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comments/comment1.xml" ContentType="application/vnd.openxmlformats-officedocument.presentationml.comments+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36.xml" ContentType="application/vnd.openxmlformats-officedocument.presentationml.notesSlid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000" r:id="rId1"/>
  </p:sldMasterIdLst>
  <p:notesMasterIdLst>
    <p:notesMasterId r:id="rId39"/>
  </p:notesMasterIdLst>
  <p:sldIdLst>
    <p:sldId id="256" r:id="rId2"/>
    <p:sldId id="294" r:id="rId3"/>
    <p:sldId id="299" r:id="rId4"/>
    <p:sldId id="279" r:id="rId5"/>
    <p:sldId id="280" r:id="rId6"/>
    <p:sldId id="300" r:id="rId7"/>
    <p:sldId id="301" r:id="rId8"/>
    <p:sldId id="257" r:id="rId9"/>
    <p:sldId id="260" r:id="rId10"/>
    <p:sldId id="262" r:id="rId11"/>
    <p:sldId id="272" r:id="rId12"/>
    <p:sldId id="269" r:id="rId13"/>
    <p:sldId id="267" r:id="rId14"/>
    <p:sldId id="287" r:id="rId15"/>
    <p:sldId id="277" r:id="rId16"/>
    <p:sldId id="270" r:id="rId17"/>
    <p:sldId id="273" r:id="rId18"/>
    <p:sldId id="276" r:id="rId19"/>
    <p:sldId id="268" r:id="rId20"/>
    <p:sldId id="261" r:id="rId21"/>
    <p:sldId id="296" r:id="rId22"/>
    <p:sldId id="264" r:id="rId23"/>
    <p:sldId id="263" r:id="rId24"/>
    <p:sldId id="298" r:id="rId25"/>
    <p:sldId id="265" r:id="rId26"/>
    <p:sldId id="271" r:id="rId27"/>
    <p:sldId id="274" r:id="rId28"/>
    <p:sldId id="291" r:id="rId29"/>
    <p:sldId id="295" r:id="rId30"/>
    <p:sldId id="293" r:id="rId31"/>
    <p:sldId id="288" r:id="rId32"/>
    <p:sldId id="283" r:id="rId33"/>
    <p:sldId id="284" r:id="rId34"/>
    <p:sldId id="292" r:id="rId35"/>
    <p:sldId id="302" r:id="rId36"/>
    <p:sldId id="303" r:id="rId37"/>
    <p:sldId id="304" r:id="rId38"/>
  </p:sldIdLst>
  <p:sldSz cx="12192000" cy="6858000"/>
  <p:notesSz cx="6858000" cy="9144000"/>
  <p:defaultTex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Albrecht Dominik" initials="AD" lastIdx="29" clrIdx="0">
    <p:extLst>
      <p:ext uri="{19B8F6BF-5375-455C-9EA6-DF929625EA0E}">
        <p15:presenceInfo xmlns:p15="http://schemas.microsoft.com/office/powerpoint/2012/main" userId="Albrecht Dominik"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3CC33"/>
    <a:srgbClr val="FB4B05"/>
    <a:srgbClr val="00EE00"/>
    <a:srgbClr val="9C9BA0"/>
    <a:srgbClr val="854306"/>
    <a:srgbClr val="D4D4D4"/>
    <a:srgbClr val="FBAB0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ittlere Formatvorlage 2 - Akz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Mittlere Formatvorlage 2 - Akz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21E4AEA4-8DFA-4A89-87EB-49C32662AFE0}" styleName="Mittlere Formatvorlage 2 - Akz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348" autoAdjust="0"/>
    <p:restoredTop sz="66971" autoAdjust="0"/>
  </p:normalViewPr>
  <p:slideViewPr>
    <p:cSldViewPr snapToGrid="0">
      <p:cViewPr varScale="1">
        <p:scale>
          <a:sx n="77" d="100"/>
          <a:sy n="77" d="100"/>
        </p:scale>
        <p:origin x="612" y="84"/>
      </p:cViewPr>
      <p:guideLst/>
    </p:cSldViewPr>
  </p:slideViewPr>
  <p:notesTextViewPr>
    <p:cViewPr>
      <p:scale>
        <a:sx n="3" d="2"/>
        <a:sy n="3" d="2"/>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commentAuthors" Target="commentAuthor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heme" Target="theme/theme1.xml"/></Relationships>
</file>

<file path=ppt/charts/_rels/chart1.xml.rels><?xml version="1.0" encoding="UTF-8" standalone="yes"?>
<Relationships xmlns="http://schemas.openxmlformats.org/package/2006/relationships"><Relationship Id="rId3" Type="http://schemas.openxmlformats.org/officeDocument/2006/relationships/oleObject" Target="file:///\\bbaustria.at\wi\wi_hausdaten\userdaten\wig_apotheke\Dominik\Vortr&#228;ge\BMS%20KH%20Pharmazie_Medikationsmanagement\Medcasol%20Statistik%20Auswertung\Statistik%20Klinische%20Pharmazie.xlsx" TargetMode="External"/><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oleObject" Target="file:///\\bbaustria.at\wi\wi_hausdaten\userdaten\wig_apotheke\Dominik\Vortr&#228;ge\BMS%20KH%20Pharmazie_Medikationsmanagement\Medcasol%20Statistik%20Auswertung\Statistik%20Klinische%20Pharmazie.xlsx" TargetMode="External"/><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oleObject" Target="file:///\\bbaustria.at\wi\wi_hausdaten\userdaten\wig_apotheke\Dominik\Vortr&#228;ge\BMS%20KH%20Pharmazie_Medikationsmanagement\Medcasol%20Statistik%20Auswertung\Statistik%20Klinische%20Pharmazie.xlsx" TargetMode="External"/><Relationship Id="rId2" Type="http://schemas.microsoft.com/office/2011/relationships/chartColorStyle" Target="colors3.xml"/><Relationship Id="rId1" Type="http://schemas.microsoft.com/office/2011/relationships/chartStyle" Target="style3.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de-D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'Vergleich Jahre'!$A$77:$B$77</c:f>
              <c:strCache>
                <c:ptCount val="2"/>
                <c:pt idx="0">
                  <c:v>Interaktionen detektiert</c:v>
                </c:pt>
              </c:strCache>
            </c:strRef>
          </c:tx>
          <c:spPr>
            <a:gradFill flip="none" rotWithShape="1">
              <a:gsLst>
                <a:gs pos="0">
                  <a:schemeClr val="accent2">
                    <a:lumMod val="67000"/>
                  </a:schemeClr>
                </a:gs>
                <a:gs pos="48000">
                  <a:schemeClr val="accent2">
                    <a:lumMod val="97000"/>
                    <a:lumOff val="3000"/>
                  </a:schemeClr>
                </a:gs>
                <a:gs pos="100000">
                  <a:schemeClr val="accent2">
                    <a:lumMod val="60000"/>
                    <a:lumOff val="40000"/>
                  </a:schemeClr>
                </a:gs>
              </a:gsLst>
              <a:lin ang="16200000" scaled="1"/>
              <a:tileRect/>
            </a:gradFill>
            <a:ln>
              <a:solidFill>
                <a:schemeClr val="lt1">
                  <a:shade val="50000"/>
                </a:schemeClr>
              </a:solidFill>
            </a:ln>
            <a:effectLst/>
          </c:spPr>
          <c:invertIfNegative val="0"/>
          <c:cat>
            <c:numRef>
              <c:f>'Vergleich Jahre'!$C$76:$F$76</c:f>
              <c:numCache>
                <c:formatCode>General</c:formatCode>
                <c:ptCount val="4"/>
                <c:pt idx="0">
                  <c:v>2020</c:v>
                </c:pt>
                <c:pt idx="1">
                  <c:v>2021</c:v>
                </c:pt>
                <c:pt idx="2">
                  <c:v>2022</c:v>
                </c:pt>
                <c:pt idx="3">
                  <c:v>2023</c:v>
                </c:pt>
              </c:numCache>
            </c:numRef>
          </c:cat>
          <c:val>
            <c:numRef>
              <c:f>'Vergleich Jahre'!$C$77:$F$77</c:f>
              <c:numCache>
                <c:formatCode>General</c:formatCode>
                <c:ptCount val="4"/>
                <c:pt idx="0">
                  <c:v>118</c:v>
                </c:pt>
                <c:pt idx="1">
                  <c:v>187</c:v>
                </c:pt>
                <c:pt idx="2">
                  <c:v>236</c:v>
                </c:pt>
                <c:pt idx="3">
                  <c:v>120</c:v>
                </c:pt>
              </c:numCache>
            </c:numRef>
          </c:val>
          <c:extLst>
            <c:ext xmlns:c16="http://schemas.microsoft.com/office/drawing/2014/chart" uri="{C3380CC4-5D6E-409C-BE32-E72D297353CC}">
              <c16:uniqueId val="{00000000-51F2-4040-8C8F-4F168CF18477}"/>
            </c:ext>
          </c:extLst>
        </c:ser>
        <c:dLbls>
          <c:showLegendKey val="0"/>
          <c:showVal val="0"/>
          <c:showCatName val="0"/>
          <c:showSerName val="0"/>
          <c:showPercent val="0"/>
          <c:showBubbleSize val="0"/>
        </c:dLbls>
        <c:gapWidth val="219"/>
        <c:overlap val="-27"/>
        <c:axId val="686885216"/>
        <c:axId val="686889480"/>
      </c:barChart>
      <c:catAx>
        <c:axId val="686885216"/>
        <c:scaling>
          <c:orientation val="minMax"/>
        </c:scaling>
        <c:delete val="0"/>
        <c:axPos val="b"/>
        <c:title>
          <c:tx>
            <c:rich>
              <a:bodyPr rot="0" spcFirstLastPara="1" vertOverflow="ellipsis" vert="horz" wrap="square" anchor="ctr" anchorCtr="1"/>
              <a:lstStyle/>
              <a:p>
                <a:pPr>
                  <a:defRPr sz="1050" b="0" i="0" u="none" strike="noStrike" kern="1200" baseline="0">
                    <a:solidFill>
                      <a:schemeClr val="tx1">
                        <a:lumMod val="65000"/>
                        <a:lumOff val="35000"/>
                      </a:schemeClr>
                    </a:solidFill>
                    <a:latin typeface="+mn-lt"/>
                    <a:ea typeface="+mn-ea"/>
                    <a:cs typeface="+mn-cs"/>
                  </a:defRPr>
                </a:pPr>
                <a:r>
                  <a:rPr lang="de-AT" sz="1050" dirty="0" smtClean="0"/>
                  <a:t>Jahre</a:t>
                </a:r>
                <a:endParaRPr lang="de-AT" sz="1050" dirty="0"/>
              </a:p>
            </c:rich>
          </c:tx>
          <c:layout/>
          <c:overlay val="0"/>
          <c:spPr>
            <a:noFill/>
            <a:ln>
              <a:noFill/>
            </a:ln>
            <a:effectLst/>
          </c:spPr>
          <c:txPr>
            <a:bodyPr rot="0" spcFirstLastPara="1" vertOverflow="ellipsis" vert="horz" wrap="square" anchor="ctr" anchorCtr="1"/>
            <a:lstStyle/>
            <a:p>
              <a:pPr>
                <a:defRPr sz="1050" b="0" i="0" u="none" strike="noStrike" kern="1200" baseline="0">
                  <a:solidFill>
                    <a:schemeClr val="tx1">
                      <a:lumMod val="65000"/>
                      <a:lumOff val="35000"/>
                    </a:schemeClr>
                  </a:solidFill>
                  <a:latin typeface="+mn-lt"/>
                  <a:ea typeface="+mn-ea"/>
                  <a:cs typeface="+mn-cs"/>
                </a:defRPr>
              </a:pPr>
              <a:endParaRPr lang="de-DE"/>
            </a:p>
          </c:txPr>
        </c:title>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de-DE"/>
          </a:p>
        </c:txPr>
        <c:crossAx val="686889480"/>
        <c:crosses val="autoZero"/>
        <c:auto val="1"/>
        <c:lblAlgn val="ctr"/>
        <c:lblOffset val="100"/>
        <c:noMultiLvlLbl val="0"/>
      </c:catAx>
      <c:valAx>
        <c:axId val="686889480"/>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100" b="0" i="0" u="none" strike="noStrike" kern="1200" baseline="0">
                    <a:solidFill>
                      <a:schemeClr val="tx1">
                        <a:lumMod val="65000"/>
                        <a:lumOff val="35000"/>
                      </a:schemeClr>
                    </a:solidFill>
                    <a:latin typeface="+mn-lt"/>
                    <a:ea typeface="+mn-ea"/>
                    <a:cs typeface="+mn-cs"/>
                  </a:defRPr>
                </a:pPr>
                <a:r>
                  <a:rPr lang="de-AT" sz="1100" b="1" dirty="0" smtClean="0"/>
                  <a:t>Patientenanzahl</a:t>
                </a:r>
                <a:endParaRPr lang="de-AT" sz="1100" b="1" dirty="0"/>
              </a:p>
            </c:rich>
          </c:tx>
          <c:layout>
            <c:manualLayout>
              <c:xMode val="edge"/>
              <c:yMode val="edge"/>
              <c:x val="1.4519056261343012E-2"/>
              <c:y val="0.29834791059280857"/>
            </c:manualLayout>
          </c:layout>
          <c:overlay val="0"/>
          <c:spPr>
            <a:noFill/>
            <a:ln>
              <a:noFill/>
            </a:ln>
            <a:effectLst/>
          </c:spPr>
          <c:txPr>
            <a:bodyPr rot="-5400000" spcFirstLastPara="1" vertOverflow="ellipsis" vert="horz" wrap="square" anchor="ctr" anchorCtr="1"/>
            <a:lstStyle/>
            <a:p>
              <a:pPr>
                <a:defRPr sz="1100" b="0" i="0" u="none" strike="noStrike" kern="1200" baseline="0">
                  <a:solidFill>
                    <a:schemeClr val="tx1">
                      <a:lumMod val="65000"/>
                      <a:lumOff val="35000"/>
                    </a:schemeClr>
                  </a:solidFill>
                  <a:latin typeface="+mn-lt"/>
                  <a:ea typeface="+mn-ea"/>
                  <a:cs typeface="+mn-cs"/>
                </a:defRPr>
              </a:pPr>
              <a:endParaRPr lang="de-DE"/>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de-DE"/>
          </a:p>
        </c:txPr>
        <c:crossAx val="686885216"/>
        <c:crosses val="autoZero"/>
        <c:crossBetween val="between"/>
      </c:valAx>
      <c:spPr>
        <a:noFill/>
        <a:ln>
          <a:noFill/>
        </a:ln>
        <a:effectLst/>
      </c:spPr>
    </c:plotArea>
    <c:legend>
      <c:legendPos val="b"/>
      <c:layout>
        <c:manualLayout>
          <c:xMode val="edge"/>
          <c:yMode val="edge"/>
          <c:x val="0.20370902820450529"/>
          <c:y val="0.88386737372114188"/>
          <c:w val="0.57564304461942262"/>
          <c:h val="9.2809011118508145E-2"/>
        </c:manualLayout>
      </c:layout>
      <c:overlay val="0"/>
      <c:spPr>
        <a:noFill/>
        <a:ln>
          <a:noFill/>
        </a:ln>
        <a:effectLst/>
      </c:spPr>
      <c:txPr>
        <a:bodyPr rot="0" spcFirstLastPara="1" vertOverflow="ellipsis" vert="horz" wrap="square" anchor="ctr" anchorCtr="1"/>
        <a:lstStyle/>
        <a:p>
          <a:pPr>
            <a:defRPr sz="1050" b="1" i="0" u="none" strike="noStrike" kern="1200" baseline="0">
              <a:solidFill>
                <a:schemeClr val="tx1">
                  <a:lumMod val="65000"/>
                  <a:lumOff val="35000"/>
                </a:schemeClr>
              </a:solidFill>
              <a:latin typeface="+mn-lt"/>
              <a:ea typeface="+mn-ea"/>
              <a:cs typeface="+mn-cs"/>
            </a:defRPr>
          </a:pPr>
          <a:endParaRPr lang="de-DE"/>
        </a:p>
      </c:txPr>
    </c:legend>
    <c:plotVisOnly val="1"/>
    <c:dispBlanksAs val="gap"/>
    <c:showDLblsOverMax val="0"/>
  </c:chart>
  <c:spPr>
    <a:noFill/>
    <a:ln>
      <a:noFill/>
    </a:ln>
    <a:effectLst/>
  </c:spPr>
  <c:txPr>
    <a:bodyPr/>
    <a:lstStyle/>
    <a:p>
      <a:pPr>
        <a:defRPr/>
      </a:pPr>
      <a:endParaRPr lang="de-DE"/>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de-D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1" i="0" u="none" strike="noStrike" kern="1200" spc="0" baseline="0">
                <a:solidFill>
                  <a:schemeClr val="tx1">
                    <a:lumMod val="65000"/>
                    <a:lumOff val="35000"/>
                  </a:schemeClr>
                </a:solidFill>
                <a:latin typeface="+mn-lt"/>
                <a:ea typeface="+mn-ea"/>
                <a:cs typeface="+mn-cs"/>
              </a:defRPr>
            </a:pPr>
            <a:r>
              <a:rPr lang="de-AT" b="1" dirty="0" smtClean="0"/>
              <a:t>Umgesetzte Empfehlungen/Leistungen</a:t>
            </a:r>
          </a:p>
        </c:rich>
      </c:tx>
      <c:layout/>
      <c:overlay val="0"/>
      <c:spPr>
        <a:noFill/>
        <a:ln>
          <a:noFill/>
        </a:ln>
        <a:effectLst/>
      </c:spPr>
      <c:txPr>
        <a:bodyPr rot="0" spcFirstLastPara="1" vertOverflow="ellipsis" vert="horz" wrap="square" anchor="ctr" anchorCtr="1"/>
        <a:lstStyle/>
        <a:p>
          <a:pPr>
            <a:defRPr sz="1400" b="1" i="0" u="none" strike="noStrike" kern="1200" spc="0" baseline="0">
              <a:solidFill>
                <a:schemeClr val="tx1">
                  <a:lumMod val="65000"/>
                  <a:lumOff val="35000"/>
                </a:schemeClr>
              </a:solidFill>
              <a:latin typeface="+mn-lt"/>
              <a:ea typeface="+mn-ea"/>
              <a:cs typeface="+mn-cs"/>
            </a:defRPr>
          </a:pPr>
          <a:endParaRPr lang="de-DE"/>
        </a:p>
      </c:txPr>
    </c:title>
    <c:autoTitleDeleted val="0"/>
    <c:plotArea>
      <c:layout/>
      <c:barChart>
        <c:barDir val="col"/>
        <c:grouping val="clustered"/>
        <c:varyColors val="0"/>
        <c:ser>
          <c:idx val="2"/>
          <c:order val="2"/>
          <c:tx>
            <c:strRef>
              <c:f>'Vergleich Jahre'!$D$42:$D$43</c:f>
              <c:strCache>
                <c:ptCount val="2"/>
                <c:pt idx="0">
                  <c:v>2020</c:v>
                </c:pt>
              </c:strCache>
            </c:strRef>
          </c:tx>
          <c:spPr>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25400">
              <a:noFill/>
            </a:ln>
            <a:effectLst/>
          </c:spPr>
          <c:invertIfNegative val="0"/>
          <c:cat>
            <c:strRef>
              <c:f>'Vergleich Jahre'!$A$44:$A$51</c:f>
              <c:strCache>
                <c:ptCount val="8"/>
                <c:pt idx="0">
                  <c:v>ABSETZEN/PAUSIEREN AM</c:v>
                </c:pt>
                <c:pt idx="1">
                  <c:v>AM-INTERAKTION</c:v>
                </c:pt>
                <c:pt idx="2">
                  <c:v>ANSETZEN AM</c:v>
                </c:pt>
                <c:pt idx="3">
                  <c:v>DOSIERUNG(ALTER,..)</c:v>
                </c:pt>
                <c:pt idx="4">
                  <c:v>DOSISANPASSUNG LABOR</c:v>
                </c:pt>
                <c:pt idx="5">
                  <c:v>DRUG MONITORING</c:v>
                </c:pt>
                <c:pt idx="6">
                  <c:v>INDIKATION</c:v>
                </c:pt>
                <c:pt idx="7">
                  <c:v>VERABREICHUNGS(-ZEIT,FREQ,DAUER)</c:v>
                </c:pt>
              </c:strCache>
            </c:strRef>
          </c:cat>
          <c:val>
            <c:numRef>
              <c:f>'Vergleich Jahre'!$D$44:$D$51</c:f>
              <c:numCache>
                <c:formatCode>General</c:formatCode>
                <c:ptCount val="8"/>
                <c:pt idx="0">
                  <c:v>19</c:v>
                </c:pt>
                <c:pt idx="1">
                  <c:v>12</c:v>
                </c:pt>
                <c:pt idx="2">
                  <c:v>9</c:v>
                </c:pt>
                <c:pt idx="3">
                  <c:v>10</c:v>
                </c:pt>
                <c:pt idx="4">
                  <c:v>4</c:v>
                </c:pt>
                <c:pt idx="5">
                  <c:v>9</c:v>
                </c:pt>
                <c:pt idx="6">
                  <c:v>20</c:v>
                </c:pt>
                <c:pt idx="7">
                  <c:v>20</c:v>
                </c:pt>
              </c:numCache>
            </c:numRef>
          </c:val>
          <c:extLst>
            <c:ext xmlns:c16="http://schemas.microsoft.com/office/drawing/2014/chart" uri="{C3380CC4-5D6E-409C-BE32-E72D297353CC}">
              <c16:uniqueId val="{00000000-BCFF-437C-90B7-C024437436D8}"/>
            </c:ext>
          </c:extLst>
        </c:ser>
        <c:ser>
          <c:idx val="3"/>
          <c:order val="3"/>
          <c:tx>
            <c:strRef>
              <c:f>'Vergleich Jahre'!$E$42:$E$43</c:f>
              <c:strCache>
                <c:ptCount val="2"/>
                <c:pt idx="0">
                  <c:v>2021</c:v>
                </c:pt>
              </c:strCache>
            </c:strRef>
          </c:tx>
          <c:spPr>
            <a:solidFill>
              <a:schemeClr val="accent4"/>
            </a:solidFill>
            <a:ln w="25400">
              <a:noFill/>
            </a:ln>
            <a:effectLst/>
          </c:spPr>
          <c:invertIfNegative val="0"/>
          <c:dPt>
            <c:idx val="0"/>
            <c:invertIfNegative val="0"/>
            <c:bubble3D val="0"/>
            <c:spPr>
              <a:gradFill flip="none" rotWithShape="1">
                <a:gsLst>
                  <a:gs pos="0">
                    <a:schemeClr val="accent4">
                      <a:lumMod val="67000"/>
                    </a:schemeClr>
                  </a:gs>
                  <a:gs pos="48000">
                    <a:schemeClr val="accent4">
                      <a:lumMod val="97000"/>
                      <a:lumOff val="3000"/>
                    </a:schemeClr>
                  </a:gs>
                  <a:gs pos="100000">
                    <a:schemeClr val="accent4">
                      <a:lumMod val="60000"/>
                      <a:lumOff val="40000"/>
                    </a:schemeClr>
                  </a:gs>
                </a:gsLst>
                <a:lin ang="16200000" scaled="1"/>
                <a:tileRect/>
              </a:gradFill>
              <a:ln w="25400">
                <a:noFill/>
              </a:ln>
              <a:effectLst/>
            </c:spPr>
            <c:extLst>
              <c:ext xmlns:c16="http://schemas.microsoft.com/office/drawing/2014/chart" uri="{C3380CC4-5D6E-409C-BE32-E72D297353CC}">
                <c16:uniqueId val="{00000000-32CB-41A1-88CF-3643EC07628D}"/>
              </c:ext>
            </c:extLst>
          </c:dPt>
          <c:cat>
            <c:strRef>
              <c:f>'Vergleich Jahre'!$A$44:$A$51</c:f>
              <c:strCache>
                <c:ptCount val="8"/>
                <c:pt idx="0">
                  <c:v>ABSETZEN/PAUSIEREN AM</c:v>
                </c:pt>
                <c:pt idx="1">
                  <c:v>AM-INTERAKTION</c:v>
                </c:pt>
                <c:pt idx="2">
                  <c:v>ANSETZEN AM</c:v>
                </c:pt>
                <c:pt idx="3">
                  <c:v>DOSIERUNG(ALTER,..)</c:v>
                </c:pt>
                <c:pt idx="4">
                  <c:v>DOSISANPASSUNG LABOR</c:v>
                </c:pt>
                <c:pt idx="5">
                  <c:v>DRUG MONITORING</c:v>
                </c:pt>
                <c:pt idx="6">
                  <c:v>INDIKATION</c:v>
                </c:pt>
                <c:pt idx="7">
                  <c:v>VERABREICHUNGS(-ZEIT,FREQ,DAUER)</c:v>
                </c:pt>
              </c:strCache>
            </c:strRef>
          </c:cat>
          <c:val>
            <c:numRef>
              <c:f>'Vergleich Jahre'!$E$44:$E$51</c:f>
              <c:numCache>
                <c:formatCode>General</c:formatCode>
                <c:ptCount val="8"/>
                <c:pt idx="0">
                  <c:v>30</c:v>
                </c:pt>
                <c:pt idx="1">
                  <c:v>17</c:v>
                </c:pt>
                <c:pt idx="2">
                  <c:v>26</c:v>
                </c:pt>
                <c:pt idx="3">
                  <c:v>16</c:v>
                </c:pt>
                <c:pt idx="4">
                  <c:v>9</c:v>
                </c:pt>
                <c:pt idx="5">
                  <c:v>17</c:v>
                </c:pt>
                <c:pt idx="6">
                  <c:v>39</c:v>
                </c:pt>
                <c:pt idx="7">
                  <c:v>14</c:v>
                </c:pt>
              </c:numCache>
            </c:numRef>
          </c:val>
          <c:extLst>
            <c:ext xmlns:c16="http://schemas.microsoft.com/office/drawing/2014/chart" uri="{C3380CC4-5D6E-409C-BE32-E72D297353CC}">
              <c16:uniqueId val="{00000001-BCFF-437C-90B7-C024437436D8}"/>
            </c:ext>
          </c:extLst>
        </c:ser>
        <c:ser>
          <c:idx val="4"/>
          <c:order val="4"/>
          <c:tx>
            <c:strRef>
              <c:f>'Vergleich Jahre'!$F$42:$F$43</c:f>
              <c:strCache>
                <c:ptCount val="2"/>
                <c:pt idx="0">
                  <c:v>2022</c:v>
                </c:pt>
              </c:strCache>
            </c:strRef>
          </c:tx>
          <c:spPr>
            <a:gradFill flip="none" rotWithShape="1">
              <a:gsLst>
                <a:gs pos="0">
                  <a:schemeClr val="accent1">
                    <a:lumMod val="67000"/>
                  </a:schemeClr>
                </a:gs>
                <a:gs pos="48000">
                  <a:schemeClr val="accent1">
                    <a:lumMod val="97000"/>
                    <a:lumOff val="3000"/>
                  </a:schemeClr>
                </a:gs>
                <a:gs pos="100000">
                  <a:schemeClr val="accent1">
                    <a:lumMod val="60000"/>
                    <a:lumOff val="40000"/>
                  </a:schemeClr>
                </a:gs>
              </a:gsLst>
              <a:lin ang="16200000" scaled="1"/>
              <a:tileRect/>
            </a:gradFill>
            <a:ln w="25400">
              <a:noFill/>
            </a:ln>
            <a:effectLst/>
          </c:spPr>
          <c:invertIfNegative val="0"/>
          <c:cat>
            <c:strRef>
              <c:f>'Vergleich Jahre'!$A$44:$A$51</c:f>
              <c:strCache>
                <c:ptCount val="8"/>
                <c:pt idx="0">
                  <c:v>ABSETZEN/PAUSIEREN AM</c:v>
                </c:pt>
                <c:pt idx="1">
                  <c:v>AM-INTERAKTION</c:v>
                </c:pt>
                <c:pt idx="2">
                  <c:v>ANSETZEN AM</c:v>
                </c:pt>
                <c:pt idx="3">
                  <c:v>DOSIERUNG(ALTER,..)</c:v>
                </c:pt>
                <c:pt idx="4">
                  <c:v>DOSISANPASSUNG LABOR</c:v>
                </c:pt>
                <c:pt idx="5">
                  <c:v>DRUG MONITORING</c:v>
                </c:pt>
                <c:pt idx="6">
                  <c:v>INDIKATION</c:v>
                </c:pt>
                <c:pt idx="7">
                  <c:v>VERABREICHUNGS(-ZEIT,FREQ,DAUER)</c:v>
                </c:pt>
              </c:strCache>
            </c:strRef>
          </c:cat>
          <c:val>
            <c:numRef>
              <c:f>'Vergleich Jahre'!$F$44:$F$51</c:f>
              <c:numCache>
                <c:formatCode>General</c:formatCode>
                <c:ptCount val="8"/>
                <c:pt idx="0">
                  <c:v>36</c:v>
                </c:pt>
                <c:pt idx="1">
                  <c:v>15</c:v>
                </c:pt>
                <c:pt idx="2">
                  <c:v>32</c:v>
                </c:pt>
                <c:pt idx="3">
                  <c:v>12</c:v>
                </c:pt>
                <c:pt idx="4">
                  <c:v>7</c:v>
                </c:pt>
                <c:pt idx="5">
                  <c:v>30</c:v>
                </c:pt>
                <c:pt idx="6">
                  <c:v>50</c:v>
                </c:pt>
                <c:pt idx="7">
                  <c:v>15</c:v>
                </c:pt>
              </c:numCache>
            </c:numRef>
          </c:val>
          <c:extLst>
            <c:ext xmlns:c16="http://schemas.microsoft.com/office/drawing/2014/chart" uri="{C3380CC4-5D6E-409C-BE32-E72D297353CC}">
              <c16:uniqueId val="{00000002-BCFF-437C-90B7-C024437436D8}"/>
            </c:ext>
          </c:extLst>
        </c:ser>
        <c:ser>
          <c:idx val="5"/>
          <c:order val="5"/>
          <c:tx>
            <c:strRef>
              <c:f>'Vergleich Jahre'!$G$42:$G$43</c:f>
              <c:strCache>
                <c:ptCount val="2"/>
                <c:pt idx="0">
                  <c:v>2023</c:v>
                </c:pt>
              </c:strCache>
            </c:strRef>
          </c:tx>
          <c:spPr>
            <a:solidFill>
              <a:schemeClr val="accent6"/>
            </a:solidFill>
            <a:ln w="25400">
              <a:noFill/>
            </a:ln>
            <a:effectLst/>
          </c:spPr>
          <c:invertIfNegative val="0"/>
          <c:dPt>
            <c:idx val="1"/>
            <c:invertIfNegative val="0"/>
            <c:bubble3D val="0"/>
            <c:spPr>
              <a:gradFill flip="none" rotWithShape="1">
                <a:gsLst>
                  <a:gs pos="0">
                    <a:schemeClr val="accent6">
                      <a:lumMod val="67000"/>
                    </a:schemeClr>
                  </a:gs>
                  <a:gs pos="48000">
                    <a:schemeClr val="accent6">
                      <a:lumMod val="97000"/>
                      <a:lumOff val="3000"/>
                    </a:schemeClr>
                  </a:gs>
                  <a:gs pos="100000">
                    <a:schemeClr val="accent6">
                      <a:lumMod val="60000"/>
                      <a:lumOff val="40000"/>
                    </a:schemeClr>
                  </a:gs>
                </a:gsLst>
                <a:lin ang="16200000" scaled="1"/>
                <a:tileRect/>
              </a:gradFill>
              <a:ln w="25400">
                <a:noFill/>
              </a:ln>
              <a:effectLst/>
            </c:spPr>
            <c:extLst>
              <c:ext xmlns:c16="http://schemas.microsoft.com/office/drawing/2014/chart" uri="{C3380CC4-5D6E-409C-BE32-E72D297353CC}">
                <c16:uniqueId val="{00000001-32CB-41A1-88CF-3643EC07628D}"/>
              </c:ext>
            </c:extLst>
          </c:dPt>
          <c:cat>
            <c:strRef>
              <c:f>'Vergleich Jahre'!$A$44:$A$51</c:f>
              <c:strCache>
                <c:ptCount val="8"/>
                <c:pt idx="0">
                  <c:v>ABSETZEN/PAUSIEREN AM</c:v>
                </c:pt>
                <c:pt idx="1">
                  <c:v>AM-INTERAKTION</c:v>
                </c:pt>
                <c:pt idx="2">
                  <c:v>ANSETZEN AM</c:v>
                </c:pt>
                <c:pt idx="3">
                  <c:v>DOSIERUNG(ALTER,..)</c:v>
                </c:pt>
                <c:pt idx="4">
                  <c:v>DOSISANPASSUNG LABOR</c:v>
                </c:pt>
                <c:pt idx="5">
                  <c:v>DRUG MONITORING</c:v>
                </c:pt>
                <c:pt idx="6">
                  <c:v>INDIKATION</c:v>
                </c:pt>
                <c:pt idx="7">
                  <c:v>VERABREICHUNGS(-ZEIT,FREQ,DAUER)</c:v>
                </c:pt>
              </c:strCache>
            </c:strRef>
          </c:cat>
          <c:val>
            <c:numRef>
              <c:f>'Vergleich Jahre'!$G$44:$G$51</c:f>
              <c:numCache>
                <c:formatCode>General</c:formatCode>
                <c:ptCount val="8"/>
                <c:pt idx="0">
                  <c:v>22</c:v>
                </c:pt>
                <c:pt idx="1">
                  <c:v>11</c:v>
                </c:pt>
                <c:pt idx="2">
                  <c:v>23</c:v>
                </c:pt>
                <c:pt idx="3">
                  <c:v>7</c:v>
                </c:pt>
                <c:pt idx="4">
                  <c:v>2</c:v>
                </c:pt>
                <c:pt idx="5">
                  <c:v>7</c:v>
                </c:pt>
                <c:pt idx="6">
                  <c:v>28</c:v>
                </c:pt>
                <c:pt idx="7">
                  <c:v>4</c:v>
                </c:pt>
              </c:numCache>
            </c:numRef>
          </c:val>
          <c:extLst>
            <c:ext xmlns:c16="http://schemas.microsoft.com/office/drawing/2014/chart" uri="{C3380CC4-5D6E-409C-BE32-E72D297353CC}">
              <c16:uniqueId val="{00000003-BCFF-437C-90B7-C024437436D8}"/>
            </c:ext>
          </c:extLst>
        </c:ser>
        <c:dLbls>
          <c:showLegendKey val="0"/>
          <c:showVal val="0"/>
          <c:showCatName val="0"/>
          <c:showSerName val="0"/>
          <c:showPercent val="0"/>
          <c:showBubbleSize val="0"/>
        </c:dLbls>
        <c:gapWidth val="150"/>
        <c:axId val="615176824"/>
        <c:axId val="615178136"/>
        <c:extLst>
          <c:ext xmlns:c15="http://schemas.microsoft.com/office/drawing/2012/chart" uri="{02D57815-91ED-43cb-92C2-25804820EDAC}">
            <c15:filteredBarSeries>
              <c15:ser>
                <c:idx val="0"/>
                <c:order val="0"/>
                <c:tx>
                  <c:strRef>
                    <c:extLst>
                      <c:ext uri="{02D57815-91ED-43cb-92C2-25804820EDAC}">
                        <c15:formulaRef>
                          <c15:sqref>'Vergleich Jahre'!$B$42:$B$43</c15:sqref>
                        </c15:formulaRef>
                      </c:ext>
                    </c:extLst>
                    <c:strCache>
                      <c:ptCount val="2"/>
                      <c:pt idx="1">
                        <c:v>Detektierte Interaktion</c:v>
                      </c:pt>
                    </c:strCache>
                  </c:strRef>
                </c:tx>
                <c:spPr>
                  <a:solidFill>
                    <a:schemeClr val="accent1"/>
                  </a:solidFill>
                  <a:ln w="19050">
                    <a:solidFill>
                      <a:schemeClr val="lt1"/>
                    </a:solidFill>
                  </a:ln>
                  <a:effectLst/>
                </c:spPr>
                <c:invertIfNegative val="0"/>
                <c:cat>
                  <c:strRef>
                    <c:extLst>
                      <c:ext uri="{02D57815-91ED-43cb-92C2-25804820EDAC}">
                        <c15:formulaRef>
                          <c15:sqref>'Vergleich Jahre'!$A$44:$A$51</c15:sqref>
                        </c15:formulaRef>
                      </c:ext>
                    </c:extLst>
                    <c:strCache>
                      <c:ptCount val="8"/>
                      <c:pt idx="0">
                        <c:v>ABSETZEN/PAUSIEREN AM</c:v>
                      </c:pt>
                      <c:pt idx="1">
                        <c:v>AM-INTERAKTION</c:v>
                      </c:pt>
                      <c:pt idx="2">
                        <c:v>ANSETZEN AM</c:v>
                      </c:pt>
                      <c:pt idx="3">
                        <c:v>DOSIERUNG(ALTER,..)</c:v>
                      </c:pt>
                      <c:pt idx="4">
                        <c:v>DOSISANPASSUNG LABOR</c:v>
                      </c:pt>
                      <c:pt idx="5">
                        <c:v>DRUG MONITORING</c:v>
                      </c:pt>
                      <c:pt idx="6">
                        <c:v>INDIKATION</c:v>
                      </c:pt>
                      <c:pt idx="7">
                        <c:v>VERABREICHUNGS(-ZEIT,FREQ,DAUER)</c:v>
                      </c:pt>
                    </c:strCache>
                  </c:strRef>
                </c:cat>
                <c:val>
                  <c:numRef>
                    <c:extLst>
                      <c:ext uri="{02D57815-91ED-43cb-92C2-25804820EDAC}">
                        <c15:formulaRef>
                          <c15:sqref>'Vergleich Jahre'!$B$44:$B$51</c15:sqref>
                        </c15:formulaRef>
                      </c:ext>
                    </c:extLst>
                    <c:numCache>
                      <c:formatCode>General</c:formatCode>
                      <c:ptCount val="8"/>
                    </c:numCache>
                  </c:numRef>
                </c:val>
                <c:extLst>
                  <c:ext xmlns:c16="http://schemas.microsoft.com/office/drawing/2014/chart" uri="{C3380CC4-5D6E-409C-BE32-E72D297353CC}">
                    <c16:uniqueId val="{00000004-BCFF-437C-90B7-C024437436D8}"/>
                  </c:ext>
                </c:extLst>
              </c15:ser>
            </c15:filteredBarSeries>
            <c15:filteredBarSeries>
              <c15:ser>
                <c:idx val="1"/>
                <c:order val="1"/>
                <c:tx>
                  <c:strRef>
                    <c:extLst xmlns:c15="http://schemas.microsoft.com/office/drawing/2012/chart">
                      <c:ext xmlns:c15="http://schemas.microsoft.com/office/drawing/2012/chart" uri="{02D57815-91ED-43cb-92C2-25804820EDAC}">
                        <c15:formulaRef>
                          <c15:sqref>'Vergleich Jahre'!$C$42:$C$43</c15:sqref>
                        </c15:formulaRef>
                      </c:ext>
                    </c:extLst>
                    <c:strCache>
                      <c:ptCount val="2"/>
                      <c:pt idx="1">
                        <c:v>Detektierte Interaktion</c:v>
                      </c:pt>
                    </c:strCache>
                  </c:strRef>
                </c:tx>
                <c:spPr>
                  <a:solidFill>
                    <a:schemeClr val="accent2"/>
                  </a:solidFill>
                  <a:ln w="19050">
                    <a:solidFill>
                      <a:schemeClr val="lt1"/>
                    </a:solidFill>
                  </a:ln>
                  <a:effectLst/>
                </c:spPr>
                <c:invertIfNegative val="0"/>
                <c:cat>
                  <c:strRef>
                    <c:extLst xmlns:c15="http://schemas.microsoft.com/office/drawing/2012/chart">
                      <c:ext xmlns:c15="http://schemas.microsoft.com/office/drawing/2012/chart" uri="{02D57815-91ED-43cb-92C2-25804820EDAC}">
                        <c15:formulaRef>
                          <c15:sqref>'Vergleich Jahre'!$A$44:$A$51</c15:sqref>
                        </c15:formulaRef>
                      </c:ext>
                    </c:extLst>
                    <c:strCache>
                      <c:ptCount val="8"/>
                      <c:pt idx="0">
                        <c:v>ABSETZEN/PAUSIEREN AM</c:v>
                      </c:pt>
                      <c:pt idx="1">
                        <c:v>AM-INTERAKTION</c:v>
                      </c:pt>
                      <c:pt idx="2">
                        <c:v>ANSETZEN AM</c:v>
                      </c:pt>
                      <c:pt idx="3">
                        <c:v>DOSIERUNG(ALTER,..)</c:v>
                      </c:pt>
                      <c:pt idx="4">
                        <c:v>DOSISANPASSUNG LABOR</c:v>
                      </c:pt>
                      <c:pt idx="5">
                        <c:v>DRUG MONITORING</c:v>
                      </c:pt>
                      <c:pt idx="6">
                        <c:v>INDIKATION</c:v>
                      </c:pt>
                      <c:pt idx="7">
                        <c:v>VERABREICHUNGS(-ZEIT,FREQ,DAUER)</c:v>
                      </c:pt>
                    </c:strCache>
                  </c:strRef>
                </c:cat>
                <c:val>
                  <c:numRef>
                    <c:extLst xmlns:c15="http://schemas.microsoft.com/office/drawing/2012/chart">
                      <c:ext xmlns:c15="http://schemas.microsoft.com/office/drawing/2012/chart" uri="{02D57815-91ED-43cb-92C2-25804820EDAC}">
                        <c15:formulaRef>
                          <c15:sqref>'Vergleich Jahre'!$C$44:$C$51</c15:sqref>
                        </c15:formulaRef>
                      </c:ext>
                    </c:extLst>
                    <c:numCache>
                      <c:formatCode>General</c:formatCode>
                      <c:ptCount val="8"/>
                    </c:numCache>
                  </c:numRef>
                </c:val>
                <c:extLst xmlns:c15="http://schemas.microsoft.com/office/drawing/2012/chart">
                  <c:ext xmlns:c16="http://schemas.microsoft.com/office/drawing/2014/chart" uri="{C3380CC4-5D6E-409C-BE32-E72D297353CC}">
                    <c16:uniqueId val="{00000005-BCFF-437C-90B7-C024437436D8}"/>
                  </c:ext>
                </c:extLst>
              </c15:ser>
            </c15:filteredBarSeries>
          </c:ext>
        </c:extLst>
      </c:barChart>
      <c:catAx>
        <c:axId val="615176824"/>
        <c:scaling>
          <c:orientation val="minMax"/>
        </c:scaling>
        <c:delete val="0"/>
        <c:axPos val="b"/>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1" i="0" u="none" strike="noStrike" kern="1200" baseline="0">
                <a:solidFill>
                  <a:schemeClr val="tx1">
                    <a:lumMod val="65000"/>
                    <a:lumOff val="35000"/>
                  </a:schemeClr>
                </a:solidFill>
                <a:latin typeface="+mn-lt"/>
                <a:ea typeface="+mn-ea"/>
                <a:cs typeface="+mn-cs"/>
              </a:defRPr>
            </a:pPr>
            <a:endParaRPr lang="de-DE"/>
          </a:p>
        </c:txPr>
        <c:crossAx val="615178136"/>
        <c:crosses val="autoZero"/>
        <c:auto val="1"/>
        <c:lblAlgn val="ctr"/>
        <c:lblOffset val="100"/>
        <c:noMultiLvlLbl val="0"/>
      </c:catAx>
      <c:valAx>
        <c:axId val="615178136"/>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out"/>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de-DE"/>
          </a:p>
        </c:txPr>
        <c:crossAx val="615176824"/>
        <c:crosses val="autoZero"/>
        <c:crossBetween val="between"/>
      </c:valAx>
      <c:spPr>
        <a:noFill/>
        <a:ln>
          <a:noFill/>
        </a:ln>
        <a:effectLst/>
      </c:spPr>
    </c:plotArea>
    <c:legend>
      <c:legendPos val="b"/>
      <c:legendEntry>
        <c:idx val="0"/>
        <c:txPr>
          <a:bodyPr rot="0" spcFirstLastPara="1" vertOverflow="ellipsis" vert="horz" wrap="square" anchor="ctr" anchorCtr="1"/>
          <a:lstStyle/>
          <a:p>
            <a:pPr>
              <a:defRPr sz="1200" b="1" i="0" u="none" strike="noStrike" kern="1200" baseline="0">
                <a:solidFill>
                  <a:schemeClr val="tx1">
                    <a:lumMod val="65000"/>
                    <a:lumOff val="35000"/>
                  </a:schemeClr>
                </a:solidFill>
                <a:latin typeface="+mn-lt"/>
                <a:ea typeface="+mn-ea"/>
                <a:cs typeface="+mn-cs"/>
              </a:defRPr>
            </a:pPr>
            <a:endParaRPr lang="de-DE"/>
          </a:p>
        </c:txPr>
      </c:legendEntry>
      <c:layout>
        <c:manualLayout>
          <c:xMode val="edge"/>
          <c:yMode val="edge"/>
          <c:x val="0.24026975296611069"/>
          <c:y val="0.81814306123127023"/>
          <c:w val="0.35724567345304981"/>
          <c:h val="0.1112795218497913"/>
        </c:manualLayout>
      </c:layout>
      <c:overlay val="0"/>
      <c:spPr>
        <a:noFill/>
        <a:ln>
          <a:noFill/>
        </a:ln>
        <a:effectLst/>
      </c:spPr>
      <c:txPr>
        <a:bodyPr rot="0" spcFirstLastPara="1" vertOverflow="ellipsis" vert="horz" wrap="square" anchor="ctr" anchorCtr="1"/>
        <a:lstStyle/>
        <a:p>
          <a:pPr>
            <a:defRPr sz="1200" b="1" i="0" u="none" strike="noStrike" kern="1200" baseline="0">
              <a:solidFill>
                <a:schemeClr val="tx1">
                  <a:lumMod val="65000"/>
                  <a:lumOff val="35000"/>
                </a:schemeClr>
              </a:solidFill>
              <a:latin typeface="+mn-lt"/>
              <a:ea typeface="+mn-ea"/>
              <a:cs typeface="+mn-cs"/>
            </a:defRPr>
          </a:pPr>
          <a:endParaRPr lang="de-DE"/>
        </a:p>
      </c:txPr>
    </c:legend>
    <c:plotVisOnly val="1"/>
    <c:dispBlanksAs val="gap"/>
    <c:showDLblsOverMax val="0"/>
  </c:chart>
  <c:spPr>
    <a:noFill/>
    <a:ln>
      <a:noFill/>
    </a:ln>
    <a:effectLst/>
  </c:spPr>
  <c:txPr>
    <a:bodyPr/>
    <a:lstStyle/>
    <a:p>
      <a:pPr>
        <a:defRPr/>
      </a:pPr>
      <a:endParaRPr lang="de-DE"/>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de-D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600" b="1" i="0" u="none" strike="noStrike" kern="1200" baseline="0">
                <a:solidFill>
                  <a:schemeClr val="tx2"/>
                </a:solidFill>
                <a:latin typeface="+mn-lt"/>
                <a:ea typeface="+mn-ea"/>
                <a:cs typeface="+mn-cs"/>
              </a:defRPr>
            </a:pPr>
            <a:r>
              <a:rPr lang="en-US"/>
              <a:t>Patienten gescreened</a:t>
            </a:r>
          </a:p>
        </c:rich>
      </c:tx>
      <c:layout/>
      <c:overlay val="0"/>
      <c:spPr>
        <a:noFill/>
        <a:ln>
          <a:noFill/>
        </a:ln>
        <a:effectLst/>
      </c:spPr>
      <c:txPr>
        <a:bodyPr rot="0" spcFirstLastPara="1" vertOverflow="ellipsis" vert="horz" wrap="square" anchor="ctr" anchorCtr="1"/>
        <a:lstStyle/>
        <a:p>
          <a:pPr>
            <a:defRPr sz="1600" b="1" i="0" u="none" strike="noStrike" kern="1200" baseline="0">
              <a:solidFill>
                <a:schemeClr val="tx2"/>
              </a:solidFill>
              <a:latin typeface="+mn-lt"/>
              <a:ea typeface="+mn-ea"/>
              <a:cs typeface="+mn-cs"/>
            </a:defRPr>
          </a:pPr>
          <a:endParaRPr lang="de-DE"/>
        </a:p>
      </c:txPr>
    </c:title>
    <c:autoTitleDeleted val="0"/>
    <c:plotArea>
      <c:layout/>
      <c:barChart>
        <c:barDir val="col"/>
        <c:grouping val="clustered"/>
        <c:varyColors val="0"/>
        <c:ser>
          <c:idx val="1"/>
          <c:order val="1"/>
          <c:tx>
            <c:strRef>
              <c:f>'Vergleich Jahre'!$A$66</c:f>
              <c:strCache>
                <c:ptCount val="1"/>
                <c:pt idx="0">
                  <c:v>Patienten kontrolliert</c:v>
                </c:pt>
              </c:strCache>
            </c:strRef>
          </c:tx>
          <c:spPr>
            <a:gradFill flip="none" rotWithShape="1">
              <a:gsLst>
                <a:gs pos="0">
                  <a:schemeClr val="accent2">
                    <a:lumMod val="67000"/>
                  </a:schemeClr>
                </a:gs>
                <a:gs pos="48000">
                  <a:schemeClr val="accent2">
                    <a:lumMod val="97000"/>
                    <a:lumOff val="3000"/>
                  </a:schemeClr>
                </a:gs>
                <a:gs pos="100000">
                  <a:schemeClr val="accent2">
                    <a:lumMod val="60000"/>
                    <a:lumOff val="40000"/>
                  </a:schemeClr>
                </a:gs>
              </a:gsLst>
              <a:lin ang="16200000" scaled="1"/>
              <a:tileRect/>
            </a:gradFill>
            <a:ln>
              <a:noFill/>
            </a:ln>
            <a:effectLst/>
          </c:spPr>
          <c:invertIfNegative val="0"/>
          <c:dLbls>
            <c:delete val="1"/>
          </c:dLbls>
          <c:cat>
            <c:numRef>
              <c:f>'Vergleich Jahre'!$B$64:$F$64</c:f>
              <c:numCache>
                <c:formatCode>General</c:formatCode>
                <c:ptCount val="5"/>
                <c:pt idx="1">
                  <c:v>2020</c:v>
                </c:pt>
                <c:pt idx="2">
                  <c:v>2021</c:v>
                </c:pt>
                <c:pt idx="3">
                  <c:v>2022</c:v>
                </c:pt>
                <c:pt idx="4">
                  <c:v>2023</c:v>
                </c:pt>
              </c:numCache>
            </c:numRef>
          </c:cat>
          <c:val>
            <c:numRef>
              <c:f>'Vergleich Jahre'!$B$66:$F$66</c:f>
              <c:numCache>
                <c:formatCode>General</c:formatCode>
                <c:ptCount val="5"/>
                <c:pt idx="1">
                  <c:v>665</c:v>
                </c:pt>
                <c:pt idx="2">
                  <c:v>457</c:v>
                </c:pt>
                <c:pt idx="3">
                  <c:v>1195</c:v>
                </c:pt>
                <c:pt idx="4">
                  <c:v>599</c:v>
                </c:pt>
              </c:numCache>
            </c:numRef>
          </c:val>
          <c:extLst>
            <c:ext xmlns:c16="http://schemas.microsoft.com/office/drawing/2014/chart" uri="{C3380CC4-5D6E-409C-BE32-E72D297353CC}">
              <c16:uniqueId val="{00000000-C503-4B1F-9E5D-704FD93B415F}"/>
            </c:ext>
          </c:extLst>
        </c:ser>
        <c:dLbls>
          <c:dLblPos val="inEnd"/>
          <c:showLegendKey val="0"/>
          <c:showVal val="1"/>
          <c:showCatName val="0"/>
          <c:showSerName val="0"/>
          <c:showPercent val="0"/>
          <c:showBubbleSize val="0"/>
        </c:dLbls>
        <c:gapWidth val="100"/>
        <c:overlap val="-24"/>
        <c:axId val="441649816"/>
        <c:axId val="441648504"/>
        <c:extLst>
          <c:ext xmlns:c15="http://schemas.microsoft.com/office/drawing/2012/chart" uri="{02D57815-91ED-43cb-92C2-25804820EDAC}">
            <c15:filteredBarSeries>
              <c15:ser>
                <c:idx val="0"/>
                <c:order val="0"/>
                <c:tx>
                  <c:strRef>
                    <c:extLst>
                      <c:ext uri="{02D57815-91ED-43cb-92C2-25804820EDAC}">
                        <c15:formulaRef>
                          <c15:sqref>'Vergleich Jahre'!$A$65</c15:sqref>
                        </c15:formulaRef>
                      </c:ext>
                    </c:extLst>
                    <c:strCache>
                      <c:ptCount val="1"/>
                    </c:strCache>
                  </c:strRef>
                </c:tx>
                <c:spPr>
                  <a:gradFill rotWithShape="1">
                    <a:gsLst>
                      <a:gs pos="0">
                        <a:schemeClr val="accent1">
                          <a:satMod val="103000"/>
                          <a:lumMod val="102000"/>
                          <a:tint val="94000"/>
                        </a:schemeClr>
                      </a:gs>
                      <a:gs pos="50000">
                        <a:schemeClr val="accent1">
                          <a:satMod val="110000"/>
                          <a:lumMod val="100000"/>
                          <a:shade val="100000"/>
                        </a:schemeClr>
                      </a:gs>
                      <a:gs pos="100000">
                        <a:schemeClr val="accent1">
                          <a:lumMod val="99000"/>
                          <a:satMod val="120000"/>
                          <a:shade val="78000"/>
                        </a:schemeClr>
                      </a:gs>
                    </a:gsLst>
                    <a:lin ang="5400000" scaled="0"/>
                  </a:gra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2"/>
                          </a:solidFill>
                          <a:latin typeface="+mn-lt"/>
                          <a:ea typeface="+mn-ea"/>
                          <a:cs typeface="+mn-cs"/>
                        </a:defRPr>
                      </a:pPr>
                      <a:endParaRPr lang="de-DE"/>
                    </a:p>
                  </c:txPr>
                  <c:dLblPos val="inEnd"/>
                  <c:showLegendKey val="0"/>
                  <c:showVal val="1"/>
                  <c:showCatName val="0"/>
                  <c:showSerName val="0"/>
                  <c:showPercent val="0"/>
                  <c:showBubbleSize val="0"/>
                  <c:showLeaderLines val="0"/>
                  <c:extLst>
                    <c:ext uri="{CE6537A1-D6FC-4f65-9D91-7224C49458BB}">
                      <c15:showLeaderLines val="1"/>
                      <c15:leaderLines>
                        <c:spPr>
                          <a:ln w="9525">
                            <a:solidFill>
                              <a:schemeClr val="tx2">
                                <a:lumMod val="35000"/>
                                <a:lumOff val="65000"/>
                              </a:schemeClr>
                            </a:solidFill>
                          </a:ln>
                          <a:effectLst/>
                        </c:spPr>
                      </c15:leaderLines>
                    </c:ext>
                  </c:extLst>
                </c:dLbls>
                <c:cat>
                  <c:numRef>
                    <c:extLst>
                      <c:ext uri="{02D57815-91ED-43cb-92C2-25804820EDAC}">
                        <c15:formulaRef>
                          <c15:sqref>'Vergleich Jahre'!$B$64:$F$64</c15:sqref>
                        </c15:formulaRef>
                      </c:ext>
                    </c:extLst>
                    <c:numCache>
                      <c:formatCode>General</c:formatCode>
                      <c:ptCount val="5"/>
                      <c:pt idx="1">
                        <c:v>2020</c:v>
                      </c:pt>
                      <c:pt idx="2">
                        <c:v>2021</c:v>
                      </c:pt>
                      <c:pt idx="3">
                        <c:v>2022</c:v>
                      </c:pt>
                      <c:pt idx="4">
                        <c:v>2023</c:v>
                      </c:pt>
                    </c:numCache>
                  </c:numRef>
                </c:cat>
                <c:val>
                  <c:numRef>
                    <c:extLst>
                      <c:ext uri="{02D57815-91ED-43cb-92C2-25804820EDAC}">
                        <c15:formulaRef>
                          <c15:sqref>'Vergleich Jahre'!$B$65:$F$65</c15:sqref>
                        </c15:formulaRef>
                      </c:ext>
                    </c:extLst>
                    <c:numCache>
                      <c:formatCode>General</c:formatCode>
                      <c:ptCount val="5"/>
                    </c:numCache>
                  </c:numRef>
                </c:val>
                <c:extLst>
                  <c:ext xmlns:c16="http://schemas.microsoft.com/office/drawing/2014/chart" uri="{C3380CC4-5D6E-409C-BE32-E72D297353CC}">
                    <c16:uniqueId val="{00000001-C503-4B1F-9E5D-704FD93B415F}"/>
                  </c:ext>
                </c:extLst>
              </c15:ser>
            </c15:filteredBarSeries>
          </c:ext>
        </c:extLst>
      </c:barChart>
      <c:catAx>
        <c:axId val="441649816"/>
        <c:scaling>
          <c:orientation val="minMax"/>
        </c:scaling>
        <c:delete val="0"/>
        <c:axPos val="b"/>
        <c:numFmt formatCode="General" sourceLinked="1"/>
        <c:majorTickMark val="none"/>
        <c:minorTickMark val="none"/>
        <c:tickLblPos val="nextTo"/>
        <c:spPr>
          <a:noFill/>
          <a:ln w="9525" cap="flat" cmpd="sng" algn="ctr">
            <a:solidFill>
              <a:schemeClr val="tx2">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2"/>
                </a:solidFill>
                <a:latin typeface="+mn-lt"/>
                <a:ea typeface="+mn-ea"/>
                <a:cs typeface="+mn-cs"/>
              </a:defRPr>
            </a:pPr>
            <a:endParaRPr lang="de-DE"/>
          </a:p>
        </c:txPr>
        <c:crossAx val="441648504"/>
        <c:crosses val="autoZero"/>
        <c:auto val="1"/>
        <c:lblAlgn val="ctr"/>
        <c:lblOffset val="100"/>
        <c:noMultiLvlLbl val="0"/>
      </c:catAx>
      <c:valAx>
        <c:axId val="441648504"/>
        <c:scaling>
          <c:orientation val="minMax"/>
        </c:scaling>
        <c:delete val="0"/>
        <c:axPos val="l"/>
        <c:majorGridlines>
          <c:spPr>
            <a:ln w="9525" cap="flat" cmpd="sng" algn="ctr">
              <a:solidFill>
                <a:schemeClr val="tx2">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2"/>
                </a:solidFill>
                <a:latin typeface="+mn-lt"/>
                <a:ea typeface="+mn-ea"/>
                <a:cs typeface="+mn-cs"/>
              </a:defRPr>
            </a:pPr>
            <a:endParaRPr lang="de-DE"/>
          </a:p>
        </c:txPr>
        <c:crossAx val="441649816"/>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de-DE"/>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62">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07">
  <cs:axisTitle>
    <cs:lnRef idx="0"/>
    <cs:fillRef idx="0"/>
    <cs:effectRef idx="0"/>
    <cs:fontRef idx="minor">
      <a:schemeClr val="tx2"/>
    </cs:fontRef>
    <cs:defRPr sz="900" b="1" kern="1200"/>
  </cs:axisTitle>
  <cs:categoryAxis>
    <cs:lnRef idx="0"/>
    <cs:fillRef idx="0"/>
    <cs:effectRef idx="0"/>
    <cs:fontRef idx="minor">
      <a:schemeClr val="tx2"/>
    </cs:fontRef>
    <cs:spPr>
      <a:ln w="9525" cap="flat" cmpd="sng" algn="ctr">
        <a:solidFill>
          <a:schemeClr val="tx2">
            <a:lumMod val="15000"/>
            <a:lumOff val="85000"/>
          </a:schemeClr>
        </a:solidFill>
        <a:round/>
      </a:ln>
    </cs:spPr>
    <cs:defRPr sz="900"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2">
            <a:lumMod val="15000"/>
            <a:lumOff val="85000"/>
          </a:schemeClr>
        </a:solidFill>
        <a:round/>
      </a:ln>
    </cs:spPr>
    <cs:defRPr sz="900" kern="1200"/>
  </cs:chartArea>
  <cs:dataLabel>
    <cs:lnRef idx="0"/>
    <cs:fillRef idx="0"/>
    <cs:effectRef idx="0"/>
    <cs:fontRef idx="minor">
      <a:schemeClr val="tx2"/>
    </cs:fontRef>
    <cs:defRPr sz="900" kern="1200"/>
  </cs:dataLabel>
  <cs:dataLabelCallout>
    <cs:lnRef idx="0"/>
    <cs:fillRef idx="0"/>
    <cs:effectRef idx="0"/>
    <cs:fontRef idx="minor">
      <a:schemeClr val="dk2">
        <a:lumMod val="7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2"/>
    <cs:fontRef idx="minor">
      <a:schemeClr val="tx2"/>
    </cs:fontRef>
  </cs:dataPoint>
  <cs:dataPoint3D>
    <cs:lnRef idx="0"/>
    <cs:fillRef idx="3">
      <cs:styleClr val="auto"/>
    </cs:fillRef>
    <cs:effectRef idx="2"/>
    <cs:fontRef idx="minor">
      <a:schemeClr val="tx2"/>
    </cs:fontRef>
  </cs:dataPoint3D>
  <cs:dataPointLine>
    <cs:lnRef idx="0">
      <cs:styleClr val="auto"/>
    </cs:lnRef>
    <cs:fillRef idx="3"/>
    <cs:effectRef idx="2"/>
    <cs:fontRef idx="minor">
      <a:schemeClr val="tx2"/>
    </cs:fontRef>
    <cs:spPr>
      <a:ln w="31750" cap="rnd">
        <a:solidFill>
          <a:schemeClr val="phClr"/>
        </a:solidFill>
        <a:round/>
      </a:ln>
    </cs:spPr>
  </cs:dataPointLine>
  <cs:dataPointMarker>
    <cs:lnRef idx="0"/>
    <cs:fillRef idx="3">
      <cs:styleClr val="auto"/>
    </cs:fillRef>
    <cs:effectRef idx="2"/>
    <cs:fontRef idx="minor">
      <a:schemeClr val="tx2"/>
    </cs:fontRef>
    <cs:spPr>
      <a:ln w="12700">
        <a:solidFill>
          <a:schemeClr val="lt2"/>
        </a:solidFill>
        <a:round/>
      </a:ln>
    </cs:spPr>
  </cs:dataPointMarker>
  <cs:dataPointMarkerLayout symbol="circle" size="6"/>
  <cs:dataPointWireframe>
    <cs:lnRef idx="0">
      <cs:styleClr val="auto"/>
    </cs:lnRef>
    <cs:fillRef idx="3"/>
    <cs:effectRef idx="2"/>
    <cs:fontRef idx="minor">
      <a:schemeClr val="tx2"/>
    </cs:fontRef>
    <cs:spPr>
      <a:ln w="9525" cap="rnd">
        <a:solidFill>
          <a:schemeClr val="phClr"/>
        </a:solidFill>
        <a:round/>
      </a:ln>
    </cs:spPr>
  </cs:dataPointWireframe>
  <cs:dataTable>
    <cs:lnRef idx="0"/>
    <cs:fillRef idx="0"/>
    <cs:effectRef idx="0"/>
    <cs:fontRef idx="minor">
      <a:schemeClr val="tx2"/>
    </cs:fontRef>
    <cs:spPr>
      <a:ln w="9525">
        <a:solidFill>
          <a:schemeClr val="tx2">
            <a:lumMod val="15000"/>
            <a:lumOff val="85000"/>
          </a:schemeClr>
        </a:solidFill>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2"/>
    </cs:fontRef>
    <cs:spPr>
      <a:ln w="9525">
        <a:solidFill>
          <a:schemeClr val="tx2">
            <a:lumMod val="60000"/>
            <a:lumOff val="40000"/>
          </a:schemeClr>
        </a:solidFill>
        <a:prstDash val="dash"/>
      </a:ln>
    </cs:spPr>
  </cs:dropLine>
  <cs:errorBar>
    <cs:lnRef idx="0"/>
    <cs:fillRef idx="0"/>
    <cs:effectRef idx="0"/>
    <cs:fontRef idx="minor">
      <a:schemeClr val="tx2"/>
    </cs:fontRef>
    <cs:spPr>
      <a:ln w="9525">
        <a:solidFill>
          <a:schemeClr val="tx2">
            <a:lumMod val="75000"/>
            <a:lumOff val="25000"/>
          </a:schemeClr>
        </a:solidFill>
        <a:round/>
      </a:ln>
    </cs:spPr>
  </cs:errorBar>
  <cs:floor>
    <cs:lnRef idx="0"/>
    <cs:fillRef idx="0"/>
    <cs:effectRef idx="0"/>
    <cs:fontRef idx="minor">
      <a:schemeClr val="tx2"/>
    </cs:fontRef>
  </cs:floor>
  <cs:gridlineMajor>
    <cs:lnRef idx="0"/>
    <cs:fillRef idx="0"/>
    <cs:effectRef idx="0"/>
    <cs:fontRef idx="minor">
      <a:schemeClr val="tx2"/>
    </cs:fontRef>
    <cs:spPr>
      <a:ln w="9525" cap="flat" cmpd="sng" algn="ctr">
        <a:solidFill>
          <a:schemeClr val="tx2">
            <a:lumMod val="15000"/>
            <a:lumOff val="85000"/>
          </a:schemeClr>
        </a:solidFill>
        <a:round/>
      </a:ln>
    </cs:spPr>
  </cs:gridlineMajor>
  <cs:gridlineMinor>
    <cs:lnRef idx="0"/>
    <cs:fillRef idx="0"/>
    <cs:effectRef idx="0"/>
    <cs:fontRef idx="minor">
      <a:schemeClr val="tx2"/>
    </cs:fontRef>
    <cs:spPr>
      <a:ln>
        <a:solidFill>
          <a:schemeClr val="tx2">
            <a:lumMod val="5000"/>
            <a:lumOff val="95000"/>
          </a:schemeClr>
        </a:solidFill>
      </a:ln>
    </cs:spPr>
  </cs:gridlineMinor>
  <cs:hiLoLine>
    <cs:lnRef idx="0"/>
    <cs:fillRef idx="0"/>
    <cs:effectRef idx="0"/>
    <cs:fontRef idx="minor">
      <a:schemeClr val="tx2"/>
    </cs:fontRef>
    <cs:spPr>
      <a:ln w="9525">
        <a:solidFill>
          <a:schemeClr val="tx2">
            <a:lumMod val="60000"/>
            <a:lumOff val="40000"/>
          </a:schemeClr>
        </a:solidFill>
        <a:prstDash val="dash"/>
      </a:ln>
    </cs:spPr>
  </cs:hiLoLine>
  <cs:leaderLine>
    <cs:lnRef idx="0"/>
    <cs:fillRef idx="0"/>
    <cs:effectRef idx="0"/>
    <cs:fontRef idx="minor">
      <a:schemeClr val="tx2"/>
    </cs:fontRef>
    <cs:spPr>
      <a:ln w="9525">
        <a:solidFill>
          <a:schemeClr val="tx2">
            <a:lumMod val="35000"/>
            <a:lumOff val="65000"/>
          </a:schemeClr>
        </a:solidFill>
      </a:ln>
    </cs:spPr>
  </cs:leaderLine>
  <cs:legend>
    <cs:lnRef idx="0"/>
    <cs:fillRef idx="0"/>
    <cs:effectRef idx="0"/>
    <cs:fontRef idx="minor">
      <a:schemeClr val="tx2"/>
    </cs:fontRef>
    <cs:defRPr sz="900" kern="1200"/>
  </cs:legend>
  <cs:plotArea>
    <cs:lnRef idx="0"/>
    <cs:fillRef idx="0"/>
    <cs:effectRef idx="0"/>
    <cs:fontRef idx="minor">
      <a:schemeClr val="tx2"/>
    </cs:fontRef>
  </cs:plotArea>
  <cs:plotArea3D>
    <cs:lnRef idx="0"/>
    <cs:fillRef idx="0"/>
    <cs:effectRef idx="0"/>
    <cs:fontRef idx="minor">
      <a:schemeClr val="tx2"/>
    </cs:fontRef>
  </cs:plotArea3D>
  <cs:seriesAxis>
    <cs:lnRef idx="0"/>
    <cs:fillRef idx="0"/>
    <cs:effectRef idx="0"/>
    <cs:fontRef idx="minor">
      <a:schemeClr val="tx2"/>
    </cs:fontRef>
    <cs:spPr>
      <a:ln w="9525" cap="flat" cmpd="sng" algn="ctr">
        <a:solidFill>
          <a:schemeClr val="tx2">
            <a:lumMod val="15000"/>
            <a:lumOff val="85000"/>
          </a:schemeClr>
        </a:solidFill>
        <a:round/>
      </a:ln>
    </cs:spPr>
    <cs:defRPr sz="900" kern="1200"/>
  </cs:seriesAxis>
  <cs:seriesLine>
    <cs:lnRef idx="0"/>
    <cs:fillRef idx="0"/>
    <cs:effectRef idx="0"/>
    <cs:fontRef idx="minor">
      <a:schemeClr val="tx2"/>
    </cs:fontRef>
    <cs:spPr>
      <a:ln w="9525">
        <a:solidFill>
          <a:schemeClr val="tx2">
            <a:lumMod val="60000"/>
            <a:lumOff val="40000"/>
          </a:schemeClr>
        </a:solidFill>
        <a:prstDash val="dash"/>
      </a:ln>
    </cs:spPr>
  </cs:seriesLine>
  <cs:title>
    <cs:lnRef idx="0"/>
    <cs:fillRef idx="0"/>
    <cs:effectRef idx="0"/>
    <cs:fontRef idx="minor">
      <a:schemeClr val="tx2"/>
    </cs:fontRef>
    <cs:defRPr sz="1600" b="1" kern="1200"/>
  </cs:title>
  <cs:trendline>
    <cs:lnRef idx="0">
      <cs:styleClr val="auto"/>
    </cs:lnRef>
    <cs:fillRef idx="0"/>
    <cs:effectRef idx="0"/>
    <cs:fontRef idx="minor">
      <a:schemeClr val="tx2"/>
    </cs:fontRef>
    <cs:spPr>
      <a:ln w="19050" cap="rnd">
        <a:solidFill>
          <a:schemeClr val="phClr"/>
        </a:solidFill>
        <a:prstDash val="sysDash"/>
      </a:ln>
    </cs:spPr>
  </cs:trendline>
  <cs:trendlineLabel>
    <cs:lnRef idx="0"/>
    <cs:fillRef idx="0"/>
    <cs:effectRef idx="0"/>
    <cs:fontRef idx="minor">
      <a:schemeClr val="tx2"/>
    </cs:fontRef>
    <cs:defRPr sz="900" kern="1200"/>
  </cs:trendlineLabel>
  <cs:upBar>
    <cs:lnRef idx="0"/>
    <cs:fillRef idx="0"/>
    <cs:effectRef idx="0"/>
    <cs:fontRef idx="minor">
      <a:schemeClr val="tx2"/>
    </cs:fontRef>
    <cs:spPr>
      <a:solidFill>
        <a:schemeClr val="lt1"/>
      </a:solidFill>
      <a:ln w="9525">
        <a:solidFill>
          <a:schemeClr val="tx1">
            <a:lumMod val="15000"/>
            <a:lumOff val="85000"/>
          </a:schemeClr>
        </a:solidFill>
      </a:ln>
    </cs:spPr>
  </cs:upBar>
  <cs:valueAxis>
    <cs:lnRef idx="0"/>
    <cs:fillRef idx="0"/>
    <cs:effectRef idx="0"/>
    <cs:fontRef idx="minor">
      <a:schemeClr val="tx2"/>
    </cs:fontRef>
    <cs:defRPr sz="900" kern="1200"/>
  </cs:valueAxis>
  <cs:wall>
    <cs:lnRef idx="0"/>
    <cs:fillRef idx="0"/>
    <cs:effectRef idx="0"/>
    <cs:fontRef idx="minor">
      <a:schemeClr val="tx2"/>
    </cs:fontRef>
  </cs:wall>
</cs:chartStyle>
</file>

<file path=ppt/comments/comment1.xml><?xml version="1.0" encoding="utf-8"?>
<p:cmLst xmlns:a="http://schemas.openxmlformats.org/drawingml/2006/main" xmlns:r="http://schemas.openxmlformats.org/officeDocument/2006/relationships" xmlns:p="http://schemas.openxmlformats.org/presentationml/2006/main">
  <p:cm authorId="1" dt="2024-08-27T15:49:02.856" idx="29">
    <p:pos x="10" y="10"/>
    <p:text/>
    <p:extLst>
      <p:ext uri="{C676402C-5697-4E1C-873F-D02D1690AC5C}">
        <p15:threadingInfo xmlns:p15="http://schemas.microsoft.com/office/powerpoint/2012/main" timeZoneBias="-120"/>
      </p:ext>
    </p:extLst>
  </p:cm>
</p:cmLst>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de-AT"/>
          </a:p>
        </p:txBody>
      </p:sp>
      <p:sp>
        <p:nvSpPr>
          <p:cNvPr id="3" name="Datumsplatzhalt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C6A3471-59D5-4404-B5C2-008A03CDDB3A}" type="datetimeFigureOut">
              <a:rPr lang="de-AT" smtClean="0"/>
              <a:t>11.10.2024</a:t>
            </a:fld>
            <a:endParaRPr lang="de-AT"/>
          </a:p>
        </p:txBody>
      </p:sp>
      <p:sp>
        <p:nvSpPr>
          <p:cNvPr id="4" name="Folienbildplatzhalt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de-AT"/>
          </a:p>
        </p:txBody>
      </p:sp>
      <p:sp>
        <p:nvSpPr>
          <p:cNvPr id="5" name="Notizenplatzhalt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de-DE" smtClean="0"/>
              <a:t>Formatvorlagen des Textmasters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AT"/>
          </a:p>
        </p:txBody>
      </p:sp>
      <p:sp>
        <p:nvSpPr>
          <p:cNvPr id="6" name="Fußzeilenplatzhalt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de-AT"/>
          </a:p>
        </p:txBody>
      </p:sp>
      <p:sp>
        <p:nvSpPr>
          <p:cNvPr id="7" name="Foliennummernplatzhalt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1485D38-E7D1-4F9F-8DF9-9FEFF29DF256}" type="slidenum">
              <a:rPr lang="de-AT" smtClean="0"/>
              <a:t>‹Nr.›</a:t>
            </a:fld>
            <a:endParaRPr lang="de-AT"/>
          </a:p>
        </p:txBody>
      </p:sp>
    </p:spTree>
    <p:extLst>
      <p:ext uri="{BB962C8B-B14F-4D97-AF65-F5344CB8AC3E}">
        <p14:creationId xmlns:p14="http://schemas.microsoft.com/office/powerpoint/2010/main" val="115040323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228600" indent="-228600">
              <a:buAutoNum type="arabicParenR"/>
            </a:pPr>
            <a:r>
              <a:rPr lang="de-DE" dirty="0" smtClean="0"/>
              <a:t>Vorstellung</a:t>
            </a:r>
          </a:p>
          <a:p>
            <a:pPr marL="228600" indent="-228600">
              <a:buAutoNum type="arabicParenR"/>
            </a:pPr>
            <a:r>
              <a:rPr lang="de-DE" dirty="0" smtClean="0"/>
              <a:t>Stationsvisite Überblick (Akut, </a:t>
            </a:r>
            <a:r>
              <a:rPr lang="de-DE" dirty="0" err="1" smtClean="0"/>
              <a:t>Chir</a:t>
            </a:r>
            <a:r>
              <a:rPr lang="de-DE" dirty="0" smtClean="0"/>
              <a:t>..)</a:t>
            </a:r>
          </a:p>
          <a:p>
            <a:pPr marL="228600" indent="-228600">
              <a:buAutoNum type="arabicParenR"/>
            </a:pPr>
            <a:r>
              <a:rPr lang="de-DE" dirty="0" smtClean="0"/>
              <a:t>Fallbeispiele</a:t>
            </a:r>
            <a:r>
              <a:rPr lang="de-DE" baseline="0" dirty="0" smtClean="0"/>
              <a:t> keine Fiktion sondern reale Beispiele die sich genau so zugetragen haben</a:t>
            </a:r>
          </a:p>
          <a:p>
            <a:pPr marL="228600" indent="-228600">
              <a:buAutoNum type="arabicParenR"/>
            </a:pPr>
            <a:endParaRPr lang="de-DE" baseline="0" dirty="0" smtClean="0"/>
          </a:p>
          <a:p>
            <a:pPr marL="0" indent="0">
              <a:buNone/>
            </a:pPr>
            <a:endParaRPr lang="de-DE" dirty="0" smtClean="0"/>
          </a:p>
        </p:txBody>
      </p:sp>
      <p:sp>
        <p:nvSpPr>
          <p:cNvPr id="4" name="Foliennummernplatzhalter 3"/>
          <p:cNvSpPr>
            <a:spLocks noGrp="1"/>
          </p:cNvSpPr>
          <p:nvPr>
            <p:ph type="sldNum" sz="quarter" idx="10"/>
          </p:nvPr>
        </p:nvSpPr>
        <p:spPr/>
        <p:txBody>
          <a:bodyPr/>
          <a:lstStyle/>
          <a:p>
            <a:fld id="{31485D38-E7D1-4F9F-8DF9-9FEFF29DF256}" type="slidenum">
              <a:rPr lang="de-AT" smtClean="0"/>
              <a:t>1</a:t>
            </a:fld>
            <a:endParaRPr lang="de-AT"/>
          </a:p>
        </p:txBody>
      </p:sp>
    </p:spTree>
    <p:extLst>
      <p:ext uri="{BB962C8B-B14F-4D97-AF65-F5344CB8AC3E}">
        <p14:creationId xmlns:p14="http://schemas.microsoft.com/office/powerpoint/2010/main" val="176848783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AT" dirty="0" smtClean="0"/>
              <a:t>Patient</a:t>
            </a:r>
            <a:r>
              <a:rPr lang="de-AT" baseline="0" dirty="0" smtClean="0"/>
              <a:t> erhält Antibiose mit </a:t>
            </a:r>
            <a:r>
              <a:rPr lang="de-AT" baseline="0" dirty="0" err="1" smtClean="0"/>
              <a:t>Fluorchinolon</a:t>
            </a:r>
            <a:r>
              <a:rPr lang="de-AT" baseline="0" dirty="0" smtClean="0"/>
              <a:t> </a:t>
            </a:r>
            <a:r>
              <a:rPr lang="de-AT" baseline="0" dirty="0" err="1" smtClean="0"/>
              <a:t>Ciprofloxacin</a:t>
            </a:r>
            <a:r>
              <a:rPr lang="de-AT" baseline="0" dirty="0" smtClean="0"/>
              <a:t> nierenadaptiert 2x250mg </a:t>
            </a:r>
            <a:r>
              <a:rPr lang="de-AT" baseline="0" dirty="0" err="1" smtClean="0"/>
              <a:t>tgl</a:t>
            </a:r>
            <a:r>
              <a:rPr lang="de-AT" baseline="0" dirty="0" smtClean="0"/>
              <a:t> bei unkomplizierter akuter Zystitis und ein Calciumpräparat </a:t>
            </a:r>
            <a:r>
              <a:rPr lang="de-AT" baseline="0" dirty="0" err="1" smtClean="0"/>
              <a:t>Calciduran</a:t>
            </a:r>
            <a:endParaRPr lang="de-AT" baseline="0" dirty="0" smtClean="0"/>
          </a:p>
          <a:p>
            <a:r>
              <a:rPr lang="de-AT" dirty="0" err="1" smtClean="0"/>
              <a:t>pharmakokinetische</a:t>
            </a:r>
            <a:r>
              <a:rPr lang="de-AT" dirty="0" smtClean="0"/>
              <a:t> Interaktion --&gt; </a:t>
            </a:r>
            <a:r>
              <a:rPr lang="de-AT" dirty="0" err="1" smtClean="0"/>
              <a:t>Chelatbildung</a:t>
            </a:r>
            <a:r>
              <a:rPr lang="de-AT" dirty="0" smtClean="0"/>
              <a:t> im GI Trakt dadurch Bildung von </a:t>
            </a:r>
            <a:r>
              <a:rPr lang="de-AT" dirty="0" err="1" smtClean="0"/>
              <a:t>schwerabsorbierbarer</a:t>
            </a:r>
            <a:r>
              <a:rPr lang="de-AT" baseline="0" dirty="0" smtClean="0"/>
              <a:t> Komplexe</a:t>
            </a:r>
            <a:r>
              <a:rPr lang="de-AT" dirty="0" smtClean="0"/>
              <a:t> --&gt; dadurch verm. Resorption (betrifft 2 und 3 wertige Kationen) - </a:t>
            </a:r>
            <a:r>
              <a:rPr lang="de-AT" dirty="0" err="1" smtClean="0"/>
              <a:t>Ciprofloxacin</a:t>
            </a:r>
            <a:r>
              <a:rPr lang="de-AT" dirty="0" smtClean="0"/>
              <a:t> und </a:t>
            </a:r>
            <a:r>
              <a:rPr lang="de-AT" dirty="0" err="1" smtClean="0"/>
              <a:t>Norfloxacin</a:t>
            </a:r>
            <a:r>
              <a:rPr lang="de-AT" dirty="0" smtClean="0"/>
              <a:t> am stärksten betroffen</a:t>
            </a:r>
          </a:p>
          <a:p>
            <a:endParaRPr lang="de-DE" b="1" u="sng" dirty="0" smtClean="0"/>
          </a:p>
          <a:p>
            <a:r>
              <a:rPr lang="de-DE" b="1" u="sng" dirty="0" smtClean="0"/>
              <a:t>Lösung: </a:t>
            </a:r>
            <a:r>
              <a:rPr lang="de-DE" b="0" u="none" dirty="0" smtClean="0"/>
              <a:t>mind</a:t>
            </a:r>
            <a:r>
              <a:rPr lang="de-DE" b="0" u="none" baseline="0" dirty="0" smtClean="0"/>
              <a:t>. 2h versetzte Gabe von Calcium nach AB</a:t>
            </a:r>
            <a:endParaRPr lang="de-AT" b="1" u="sng" dirty="0"/>
          </a:p>
        </p:txBody>
      </p:sp>
      <p:sp>
        <p:nvSpPr>
          <p:cNvPr id="4" name="Foliennummernplatzhalter 3"/>
          <p:cNvSpPr>
            <a:spLocks noGrp="1"/>
          </p:cNvSpPr>
          <p:nvPr>
            <p:ph type="sldNum" sz="quarter" idx="10"/>
          </p:nvPr>
        </p:nvSpPr>
        <p:spPr/>
        <p:txBody>
          <a:bodyPr/>
          <a:lstStyle/>
          <a:p>
            <a:fld id="{31485D38-E7D1-4F9F-8DF9-9FEFF29DF256}" type="slidenum">
              <a:rPr lang="de-AT" smtClean="0"/>
              <a:t>10</a:t>
            </a:fld>
            <a:endParaRPr lang="de-AT"/>
          </a:p>
        </p:txBody>
      </p:sp>
    </p:spTree>
    <p:extLst>
      <p:ext uri="{BB962C8B-B14F-4D97-AF65-F5344CB8AC3E}">
        <p14:creationId xmlns:p14="http://schemas.microsoft.com/office/powerpoint/2010/main" val="350758347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smtClean="0"/>
              <a:t>Patient</a:t>
            </a:r>
            <a:r>
              <a:rPr lang="de-DE" baseline="0" dirty="0" smtClean="0"/>
              <a:t>in erhält </a:t>
            </a:r>
            <a:r>
              <a:rPr lang="de-DE" baseline="0" dirty="0" err="1" smtClean="0"/>
              <a:t>Antbiose</a:t>
            </a:r>
            <a:r>
              <a:rPr lang="de-DE" baseline="0" dirty="0" smtClean="0"/>
              <a:t>, Betablocker und Cholesterinsenker (</a:t>
            </a:r>
            <a:r>
              <a:rPr lang="de-DE" baseline="0" dirty="0" err="1" smtClean="0"/>
              <a:t>Statin</a:t>
            </a:r>
            <a:r>
              <a:rPr lang="de-DE" baseline="0" dirty="0" smtClean="0"/>
              <a:t>)</a:t>
            </a:r>
          </a:p>
          <a:p>
            <a:r>
              <a:rPr lang="de-DE" dirty="0" smtClean="0"/>
              <a:t>Entweder ein Übernahmefehler, Tippfehler?</a:t>
            </a:r>
            <a:r>
              <a:rPr lang="de-DE" baseline="0" dirty="0" smtClean="0"/>
              <a:t> Bis heute nicht klar aber</a:t>
            </a:r>
            <a:endParaRPr lang="de-AT" dirty="0" smtClean="0"/>
          </a:p>
          <a:p>
            <a:r>
              <a:rPr lang="de-AT" dirty="0" smtClean="0"/>
              <a:t>Pat hatte Glück, kein CK Anstieg kein </a:t>
            </a:r>
            <a:r>
              <a:rPr lang="de-AT" dirty="0" err="1" smtClean="0"/>
              <a:t>Krea</a:t>
            </a:r>
            <a:r>
              <a:rPr lang="de-AT" dirty="0" smtClean="0"/>
              <a:t> Anstieg, keine Schmerzen somit keine</a:t>
            </a:r>
            <a:r>
              <a:rPr lang="de-AT" baseline="0" dirty="0" smtClean="0"/>
              <a:t> Anzeichen einer </a:t>
            </a:r>
            <a:r>
              <a:rPr lang="de-AT" baseline="0" dirty="0" err="1" smtClean="0"/>
              <a:t>Rhabdomyolyse</a:t>
            </a:r>
            <a:endParaRPr lang="de-AT" baseline="0" dirty="0" smtClean="0"/>
          </a:p>
          <a:p>
            <a:r>
              <a:rPr lang="de-DE" baseline="0" dirty="0" err="1" smtClean="0"/>
              <a:t>Sortis</a:t>
            </a:r>
            <a:r>
              <a:rPr lang="de-DE" baseline="0" dirty="0" smtClean="0"/>
              <a:t> wurde mit sofortiger Wirkung pausiert – und nach Laborwert </a:t>
            </a:r>
            <a:r>
              <a:rPr lang="de-DE" baseline="0" dirty="0" err="1" smtClean="0"/>
              <a:t>Normaliserung</a:t>
            </a:r>
            <a:r>
              <a:rPr lang="de-DE" baseline="0" dirty="0" smtClean="0"/>
              <a:t> wieder in „humaner“ Dosis angesetzt</a:t>
            </a:r>
            <a:endParaRPr lang="de-AT" dirty="0"/>
          </a:p>
        </p:txBody>
      </p:sp>
      <p:sp>
        <p:nvSpPr>
          <p:cNvPr id="4" name="Foliennummernplatzhalter 3"/>
          <p:cNvSpPr>
            <a:spLocks noGrp="1"/>
          </p:cNvSpPr>
          <p:nvPr>
            <p:ph type="sldNum" sz="quarter" idx="10"/>
          </p:nvPr>
        </p:nvSpPr>
        <p:spPr/>
        <p:txBody>
          <a:bodyPr/>
          <a:lstStyle/>
          <a:p>
            <a:fld id="{31485D38-E7D1-4F9F-8DF9-9FEFF29DF256}" type="slidenum">
              <a:rPr lang="de-AT" smtClean="0"/>
              <a:t>11</a:t>
            </a:fld>
            <a:endParaRPr lang="de-AT"/>
          </a:p>
        </p:txBody>
      </p:sp>
    </p:spTree>
    <p:extLst>
      <p:ext uri="{BB962C8B-B14F-4D97-AF65-F5344CB8AC3E}">
        <p14:creationId xmlns:p14="http://schemas.microsoft.com/office/powerpoint/2010/main" val="3721397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AT" dirty="0" smtClean="0"/>
              <a:t>Patient keine Hyperurikämie/ Gicht in Anamnese --&gt;Hypertonie,</a:t>
            </a:r>
            <a:r>
              <a:rPr lang="de-AT" baseline="0" dirty="0" smtClean="0"/>
              <a:t> VHF bekannt,</a:t>
            </a:r>
          </a:p>
          <a:p>
            <a:r>
              <a:rPr lang="de-AT" dirty="0" smtClean="0"/>
              <a:t> HS steigend – Medikation begutachtet</a:t>
            </a:r>
          </a:p>
          <a:p>
            <a:endParaRPr lang="de-AT" dirty="0" smtClean="0"/>
          </a:p>
          <a:p>
            <a:r>
              <a:rPr lang="de-AT" b="1" u="sng" dirty="0" smtClean="0"/>
              <a:t>Lösung: </a:t>
            </a:r>
            <a:r>
              <a:rPr lang="de-AT" dirty="0" smtClean="0"/>
              <a:t>durch gezielte Intervention/Absetzen von HCT --&gt; HS wieder normal somit</a:t>
            </a:r>
            <a:r>
              <a:rPr lang="de-AT" baseline="0" dirty="0" smtClean="0"/>
              <a:t> keine harnsäuresenkende Therapie notwendig! Ersparnis weiterer Medikation für Patienten </a:t>
            </a:r>
          </a:p>
          <a:p>
            <a:r>
              <a:rPr lang="de-DE" baseline="0" dirty="0" err="1" smtClean="0"/>
              <a:t>Valsartan</a:t>
            </a:r>
            <a:r>
              <a:rPr lang="de-DE" baseline="0" dirty="0" smtClean="0"/>
              <a:t> als </a:t>
            </a:r>
            <a:r>
              <a:rPr lang="de-DE" baseline="0" dirty="0" err="1" smtClean="0"/>
              <a:t>Diovan</a:t>
            </a:r>
            <a:r>
              <a:rPr lang="de-DE" baseline="0" dirty="0" smtClean="0"/>
              <a:t> verabreicht (morgendliche Gabe) </a:t>
            </a:r>
            <a:endParaRPr lang="de-AT" baseline="0" dirty="0" smtClean="0"/>
          </a:p>
          <a:p>
            <a:r>
              <a:rPr lang="de-DE" baseline="0" dirty="0" err="1" smtClean="0"/>
              <a:t>Bsp</a:t>
            </a:r>
            <a:r>
              <a:rPr lang="de-DE" baseline="0" dirty="0" smtClean="0"/>
              <a:t> Soll zeigen, dass nicht immer ein neues Medikament angesetzt werden muss, um „Symptomkontrolle“ durchzuführen – zuvor hinterfragen ob eine Abweichung der Norm von bestehender Medikation möglich ist</a:t>
            </a:r>
            <a:endParaRPr lang="de-AT" dirty="0"/>
          </a:p>
        </p:txBody>
      </p:sp>
      <p:sp>
        <p:nvSpPr>
          <p:cNvPr id="4" name="Foliennummernplatzhalter 3"/>
          <p:cNvSpPr>
            <a:spLocks noGrp="1"/>
          </p:cNvSpPr>
          <p:nvPr>
            <p:ph type="sldNum" sz="quarter" idx="10"/>
          </p:nvPr>
        </p:nvSpPr>
        <p:spPr/>
        <p:txBody>
          <a:bodyPr/>
          <a:lstStyle/>
          <a:p>
            <a:fld id="{31485D38-E7D1-4F9F-8DF9-9FEFF29DF256}" type="slidenum">
              <a:rPr lang="de-AT" smtClean="0"/>
              <a:t>12</a:t>
            </a:fld>
            <a:endParaRPr lang="de-AT"/>
          </a:p>
        </p:txBody>
      </p:sp>
    </p:spTree>
    <p:extLst>
      <p:ext uri="{BB962C8B-B14F-4D97-AF65-F5344CB8AC3E}">
        <p14:creationId xmlns:p14="http://schemas.microsoft.com/office/powerpoint/2010/main" val="50491022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AT" dirty="0" smtClean="0"/>
              <a:t>BNP = b-</a:t>
            </a:r>
            <a:r>
              <a:rPr lang="de-AT" dirty="0" err="1" smtClean="0"/>
              <a:t>natruretisches</a:t>
            </a:r>
            <a:r>
              <a:rPr lang="de-AT" baseline="0" dirty="0" smtClean="0"/>
              <a:t> Peptid </a:t>
            </a:r>
            <a:r>
              <a:rPr lang="de-AT" baseline="0" dirty="0" smtClean="0">
                <a:sym typeface="Wingdings" panose="05000000000000000000" pitchFamily="2" charset="2"/>
              </a:rPr>
              <a:t> wird von </a:t>
            </a:r>
            <a:r>
              <a:rPr lang="de-AT" baseline="0" dirty="0" err="1" smtClean="0">
                <a:sym typeface="Wingdings" panose="05000000000000000000" pitchFamily="2" charset="2"/>
              </a:rPr>
              <a:t>Kardiomyocyten</a:t>
            </a:r>
            <a:r>
              <a:rPr lang="de-AT" baseline="0" dirty="0" smtClean="0">
                <a:sym typeface="Wingdings" panose="05000000000000000000" pitchFamily="2" charset="2"/>
              </a:rPr>
              <a:t> sezerniert wenn Ventrikel übermäßig gedehnt wird  wirkt </a:t>
            </a:r>
            <a:r>
              <a:rPr lang="de-AT" baseline="0" dirty="0" err="1" smtClean="0">
                <a:sym typeface="Wingdings" panose="05000000000000000000" pitchFamily="2" charset="2"/>
              </a:rPr>
              <a:t>natriuretisch</a:t>
            </a:r>
            <a:r>
              <a:rPr lang="de-AT" baseline="0" dirty="0" smtClean="0">
                <a:sym typeface="Wingdings" panose="05000000000000000000" pitchFamily="2" charset="2"/>
              </a:rPr>
              <a:t> und </a:t>
            </a:r>
            <a:r>
              <a:rPr lang="de-AT" baseline="0" dirty="0" err="1" smtClean="0">
                <a:sym typeface="Wingdings" panose="05000000000000000000" pitchFamily="2" charset="2"/>
              </a:rPr>
              <a:t>vasodilatierend</a:t>
            </a:r>
            <a:r>
              <a:rPr lang="de-AT" baseline="0" dirty="0" smtClean="0">
                <a:sym typeface="Wingdings" panose="05000000000000000000" pitchFamily="2" charset="2"/>
              </a:rPr>
              <a:t>  wichtiger kardialer Marker bei HI – </a:t>
            </a:r>
          </a:p>
          <a:p>
            <a:endParaRPr lang="de-AT" dirty="0" smtClean="0"/>
          </a:p>
          <a:p>
            <a:r>
              <a:rPr lang="de-AT" dirty="0" smtClean="0"/>
              <a:t>Patient mit chronischer HI un</a:t>
            </a:r>
            <a:r>
              <a:rPr lang="de-AT" baseline="0" dirty="0" smtClean="0"/>
              <a:t>d VHF</a:t>
            </a:r>
            <a:r>
              <a:rPr lang="de-AT" dirty="0" smtClean="0"/>
              <a:t>--&gt; 3 von 4 Säulen d. HI --&gt;Betablocker,</a:t>
            </a:r>
            <a:r>
              <a:rPr lang="de-AT" baseline="0" dirty="0" smtClean="0"/>
              <a:t> AT1 Blocker/</a:t>
            </a:r>
            <a:r>
              <a:rPr lang="de-AT" baseline="0" dirty="0" err="1" smtClean="0"/>
              <a:t>Neprilysin</a:t>
            </a:r>
            <a:r>
              <a:rPr lang="de-AT" baseline="0" dirty="0" smtClean="0"/>
              <a:t>-Inhibitor, SGLT-2 Hemmer</a:t>
            </a:r>
            <a:endParaRPr lang="de-AT" dirty="0" smtClean="0"/>
          </a:p>
          <a:p>
            <a:r>
              <a:rPr lang="de-AT" dirty="0" smtClean="0"/>
              <a:t> fehlt </a:t>
            </a:r>
            <a:r>
              <a:rPr lang="de-AT" dirty="0" err="1" smtClean="0"/>
              <a:t>Aldosteron</a:t>
            </a:r>
            <a:r>
              <a:rPr lang="de-AT" dirty="0" smtClean="0"/>
              <a:t> Antagonist -  Patient hat mit MRA somit alle 4 Säulen der HI Therapie erfüllt </a:t>
            </a:r>
          </a:p>
          <a:p>
            <a:r>
              <a:rPr lang="de-AT" dirty="0" smtClean="0"/>
              <a:t> </a:t>
            </a:r>
          </a:p>
          <a:p>
            <a:r>
              <a:rPr lang="de-AT" b="1" u="sng" dirty="0" smtClean="0"/>
              <a:t>Lösung: </a:t>
            </a:r>
            <a:r>
              <a:rPr lang="de-AT" dirty="0" smtClean="0"/>
              <a:t>MRA</a:t>
            </a:r>
            <a:r>
              <a:rPr lang="de-AT" baseline="0" dirty="0" smtClean="0"/>
              <a:t> angesetzt, </a:t>
            </a:r>
            <a:r>
              <a:rPr lang="de-AT" baseline="0" dirty="0" err="1" smtClean="0"/>
              <a:t>Entresto</a:t>
            </a:r>
            <a:r>
              <a:rPr lang="de-AT" baseline="0" dirty="0" smtClean="0"/>
              <a:t> nicht durch ACE-I ersetzt da nicht vertragen und Datenlage auch sehr gut als Mittel der 2. Wahl </a:t>
            </a:r>
          </a:p>
          <a:p>
            <a:r>
              <a:rPr lang="de-DE" dirty="0" smtClean="0"/>
              <a:t>Außerdem</a:t>
            </a:r>
            <a:r>
              <a:rPr lang="de-DE" baseline="0" dirty="0" smtClean="0"/>
              <a:t> COPD Patient – oftmals mit HI verschlechtert – somit eine adäquate Therapie umso wichtiger um pulmonale und kardiale Exazerbationen zu vermeiden!</a:t>
            </a:r>
            <a:endParaRPr lang="de-AT" dirty="0"/>
          </a:p>
        </p:txBody>
      </p:sp>
      <p:sp>
        <p:nvSpPr>
          <p:cNvPr id="4" name="Foliennummernplatzhalter 3"/>
          <p:cNvSpPr>
            <a:spLocks noGrp="1"/>
          </p:cNvSpPr>
          <p:nvPr>
            <p:ph type="sldNum" sz="quarter" idx="10"/>
          </p:nvPr>
        </p:nvSpPr>
        <p:spPr/>
        <p:txBody>
          <a:bodyPr/>
          <a:lstStyle/>
          <a:p>
            <a:fld id="{31485D38-E7D1-4F9F-8DF9-9FEFF29DF256}" type="slidenum">
              <a:rPr lang="de-AT" smtClean="0"/>
              <a:t>13</a:t>
            </a:fld>
            <a:endParaRPr lang="de-AT"/>
          </a:p>
        </p:txBody>
      </p:sp>
    </p:spTree>
    <p:extLst>
      <p:ext uri="{BB962C8B-B14F-4D97-AF65-F5344CB8AC3E}">
        <p14:creationId xmlns:p14="http://schemas.microsoft.com/office/powerpoint/2010/main" val="329644441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dirty="0" smtClean="0"/>
              <a:t>Patient</a:t>
            </a:r>
            <a:r>
              <a:rPr lang="de-DE" baseline="0" dirty="0" smtClean="0"/>
              <a:t> mit VHF, HI, Hypertonie - BNP deutlich erhöht leider nur diese Werte da Patient dann entlassen wurde</a:t>
            </a:r>
            <a:endParaRPr lang="de-DE" dirty="0" smtClean="0"/>
          </a:p>
          <a:p>
            <a:endParaRPr lang="de-DE" baseline="0" dirty="0" smtClean="0"/>
          </a:p>
          <a:p>
            <a:r>
              <a:rPr lang="de-DE" baseline="0" dirty="0" smtClean="0"/>
              <a:t>Erhält für HI 3 Medikamente: Betablocker, AT1-Blocker, MRA</a:t>
            </a:r>
          </a:p>
          <a:p>
            <a:r>
              <a:rPr lang="de-DE" baseline="0" dirty="0" smtClean="0"/>
              <a:t>Was fehlt? SGLT-2 Hemmer!</a:t>
            </a:r>
          </a:p>
          <a:p>
            <a:r>
              <a:rPr lang="de-DE" baseline="0" dirty="0" smtClean="0"/>
              <a:t>Somit eine deutliche Reduktion zu kardiovaskulärem Tod und Re-hospitalisierung</a:t>
            </a:r>
          </a:p>
          <a:p>
            <a:endParaRPr lang="de-DE" b="1" u="sng" baseline="0" dirty="0" smtClean="0"/>
          </a:p>
          <a:p>
            <a:r>
              <a:rPr lang="de-DE" b="1" u="sng" baseline="0" dirty="0" smtClean="0"/>
              <a:t>Lösung:</a:t>
            </a:r>
            <a:r>
              <a:rPr lang="de-DE" baseline="0" dirty="0" smtClean="0"/>
              <a:t> Ansetzen von </a:t>
            </a:r>
            <a:r>
              <a:rPr lang="de-DE" baseline="0" dirty="0" err="1" smtClean="0"/>
              <a:t>Forxiga</a:t>
            </a:r>
            <a:r>
              <a:rPr lang="de-DE" baseline="0" dirty="0" smtClean="0"/>
              <a:t> (</a:t>
            </a:r>
            <a:r>
              <a:rPr lang="de-DE" baseline="0" dirty="0" err="1" smtClean="0"/>
              <a:t>Dapagliflozin</a:t>
            </a:r>
            <a:r>
              <a:rPr lang="de-DE" baseline="0" dirty="0" smtClean="0"/>
              <a:t>) um </a:t>
            </a:r>
            <a:r>
              <a:rPr lang="de-DE" baseline="0" dirty="0" err="1" smtClean="0"/>
              <a:t>kardiovask</a:t>
            </a:r>
            <a:r>
              <a:rPr lang="de-DE" baseline="0" dirty="0" smtClean="0"/>
              <a:t>. Mortalität und kardiale Dekompensationen zu verhindern</a:t>
            </a:r>
          </a:p>
          <a:p>
            <a:r>
              <a:rPr lang="de-DE" baseline="0" dirty="0" smtClean="0"/>
              <a:t>DELIVER Studie – gezeigt welchen </a:t>
            </a:r>
            <a:r>
              <a:rPr lang="de-DE" baseline="0" dirty="0" err="1" smtClean="0"/>
              <a:t>Benefit</a:t>
            </a:r>
            <a:r>
              <a:rPr lang="de-DE" baseline="0" dirty="0" smtClean="0"/>
              <a:t> ein SGLT-2 Hemmer mit sich bringt</a:t>
            </a:r>
          </a:p>
          <a:p>
            <a:r>
              <a:rPr lang="de-DE" baseline="0" dirty="0" smtClean="0"/>
              <a:t>Ich nenne sie gerne „Die Fantastischen Vier der Herzinsuffizienz“ -  sind essentiell für das Patientenwohl</a:t>
            </a:r>
          </a:p>
          <a:p>
            <a:endParaRPr lang="de-DE" baseline="0" dirty="0" smtClean="0"/>
          </a:p>
          <a:p>
            <a:endParaRPr lang="de-AT" dirty="0"/>
          </a:p>
        </p:txBody>
      </p:sp>
      <p:sp>
        <p:nvSpPr>
          <p:cNvPr id="4" name="Foliennummernplatzhalter 3"/>
          <p:cNvSpPr>
            <a:spLocks noGrp="1"/>
          </p:cNvSpPr>
          <p:nvPr>
            <p:ph type="sldNum" sz="quarter" idx="10"/>
          </p:nvPr>
        </p:nvSpPr>
        <p:spPr/>
        <p:txBody>
          <a:bodyPr/>
          <a:lstStyle/>
          <a:p>
            <a:fld id="{31485D38-E7D1-4F9F-8DF9-9FEFF29DF256}" type="slidenum">
              <a:rPr lang="de-AT" smtClean="0"/>
              <a:t>14</a:t>
            </a:fld>
            <a:endParaRPr lang="de-AT"/>
          </a:p>
        </p:txBody>
      </p:sp>
    </p:spTree>
    <p:extLst>
      <p:ext uri="{BB962C8B-B14F-4D97-AF65-F5344CB8AC3E}">
        <p14:creationId xmlns:p14="http://schemas.microsoft.com/office/powerpoint/2010/main" val="63113990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indent="0">
              <a:buNone/>
            </a:pPr>
            <a:endParaRPr lang="de-AT" dirty="0" smtClean="0"/>
          </a:p>
          <a:p>
            <a:pPr marL="228600" indent="-228600">
              <a:buAutoNum type="arabicParenR"/>
            </a:pPr>
            <a:r>
              <a:rPr lang="de-AT" dirty="0" smtClean="0"/>
              <a:t>Duale </a:t>
            </a:r>
            <a:r>
              <a:rPr lang="de-AT" dirty="0" err="1" smtClean="0"/>
              <a:t>Statin</a:t>
            </a:r>
            <a:r>
              <a:rPr lang="de-AT" dirty="0" smtClean="0"/>
              <a:t> Therapie nicht leitliniengerecht! --&gt; Potenzierung der NW! </a:t>
            </a:r>
          </a:p>
          <a:p>
            <a:pPr marL="0" indent="0">
              <a:buNone/>
            </a:pPr>
            <a:r>
              <a:rPr lang="de-AT" dirty="0" smtClean="0"/>
              <a:t>ESC Guideline </a:t>
            </a:r>
            <a:r>
              <a:rPr lang="de-AT" dirty="0" err="1" smtClean="0"/>
              <a:t>Dyslipidämie</a:t>
            </a:r>
            <a:r>
              <a:rPr lang="de-AT" dirty="0" smtClean="0"/>
              <a:t> – zuerst hochintensives </a:t>
            </a:r>
            <a:r>
              <a:rPr lang="de-AT" dirty="0" err="1" smtClean="0"/>
              <a:t>Statin</a:t>
            </a:r>
            <a:r>
              <a:rPr lang="de-AT" dirty="0" smtClean="0"/>
              <a:t> </a:t>
            </a:r>
            <a:r>
              <a:rPr lang="de-AT" dirty="0" smtClean="0">
                <a:sym typeface="Wingdings" panose="05000000000000000000" pitchFamily="2" charset="2"/>
              </a:rPr>
              <a:t> wenn</a:t>
            </a:r>
            <a:r>
              <a:rPr lang="de-AT" baseline="0" dirty="0" smtClean="0">
                <a:sym typeface="Wingdings" panose="05000000000000000000" pitchFamily="2" charset="2"/>
              </a:rPr>
              <a:t> LDL-Ziel nicht erreicht, dann </a:t>
            </a:r>
            <a:r>
              <a:rPr lang="de-AT" baseline="0" dirty="0" err="1" smtClean="0">
                <a:sym typeface="Wingdings" panose="05000000000000000000" pitchFamily="2" charset="2"/>
              </a:rPr>
              <a:t>Ezetimib</a:t>
            </a:r>
            <a:r>
              <a:rPr lang="de-AT" baseline="0" dirty="0" smtClean="0">
                <a:sym typeface="Wingdings" panose="05000000000000000000" pitchFamily="2" charset="2"/>
              </a:rPr>
              <a:t> dazu</a:t>
            </a:r>
            <a:endParaRPr lang="de-AT" dirty="0" smtClean="0"/>
          </a:p>
          <a:p>
            <a:endParaRPr lang="de-AT" dirty="0" smtClean="0"/>
          </a:p>
          <a:p>
            <a:r>
              <a:rPr lang="de-AT" dirty="0" smtClean="0"/>
              <a:t>Kontrolle von CK, gab keine Auslenkung</a:t>
            </a:r>
            <a:r>
              <a:rPr lang="de-AT" baseline="0" dirty="0" smtClean="0"/>
              <a:t> und</a:t>
            </a:r>
            <a:r>
              <a:rPr lang="de-AT" dirty="0" smtClean="0"/>
              <a:t> Nierenfunktion</a:t>
            </a:r>
            <a:r>
              <a:rPr lang="de-AT" baseline="0" dirty="0" smtClean="0"/>
              <a:t> war in Ordnung</a:t>
            </a:r>
          </a:p>
          <a:p>
            <a:endParaRPr lang="de-AT" dirty="0" smtClean="0"/>
          </a:p>
          <a:p>
            <a:r>
              <a:rPr lang="de-AT" dirty="0" smtClean="0"/>
              <a:t>2) Patient </a:t>
            </a:r>
            <a:r>
              <a:rPr lang="de-AT" dirty="0" err="1" smtClean="0"/>
              <a:t>H.pylori</a:t>
            </a:r>
            <a:r>
              <a:rPr lang="de-AT" baseline="0" dirty="0" smtClean="0"/>
              <a:t> </a:t>
            </a:r>
            <a:r>
              <a:rPr lang="de-AT" baseline="0" dirty="0" err="1" smtClean="0"/>
              <a:t>Eradikation</a:t>
            </a:r>
            <a:r>
              <a:rPr lang="de-AT" baseline="0" dirty="0" smtClean="0"/>
              <a:t> mit Quadrupeltherapie</a:t>
            </a:r>
          </a:p>
          <a:p>
            <a:r>
              <a:rPr lang="de-AT" dirty="0" smtClean="0"/>
              <a:t>versteckte Interaktion (</a:t>
            </a:r>
            <a:r>
              <a:rPr lang="de-AT" dirty="0" err="1" smtClean="0"/>
              <a:t>Tetracylcin</a:t>
            </a:r>
            <a:r>
              <a:rPr lang="de-AT" dirty="0" smtClean="0"/>
              <a:t> in </a:t>
            </a:r>
            <a:r>
              <a:rPr lang="de-AT" dirty="0" err="1" smtClean="0"/>
              <a:t>Pylera</a:t>
            </a:r>
            <a:r>
              <a:rPr lang="de-AT" dirty="0" smtClean="0"/>
              <a:t>),  </a:t>
            </a:r>
          </a:p>
          <a:p>
            <a:r>
              <a:rPr lang="de-AT" dirty="0" smtClean="0"/>
              <a:t> auf ersten Blick nicht ersichtlich! Bis zu 90% Bioverfügbarkeitsminderung</a:t>
            </a:r>
            <a:r>
              <a:rPr lang="de-AT" baseline="0" dirty="0" smtClean="0"/>
              <a:t> des AB!</a:t>
            </a:r>
            <a:endParaRPr lang="de-AT" dirty="0" smtClean="0"/>
          </a:p>
          <a:p>
            <a:r>
              <a:rPr lang="de-DE" dirty="0" smtClean="0"/>
              <a:t>Eisen</a:t>
            </a:r>
            <a:r>
              <a:rPr lang="de-DE" baseline="0" dirty="0" smtClean="0"/>
              <a:t> </a:t>
            </a:r>
            <a:r>
              <a:rPr lang="de-DE" dirty="0" smtClean="0"/>
              <a:t>zeitlich versetzte Gabe mind.</a:t>
            </a:r>
            <a:r>
              <a:rPr lang="de-DE" baseline="0" dirty="0" smtClean="0"/>
              <a:t> 2h nach </a:t>
            </a:r>
            <a:r>
              <a:rPr lang="de-DE" baseline="0" dirty="0" err="1" smtClean="0"/>
              <a:t>Pylera</a:t>
            </a:r>
            <a:r>
              <a:rPr lang="de-DE" baseline="0" dirty="0" smtClean="0"/>
              <a:t>!</a:t>
            </a:r>
          </a:p>
        </p:txBody>
      </p:sp>
      <p:sp>
        <p:nvSpPr>
          <p:cNvPr id="4" name="Foliennummernplatzhalter 3"/>
          <p:cNvSpPr>
            <a:spLocks noGrp="1"/>
          </p:cNvSpPr>
          <p:nvPr>
            <p:ph type="sldNum" sz="quarter" idx="10"/>
          </p:nvPr>
        </p:nvSpPr>
        <p:spPr/>
        <p:txBody>
          <a:bodyPr/>
          <a:lstStyle/>
          <a:p>
            <a:fld id="{31485D38-E7D1-4F9F-8DF9-9FEFF29DF256}" type="slidenum">
              <a:rPr lang="de-AT" smtClean="0"/>
              <a:t>15</a:t>
            </a:fld>
            <a:endParaRPr lang="de-AT"/>
          </a:p>
        </p:txBody>
      </p:sp>
    </p:spTree>
    <p:extLst>
      <p:ext uri="{BB962C8B-B14F-4D97-AF65-F5344CB8AC3E}">
        <p14:creationId xmlns:p14="http://schemas.microsoft.com/office/powerpoint/2010/main" val="103373240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smtClean="0"/>
              <a:t>Spezieller Fokus auf</a:t>
            </a:r>
            <a:r>
              <a:rPr lang="de-DE" baseline="0" dirty="0" smtClean="0"/>
              <a:t> PPI mit 1-0-1 – </a:t>
            </a:r>
            <a:r>
              <a:rPr lang="de-DE" baseline="0" dirty="0" err="1" smtClean="0"/>
              <a:t>Refluxösophagitis</a:t>
            </a:r>
            <a:r>
              <a:rPr lang="de-DE" baseline="0" dirty="0" smtClean="0"/>
              <a:t> in Anamnese</a:t>
            </a:r>
          </a:p>
          <a:p>
            <a:r>
              <a:rPr lang="de-DE" baseline="0" dirty="0" smtClean="0"/>
              <a:t>Im Labor immer wieder </a:t>
            </a:r>
            <a:r>
              <a:rPr lang="de-DE" baseline="0" dirty="0" err="1" smtClean="0"/>
              <a:t>rezidieverende</a:t>
            </a:r>
            <a:r>
              <a:rPr lang="de-DE" baseline="0" dirty="0" smtClean="0"/>
              <a:t> Hypo-</a:t>
            </a:r>
            <a:r>
              <a:rPr lang="de-DE" baseline="0" dirty="0" err="1" smtClean="0"/>
              <a:t>Magnesämie</a:t>
            </a:r>
            <a:endParaRPr lang="de-DE" baseline="0"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de-AT" baseline="0" dirty="0" smtClean="0"/>
              <a:t>P</a:t>
            </a:r>
            <a:r>
              <a:rPr lang="de-AT" dirty="0" smtClean="0"/>
              <a:t>atient kardial vorbelastet, VHF, Hypertonie, HI, Diabetes..</a:t>
            </a:r>
          </a:p>
          <a:p>
            <a:endParaRPr lang="de-AT" dirty="0" smtClean="0"/>
          </a:p>
          <a:p>
            <a:r>
              <a:rPr lang="de-AT" dirty="0" smtClean="0"/>
              <a:t>2x40mg nur IND bei </a:t>
            </a:r>
            <a:r>
              <a:rPr lang="de-AT" dirty="0" err="1" smtClean="0"/>
              <a:t>H.pylori</a:t>
            </a:r>
            <a:r>
              <a:rPr lang="de-AT" dirty="0" smtClean="0"/>
              <a:t> Infektion! </a:t>
            </a:r>
          </a:p>
          <a:p>
            <a:r>
              <a:rPr lang="de-AT" dirty="0" smtClean="0"/>
              <a:t>Hier</a:t>
            </a:r>
            <a:r>
              <a:rPr lang="de-AT" baseline="0" dirty="0" smtClean="0"/>
              <a:t> genau das Gegenteil zu dem vorigen Fall, hier PPI nicht in voller Dosis benötigt!</a:t>
            </a:r>
            <a:endParaRPr lang="de-AT" dirty="0" smtClean="0"/>
          </a:p>
          <a:p>
            <a:endParaRPr lang="de-DE" dirty="0" smtClean="0"/>
          </a:p>
          <a:p>
            <a:r>
              <a:rPr lang="de-DE" dirty="0" smtClean="0"/>
              <a:t>Mögliche</a:t>
            </a:r>
            <a:r>
              <a:rPr lang="de-DE" baseline="0" dirty="0" smtClean="0"/>
              <a:t> Folgen…</a:t>
            </a:r>
          </a:p>
          <a:p>
            <a:r>
              <a:rPr lang="de-DE" dirty="0" smtClean="0"/>
              <a:t>Wichtig: </a:t>
            </a:r>
            <a:r>
              <a:rPr lang="de-DE" dirty="0" err="1" smtClean="0"/>
              <a:t>Hypomagnesämie</a:t>
            </a:r>
            <a:r>
              <a:rPr lang="de-DE" baseline="0" dirty="0" smtClean="0"/>
              <a:t> kann zu einer QT Verlängerung führen aufgrund der Hemmung der Na+-K+ Pumpe und dies führt somit zu einer Veränderung des Membranpotentials</a:t>
            </a:r>
          </a:p>
          <a:p>
            <a:r>
              <a:rPr lang="de-DE" baseline="0" dirty="0" smtClean="0"/>
              <a:t>oft zu sehen ist eine ST-Strecken Senkung und hohe spitze T-Wellen</a:t>
            </a:r>
          </a:p>
          <a:p>
            <a:r>
              <a:rPr lang="de-DE" baseline="0" dirty="0" smtClean="0"/>
              <a:t>Sehr viele PPIs schon abgesetzt da falsch dosiert bzw. keine Indikation!</a:t>
            </a:r>
          </a:p>
        </p:txBody>
      </p:sp>
      <p:sp>
        <p:nvSpPr>
          <p:cNvPr id="4" name="Foliennummernplatzhalter 3"/>
          <p:cNvSpPr>
            <a:spLocks noGrp="1"/>
          </p:cNvSpPr>
          <p:nvPr>
            <p:ph type="sldNum" sz="quarter" idx="10"/>
          </p:nvPr>
        </p:nvSpPr>
        <p:spPr/>
        <p:txBody>
          <a:bodyPr/>
          <a:lstStyle/>
          <a:p>
            <a:fld id="{31485D38-E7D1-4F9F-8DF9-9FEFF29DF256}" type="slidenum">
              <a:rPr lang="de-AT" smtClean="0"/>
              <a:t>16</a:t>
            </a:fld>
            <a:endParaRPr lang="de-AT"/>
          </a:p>
        </p:txBody>
      </p:sp>
    </p:spTree>
    <p:extLst>
      <p:ext uri="{BB962C8B-B14F-4D97-AF65-F5344CB8AC3E}">
        <p14:creationId xmlns:p14="http://schemas.microsoft.com/office/powerpoint/2010/main" val="230472202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smtClean="0"/>
              <a:t>Parkinson Patientin</a:t>
            </a:r>
            <a:r>
              <a:rPr lang="de-DE" baseline="0" dirty="0" smtClean="0"/>
              <a:t> – seit längerem Tremor verschlimmert </a:t>
            </a:r>
          </a:p>
          <a:p>
            <a:r>
              <a:rPr lang="de-DE" baseline="0" dirty="0" err="1" smtClean="0"/>
              <a:t>Madopar</a:t>
            </a:r>
            <a:r>
              <a:rPr lang="de-DE" baseline="0" dirty="0" smtClean="0"/>
              <a:t> Dosis Erhöhung stattgefunden, trotzdem keine deutliche Besserung – warum?</a:t>
            </a:r>
          </a:p>
          <a:p>
            <a:r>
              <a:rPr lang="de-DE" baseline="0" dirty="0" err="1" smtClean="0"/>
              <a:t>Madopar</a:t>
            </a:r>
            <a:r>
              <a:rPr lang="de-DE" baseline="0" dirty="0" smtClean="0"/>
              <a:t> und </a:t>
            </a:r>
            <a:r>
              <a:rPr lang="de-DE" baseline="0" dirty="0" err="1" smtClean="0"/>
              <a:t>Resource</a:t>
            </a:r>
            <a:r>
              <a:rPr lang="de-DE" baseline="0" dirty="0" smtClean="0"/>
              <a:t> WW -&gt; Erklärung </a:t>
            </a:r>
          </a:p>
          <a:p>
            <a:endParaRPr lang="de-DE" baseline="0" dirty="0" smtClean="0"/>
          </a:p>
          <a:p>
            <a:r>
              <a:rPr lang="de-DE" baseline="0" dirty="0" smtClean="0"/>
              <a:t>Die Symptomatik besserte sich nach der Beachtung der Verabreichung mit zeitlichem Abstand – Dosis konnte somit wieder auf die ursprüngliche Anfangsdosis reduziert werden</a:t>
            </a:r>
          </a:p>
        </p:txBody>
      </p:sp>
      <p:sp>
        <p:nvSpPr>
          <p:cNvPr id="4" name="Foliennummernplatzhalter 3"/>
          <p:cNvSpPr>
            <a:spLocks noGrp="1"/>
          </p:cNvSpPr>
          <p:nvPr>
            <p:ph type="sldNum" sz="quarter" idx="10"/>
          </p:nvPr>
        </p:nvSpPr>
        <p:spPr/>
        <p:txBody>
          <a:bodyPr/>
          <a:lstStyle/>
          <a:p>
            <a:fld id="{31485D38-E7D1-4F9F-8DF9-9FEFF29DF256}" type="slidenum">
              <a:rPr lang="de-AT" smtClean="0"/>
              <a:t>17</a:t>
            </a:fld>
            <a:endParaRPr lang="de-AT"/>
          </a:p>
        </p:txBody>
      </p:sp>
    </p:spTree>
    <p:extLst>
      <p:ext uri="{BB962C8B-B14F-4D97-AF65-F5344CB8AC3E}">
        <p14:creationId xmlns:p14="http://schemas.microsoft.com/office/powerpoint/2010/main" val="377843176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AT" dirty="0" smtClean="0"/>
              <a:t>Patient mit KHK hat Stent-Implantation erhalten --&gt; DAPT  für mind. 6 Monate</a:t>
            </a:r>
          </a:p>
          <a:p>
            <a:r>
              <a:rPr lang="de-AT" dirty="0" smtClean="0"/>
              <a:t> bekommt</a:t>
            </a:r>
            <a:r>
              <a:rPr lang="de-AT" baseline="0" dirty="0" smtClean="0"/>
              <a:t> zusätzlich </a:t>
            </a:r>
            <a:r>
              <a:rPr lang="de-AT" baseline="0" dirty="0" err="1" smtClean="0"/>
              <a:t>Esomeprazol</a:t>
            </a:r>
            <a:r>
              <a:rPr lang="de-AT" baseline="0" dirty="0" smtClean="0"/>
              <a:t> (</a:t>
            </a:r>
            <a:r>
              <a:rPr lang="de-AT" baseline="0" dirty="0" err="1" smtClean="0"/>
              <a:t>Durotiv</a:t>
            </a:r>
            <a:r>
              <a:rPr lang="de-AT" baseline="0" dirty="0" smtClean="0"/>
              <a:t>) </a:t>
            </a:r>
            <a:r>
              <a:rPr lang="de-AT" baseline="0" dirty="0" smtClean="0">
                <a:sym typeface="Wingdings" panose="05000000000000000000" pitchFamily="2" charset="2"/>
              </a:rPr>
              <a:t> Interaktion!</a:t>
            </a:r>
          </a:p>
          <a:p>
            <a:endParaRPr lang="de-DE" dirty="0" smtClean="0"/>
          </a:p>
          <a:p>
            <a:r>
              <a:rPr lang="de-DE" b="1" dirty="0" err="1" smtClean="0"/>
              <a:t>Clopidogrel</a:t>
            </a:r>
            <a:r>
              <a:rPr lang="de-DE" b="1" dirty="0" smtClean="0"/>
              <a:t> = </a:t>
            </a:r>
            <a:r>
              <a:rPr lang="de-DE" b="1" dirty="0" err="1" smtClean="0"/>
              <a:t>Prodrug</a:t>
            </a:r>
            <a:r>
              <a:rPr lang="de-DE" b="1" baseline="0" dirty="0" smtClean="0"/>
              <a:t> </a:t>
            </a:r>
            <a:r>
              <a:rPr lang="de-DE" baseline="0" dirty="0" smtClean="0"/>
              <a:t>wird erst durch CYP2C19 in aktiven Metaboliten umgewandelt </a:t>
            </a:r>
            <a:r>
              <a:rPr lang="de-DE" baseline="0" dirty="0" smtClean="0">
                <a:sym typeface="Wingdings" panose="05000000000000000000" pitchFamily="2" charset="2"/>
              </a:rPr>
              <a:t> durch </a:t>
            </a:r>
            <a:r>
              <a:rPr lang="de-DE" baseline="0" dirty="0" err="1" smtClean="0">
                <a:sym typeface="Wingdings" panose="05000000000000000000" pitchFamily="2" charset="2"/>
              </a:rPr>
              <a:t>Esomeprazol</a:t>
            </a:r>
            <a:r>
              <a:rPr lang="de-DE" baseline="0" dirty="0" smtClean="0">
                <a:sym typeface="Wingdings" panose="05000000000000000000" pitchFamily="2" charset="2"/>
              </a:rPr>
              <a:t> Aktivierung teilweise verhindert</a:t>
            </a:r>
          </a:p>
          <a:p>
            <a:pPr marL="0" marR="0" lvl="0" indent="0" algn="l" defTabSz="914400" rtl="0" eaLnBrk="1" fontAlgn="auto" latinLnBrk="0" hangingPunct="1">
              <a:lnSpc>
                <a:spcPct val="100000"/>
              </a:lnSpc>
              <a:spcBef>
                <a:spcPts val="0"/>
              </a:spcBef>
              <a:spcAft>
                <a:spcPts val="0"/>
              </a:spcAft>
              <a:buClrTx/>
              <a:buSzTx/>
              <a:buFontTx/>
              <a:buNone/>
              <a:tabLst/>
              <a:defRPr/>
            </a:pPr>
            <a:r>
              <a:rPr lang="de-DE" baseline="0" dirty="0" smtClean="0">
                <a:sym typeface="Wingdings" panose="05000000000000000000" pitchFamily="2" charset="2"/>
              </a:rPr>
              <a:t>Lösung: Switch des PPI auf </a:t>
            </a:r>
            <a:r>
              <a:rPr lang="de-DE" baseline="0" dirty="0" err="1" smtClean="0">
                <a:sym typeface="Wingdings" panose="05000000000000000000" pitchFamily="2" charset="2"/>
              </a:rPr>
              <a:t>Pantoprazol</a:t>
            </a:r>
            <a:r>
              <a:rPr lang="de-DE" baseline="0" dirty="0" smtClean="0">
                <a:sym typeface="Wingdings" panose="05000000000000000000" pitchFamily="2" charset="2"/>
              </a:rPr>
              <a:t>! Normalerweise 20mg ausreichend aber </a:t>
            </a:r>
            <a:r>
              <a:rPr lang="de-AT" dirty="0" smtClean="0"/>
              <a:t>aufgrund einer GI Vorgeschichte doch 40mg belassen.</a:t>
            </a:r>
          </a:p>
          <a:p>
            <a:endParaRPr lang="de-AT" dirty="0" smtClean="0"/>
          </a:p>
          <a:p>
            <a:r>
              <a:rPr lang="de-AT" dirty="0" smtClean="0"/>
              <a:t>keine Änderung von ADP Rezeptor-Antagonist --&gt; einfacher = PPI Switch da </a:t>
            </a:r>
            <a:r>
              <a:rPr lang="de-AT" dirty="0" err="1" smtClean="0"/>
              <a:t>Panto</a:t>
            </a:r>
            <a:r>
              <a:rPr lang="de-AT" dirty="0" smtClean="0"/>
              <a:t> kein</a:t>
            </a:r>
            <a:r>
              <a:rPr lang="de-AT" baseline="0" dirty="0" smtClean="0"/>
              <a:t> CYP2C19 Inhibitor</a:t>
            </a:r>
            <a:endParaRPr lang="de-AT" dirty="0"/>
          </a:p>
        </p:txBody>
      </p:sp>
      <p:sp>
        <p:nvSpPr>
          <p:cNvPr id="4" name="Foliennummernplatzhalter 3"/>
          <p:cNvSpPr>
            <a:spLocks noGrp="1"/>
          </p:cNvSpPr>
          <p:nvPr>
            <p:ph type="sldNum" sz="quarter" idx="10"/>
          </p:nvPr>
        </p:nvSpPr>
        <p:spPr/>
        <p:txBody>
          <a:bodyPr/>
          <a:lstStyle/>
          <a:p>
            <a:fld id="{31485D38-E7D1-4F9F-8DF9-9FEFF29DF256}" type="slidenum">
              <a:rPr lang="de-AT" smtClean="0"/>
              <a:t>18</a:t>
            </a:fld>
            <a:endParaRPr lang="de-AT"/>
          </a:p>
        </p:txBody>
      </p:sp>
    </p:spTree>
    <p:extLst>
      <p:ext uri="{BB962C8B-B14F-4D97-AF65-F5344CB8AC3E}">
        <p14:creationId xmlns:p14="http://schemas.microsoft.com/office/powerpoint/2010/main" val="118677658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AT" dirty="0" smtClean="0"/>
              <a:t>Geriatrischer Insult Patient mit Depressiver Phase --&gt; </a:t>
            </a:r>
          </a:p>
          <a:p>
            <a:r>
              <a:rPr lang="de-AT" dirty="0" smtClean="0"/>
              <a:t>bekommt</a:t>
            </a:r>
            <a:r>
              <a:rPr lang="de-AT" baseline="0" dirty="0" smtClean="0"/>
              <a:t> SSRI (</a:t>
            </a:r>
            <a:r>
              <a:rPr lang="de-AT" baseline="0" dirty="0" err="1" smtClean="0"/>
              <a:t>Sertralin</a:t>
            </a:r>
            <a:r>
              <a:rPr lang="de-AT" baseline="0" dirty="0" smtClean="0"/>
              <a:t>) und </a:t>
            </a:r>
            <a:r>
              <a:rPr lang="de-AT" dirty="0" smtClean="0"/>
              <a:t>duale antithrombotische Therapie – </a:t>
            </a:r>
          </a:p>
          <a:p>
            <a:r>
              <a:rPr lang="de-AT" dirty="0" smtClean="0"/>
              <a:t>PPI fehlte, lt. Leitlinie empfohlen –</a:t>
            </a:r>
          </a:p>
          <a:p>
            <a:r>
              <a:rPr lang="de-AT" dirty="0" smtClean="0"/>
              <a:t> erhöhtes Risiko für </a:t>
            </a:r>
            <a:r>
              <a:rPr lang="de-AT" dirty="0" err="1" smtClean="0"/>
              <a:t>gastro</a:t>
            </a:r>
            <a:r>
              <a:rPr lang="de-AT" dirty="0" smtClean="0"/>
              <a:t> Blutungen durch SSRI hohe Dosis (MTD=300mg) und DAPT</a:t>
            </a:r>
          </a:p>
          <a:p>
            <a:endParaRPr lang="de-DE" dirty="0" smtClean="0"/>
          </a:p>
          <a:p>
            <a:r>
              <a:rPr lang="de-DE" dirty="0" smtClean="0"/>
              <a:t>Ein weiteres </a:t>
            </a:r>
            <a:r>
              <a:rPr lang="de-DE" dirty="0" err="1" smtClean="0"/>
              <a:t>Bsp</a:t>
            </a:r>
            <a:r>
              <a:rPr lang="de-DE" dirty="0" smtClean="0"/>
              <a:t> dafür wie</a:t>
            </a:r>
            <a:r>
              <a:rPr lang="de-DE" baseline="0" dirty="0" smtClean="0"/>
              <a:t> wichtig ein PPI in manchen Situationen ist! Normalerweise versuche ich PPI zu dezimieren da oft IND fehlt – aber in manchen Fällen wie hier unumgänglich für Risikominimierung!</a:t>
            </a:r>
            <a:endParaRPr lang="de-AT" dirty="0"/>
          </a:p>
        </p:txBody>
      </p:sp>
      <p:sp>
        <p:nvSpPr>
          <p:cNvPr id="4" name="Foliennummernplatzhalter 3"/>
          <p:cNvSpPr>
            <a:spLocks noGrp="1"/>
          </p:cNvSpPr>
          <p:nvPr>
            <p:ph type="sldNum" sz="quarter" idx="10"/>
          </p:nvPr>
        </p:nvSpPr>
        <p:spPr/>
        <p:txBody>
          <a:bodyPr/>
          <a:lstStyle/>
          <a:p>
            <a:fld id="{31485D38-E7D1-4F9F-8DF9-9FEFF29DF256}" type="slidenum">
              <a:rPr lang="de-AT" smtClean="0"/>
              <a:t>19</a:t>
            </a:fld>
            <a:endParaRPr lang="de-AT"/>
          </a:p>
        </p:txBody>
      </p:sp>
    </p:spTree>
    <p:extLst>
      <p:ext uri="{BB962C8B-B14F-4D97-AF65-F5344CB8AC3E}">
        <p14:creationId xmlns:p14="http://schemas.microsoft.com/office/powerpoint/2010/main" val="370986758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smtClean="0"/>
              <a:t>1) In EU 1 Tod pro</a:t>
            </a:r>
            <a:r>
              <a:rPr lang="de-DE" baseline="0" dirty="0" smtClean="0"/>
              <a:t> 1 Million Einwohner pro Tag zurückgeführt auf Medikationsfehler </a:t>
            </a:r>
            <a:r>
              <a:rPr lang="de-DE" baseline="0" dirty="0" smtClean="0">
                <a:sym typeface="Wingdings" panose="05000000000000000000" pitchFamily="2" charset="2"/>
              </a:rPr>
              <a:t>  macht bei 447 Millionen im Jahr </a:t>
            </a:r>
            <a:r>
              <a:rPr lang="de-DE" dirty="0" smtClean="0"/>
              <a:t>160.000</a:t>
            </a:r>
            <a:r>
              <a:rPr lang="de-DE" baseline="0" dirty="0" smtClean="0"/>
              <a:t> Todesfälle</a:t>
            </a:r>
          </a:p>
          <a:p>
            <a:pPr marL="0" marR="0" lvl="0" indent="0" algn="l" defTabSz="914400" rtl="0" eaLnBrk="1" fontAlgn="auto" latinLnBrk="0" hangingPunct="1">
              <a:lnSpc>
                <a:spcPct val="100000"/>
              </a:lnSpc>
              <a:spcBef>
                <a:spcPts val="0"/>
              </a:spcBef>
              <a:spcAft>
                <a:spcPts val="0"/>
              </a:spcAft>
              <a:buClrTx/>
              <a:buSzTx/>
              <a:buFontTx/>
              <a:buNone/>
              <a:tabLst/>
              <a:defRPr/>
            </a:pPr>
            <a:r>
              <a:rPr lang="de-DE" baseline="0" dirty="0" smtClean="0"/>
              <a:t>2) 251.000 alleine in den USA pro Jahr! Dunkelziffer ist deutlich höher – weniger als 10% </a:t>
            </a:r>
            <a:r>
              <a:rPr lang="de-DE" baseline="0" dirty="0" err="1" smtClean="0"/>
              <a:t>reported</a:t>
            </a:r>
            <a:endParaRPr lang="de-DE" baseline="0" dirty="0" smtClean="0"/>
          </a:p>
          <a:p>
            <a:endParaRPr lang="de-DE" baseline="0" dirty="0" smtClean="0"/>
          </a:p>
          <a:p>
            <a:r>
              <a:rPr lang="de-DE" baseline="0" dirty="0" smtClean="0"/>
              <a:t>Polymedikation </a:t>
            </a:r>
            <a:r>
              <a:rPr lang="de-DE" baseline="0" dirty="0" err="1" smtClean="0"/>
              <a:t>v.a</a:t>
            </a:r>
            <a:r>
              <a:rPr lang="de-DE" baseline="0" dirty="0" smtClean="0"/>
              <a:t> bei geriatrischen Patienten gefährlich – Stoffwechsel langsamer, Organdurchblutung schlechter etc..</a:t>
            </a:r>
          </a:p>
          <a:p>
            <a:endParaRPr lang="de-DE" dirty="0" smtClean="0"/>
          </a:p>
          <a:p>
            <a:r>
              <a:rPr lang="de-DE" dirty="0" smtClean="0"/>
              <a:t>PS:</a:t>
            </a:r>
            <a:r>
              <a:rPr lang="de-DE" baseline="0" dirty="0" smtClean="0"/>
              <a:t> </a:t>
            </a:r>
            <a:r>
              <a:rPr lang="de-DE" dirty="0" smtClean="0"/>
              <a:t>ERROR Abbildung</a:t>
            </a:r>
            <a:r>
              <a:rPr lang="de-DE" baseline="0" dirty="0" smtClean="0"/>
              <a:t> stellt bildlich gut dar, dass am Anfang der Patient die ersten Medikamente noch verträgt aber je mehr dazu kommen desto schwerer, und irgendwann wird er dann wortwörtlich davon „erschlagen“.</a:t>
            </a:r>
          </a:p>
          <a:p>
            <a:endParaRPr lang="de-AT" dirty="0"/>
          </a:p>
        </p:txBody>
      </p:sp>
      <p:sp>
        <p:nvSpPr>
          <p:cNvPr id="4" name="Foliennummernplatzhalter 3"/>
          <p:cNvSpPr>
            <a:spLocks noGrp="1"/>
          </p:cNvSpPr>
          <p:nvPr>
            <p:ph type="sldNum" sz="quarter" idx="10"/>
          </p:nvPr>
        </p:nvSpPr>
        <p:spPr/>
        <p:txBody>
          <a:bodyPr/>
          <a:lstStyle/>
          <a:p>
            <a:fld id="{31485D38-E7D1-4F9F-8DF9-9FEFF29DF256}" type="slidenum">
              <a:rPr lang="de-AT" smtClean="0"/>
              <a:t>2</a:t>
            </a:fld>
            <a:endParaRPr lang="de-AT"/>
          </a:p>
        </p:txBody>
      </p:sp>
    </p:spTree>
    <p:extLst>
      <p:ext uri="{BB962C8B-B14F-4D97-AF65-F5344CB8AC3E}">
        <p14:creationId xmlns:p14="http://schemas.microsoft.com/office/powerpoint/2010/main" val="408044333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AT" dirty="0" smtClean="0"/>
              <a:t>Männlicher Patient: Parkinson,</a:t>
            </a:r>
            <a:r>
              <a:rPr lang="de-AT" baseline="0" dirty="0" smtClean="0"/>
              <a:t> Major Depression, </a:t>
            </a:r>
            <a:r>
              <a:rPr lang="de-AT" baseline="0" dirty="0" err="1" smtClean="0"/>
              <a:t>Hyperlipidämie</a:t>
            </a:r>
            <a:r>
              <a:rPr lang="de-AT" dirty="0" smtClean="0"/>
              <a:t>  </a:t>
            </a:r>
          </a:p>
          <a:p>
            <a:r>
              <a:rPr lang="de-DE" dirty="0" smtClean="0"/>
              <a:t>Additiver Effekt der Medikamente </a:t>
            </a:r>
            <a:r>
              <a:rPr lang="de-DE" dirty="0" smtClean="0">
                <a:sym typeface="Wingdings" panose="05000000000000000000" pitchFamily="2" charset="2"/>
              </a:rPr>
              <a:t> QT-Verlängerung!</a:t>
            </a:r>
            <a:endParaRPr lang="de-AT" dirty="0" smtClean="0"/>
          </a:p>
          <a:p>
            <a:r>
              <a:rPr lang="de-AT" dirty="0" smtClean="0"/>
              <a:t> </a:t>
            </a:r>
            <a:r>
              <a:rPr lang="de-AT" dirty="0" err="1" smtClean="0"/>
              <a:t>QTc</a:t>
            </a:r>
            <a:r>
              <a:rPr lang="de-AT" dirty="0" smtClean="0"/>
              <a:t> Zeit normal: Frauen &lt;460ms, </a:t>
            </a:r>
            <a:r>
              <a:rPr lang="de-AT" b="1" dirty="0" smtClean="0"/>
              <a:t>Männer &lt;450ms</a:t>
            </a:r>
          </a:p>
          <a:p>
            <a:endParaRPr lang="de-DE" dirty="0" smtClean="0"/>
          </a:p>
          <a:p>
            <a:r>
              <a:rPr lang="de-DE" dirty="0" smtClean="0"/>
              <a:t>Somit deutlich</a:t>
            </a:r>
            <a:r>
              <a:rPr lang="de-DE" baseline="0" dirty="0" smtClean="0"/>
              <a:t> über der Norm und QT-verlängernd!</a:t>
            </a:r>
            <a:endParaRPr lang="de-AT" dirty="0" smtClean="0"/>
          </a:p>
          <a:p>
            <a:endParaRPr lang="de-AT" dirty="0" smtClean="0"/>
          </a:p>
          <a:p>
            <a:r>
              <a:rPr lang="de-AT" b="1" dirty="0" smtClean="0"/>
              <a:t>Lösung:</a:t>
            </a:r>
            <a:r>
              <a:rPr lang="de-AT" b="1" baseline="0" dirty="0" smtClean="0"/>
              <a:t> </a:t>
            </a:r>
            <a:r>
              <a:rPr lang="de-AT" dirty="0" smtClean="0"/>
              <a:t>in diesem Fall zuerst </a:t>
            </a:r>
            <a:r>
              <a:rPr lang="de-AT" dirty="0" err="1" smtClean="0"/>
              <a:t>Motilium</a:t>
            </a:r>
            <a:r>
              <a:rPr lang="de-AT" dirty="0" smtClean="0"/>
              <a:t> abgesetzt da TMD verabreicht und IND nicht klar, und </a:t>
            </a:r>
            <a:r>
              <a:rPr lang="de-AT" dirty="0" err="1" smtClean="0"/>
              <a:t>Quetialan</a:t>
            </a:r>
            <a:r>
              <a:rPr lang="de-AT" dirty="0" smtClean="0"/>
              <a:t> red. </a:t>
            </a:r>
            <a:r>
              <a:rPr lang="de-AT" dirty="0" smtClean="0">
                <a:sym typeface="Wingdings" panose="05000000000000000000" pitchFamily="2" charset="2"/>
              </a:rPr>
              <a:t>  SSRI belassen da gut eingestellt war</a:t>
            </a:r>
            <a:endParaRPr lang="de-AT" dirty="0"/>
          </a:p>
        </p:txBody>
      </p:sp>
      <p:sp>
        <p:nvSpPr>
          <p:cNvPr id="4" name="Foliennummernplatzhalter 3"/>
          <p:cNvSpPr>
            <a:spLocks noGrp="1"/>
          </p:cNvSpPr>
          <p:nvPr>
            <p:ph type="sldNum" sz="quarter" idx="10"/>
          </p:nvPr>
        </p:nvSpPr>
        <p:spPr/>
        <p:txBody>
          <a:bodyPr/>
          <a:lstStyle/>
          <a:p>
            <a:fld id="{31485D38-E7D1-4F9F-8DF9-9FEFF29DF256}" type="slidenum">
              <a:rPr lang="de-AT" smtClean="0"/>
              <a:t>20</a:t>
            </a:fld>
            <a:endParaRPr lang="de-AT"/>
          </a:p>
        </p:txBody>
      </p:sp>
    </p:spTree>
    <p:extLst>
      <p:ext uri="{BB962C8B-B14F-4D97-AF65-F5344CB8AC3E}">
        <p14:creationId xmlns:p14="http://schemas.microsoft.com/office/powerpoint/2010/main" val="413311419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smtClean="0"/>
              <a:t>Patient mit eingeschränkter Nierenfunktion</a:t>
            </a:r>
            <a:r>
              <a:rPr lang="de-DE" baseline="0" dirty="0" smtClean="0"/>
              <a:t> Grad 3b – also moderat bis hochgradig eingeschränkt</a:t>
            </a:r>
            <a:endParaRPr lang="de-DE" dirty="0" smtClean="0"/>
          </a:p>
          <a:p>
            <a:r>
              <a:rPr lang="de-DE" dirty="0" smtClean="0"/>
              <a:t>MTD = 32mg!</a:t>
            </a:r>
          </a:p>
          <a:p>
            <a:r>
              <a:rPr lang="de-DE" dirty="0" smtClean="0"/>
              <a:t>Bei eingeschränkter Nierenfunktion</a:t>
            </a:r>
            <a:r>
              <a:rPr lang="de-DE" baseline="0" dirty="0" smtClean="0"/>
              <a:t> lt. Dosing.de / FI – Dosisanpassung von </a:t>
            </a:r>
            <a:r>
              <a:rPr lang="de-DE" baseline="0" dirty="0" err="1" smtClean="0"/>
              <a:t>Candesartan</a:t>
            </a:r>
            <a:r>
              <a:rPr lang="de-DE" baseline="0" dirty="0" smtClean="0"/>
              <a:t>!</a:t>
            </a:r>
          </a:p>
          <a:p>
            <a:endParaRPr lang="de-DE" baseline="0" dirty="0" smtClean="0"/>
          </a:p>
          <a:p>
            <a:r>
              <a:rPr lang="de-DE" baseline="0" dirty="0" smtClean="0"/>
              <a:t>2) DAPT mit ASS und </a:t>
            </a:r>
            <a:r>
              <a:rPr lang="de-DE" baseline="0" dirty="0" err="1" smtClean="0"/>
              <a:t>Clopidogrel</a:t>
            </a:r>
            <a:r>
              <a:rPr lang="de-DE" baseline="0" dirty="0" smtClean="0"/>
              <a:t> </a:t>
            </a:r>
            <a:r>
              <a:rPr lang="de-DE" baseline="0" dirty="0" smtClean="0">
                <a:sym typeface="Wingdings" panose="05000000000000000000" pitchFamily="2" charset="2"/>
              </a:rPr>
              <a:t> PPI IND!</a:t>
            </a:r>
            <a:endParaRPr lang="de-AT" dirty="0"/>
          </a:p>
        </p:txBody>
      </p:sp>
      <p:sp>
        <p:nvSpPr>
          <p:cNvPr id="4" name="Foliennummernplatzhalter 3"/>
          <p:cNvSpPr>
            <a:spLocks noGrp="1"/>
          </p:cNvSpPr>
          <p:nvPr>
            <p:ph type="sldNum" sz="quarter" idx="10"/>
          </p:nvPr>
        </p:nvSpPr>
        <p:spPr/>
        <p:txBody>
          <a:bodyPr/>
          <a:lstStyle/>
          <a:p>
            <a:fld id="{31485D38-E7D1-4F9F-8DF9-9FEFF29DF256}" type="slidenum">
              <a:rPr lang="de-AT" smtClean="0"/>
              <a:t>21</a:t>
            </a:fld>
            <a:endParaRPr lang="de-AT"/>
          </a:p>
        </p:txBody>
      </p:sp>
    </p:spTree>
    <p:extLst>
      <p:ext uri="{BB962C8B-B14F-4D97-AF65-F5344CB8AC3E}">
        <p14:creationId xmlns:p14="http://schemas.microsoft.com/office/powerpoint/2010/main" val="284834577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AT" dirty="0" smtClean="0"/>
              <a:t>Patient/in:</a:t>
            </a:r>
            <a:r>
              <a:rPr lang="de-AT" baseline="0" dirty="0" smtClean="0"/>
              <a:t> von AKH übernommen mit folgender Medikation – </a:t>
            </a:r>
            <a:r>
              <a:rPr lang="de-AT" baseline="0" dirty="0" err="1" smtClean="0"/>
              <a:t>Amiodaron</a:t>
            </a:r>
            <a:r>
              <a:rPr lang="de-AT" baseline="0" dirty="0" smtClean="0"/>
              <a:t> (HRS) und </a:t>
            </a:r>
            <a:r>
              <a:rPr lang="de-AT" baseline="0" dirty="0" err="1" smtClean="0"/>
              <a:t>Itraconazol</a:t>
            </a:r>
            <a:r>
              <a:rPr lang="de-AT" baseline="0" dirty="0" smtClean="0"/>
              <a:t> (</a:t>
            </a:r>
            <a:r>
              <a:rPr lang="de-AT" baseline="0" dirty="0" err="1" smtClean="0"/>
              <a:t>Antimykotikum</a:t>
            </a:r>
            <a:r>
              <a:rPr lang="de-AT" baseline="0" dirty="0" smtClean="0"/>
              <a:t>) </a:t>
            </a:r>
          </a:p>
          <a:p>
            <a:endParaRPr lang="de-AT" baseline="0" dirty="0" smtClean="0"/>
          </a:p>
          <a:p>
            <a:r>
              <a:rPr lang="de-AT" baseline="0" dirty="0" smtClean="0"/>
              <a:t>Bei allen „</a:t>
            </a:r>
            <a:r>
              <a:rPr lang="de-AT" baseline="0" dirty="0" err="1" smtClean="0"/>
              <a:t>Triazol-Antimykotika</a:t>
            </a:r>
            <a:r>
              <a:rPr lang="de-AT" baseline="0" dirty="0" smtClean="0"/>
              <a:t>“ läuten bei mir sofort die Alarmglocken – da hohes WW Potential!</a:t>
            </a:r>
          </a:p>
          <a:p>
            <a:r>
              <a:rPr lang="de-DE" b="1" baseline="0" dirty="0" smtClean="0"/>
              <a:t>Intertrigo Läsionen </a:t>
            </a:r>
            <a:r>
              <a:rPr lang="de-DE" baseline="0" dirty="0" smtClean="0"/>
              <a:t>= entzündete Hautfalten</a:t>
            </a:r>
          </a:p>
          <a:p>
            <a:endParaRPr lang="de-AT" baseline="0" dirty="0" smtClean="0"/>
          </a:p>
          <a:p>
            <a:r>
              <a:rPr lang="de-AT" b="1" u="sng" dirty="0" smtClean="0"/>
              <a:t>Lösung: </a:t>
            </a:r>
          </a:p>
          <a:p>
            <a:r>
              <a:rPr lang="de-AT" dirty="0" err="1" smtClean="0"/>
              <a:t>Sporanox</a:t>
            </a:r>
            <a:r>
              <a:rPr lang="de-AT" dirty="0" smtClean="0"/>
              <a:t> pausiert/nicht verabreicht - zu große Gefahr an WW</a:t>
            </a:r>
          </a:p>
          <a:p>
            <a:r>
              <a:rPr lang="de-AT" dirty="0" smtClean="0"/>
              <a:t>für Läsionen nicht</a:t>
            </a:r>
            <a:r>
              <a:rPr lang="de-AT" baseline="0" dirty="0" smtClean="0"/>
              <a:t> </a:t>
            </a:r>
            <a:r>
              <a:rPr lang="de-AT" dirty="0" smtClean="0"/>
              <a:t>notwendig, wäre nur für schnelleres Abheilen --&gt; lokale Therapie mit Zinkoxid Paste ausreichend und keine kardialen Folgen!</a:t>
            </a:r>
            <a:endParaRPr lang="de-AT" dirty="0"/>
          </a:p>
        </p:txBody>
      </p:sp>
      <p:sp>
        <p:nvSpPr>
          <p:cNvPr id="4" name="Foliennummernplatzhalter 3"/>
          <p:cNvSpPr>
            <a:spLocks noGrp="1"/>
          </p:cNvSpPr>
          <p:nvPr>
            <p:ph type="sldNum" sz="quarter" idx="10"/>
          </p:nvPr>
        </p:nvSpPr>
        <p:spPr/>
        <p:txBody>
          <a:bodyPr/>
          <a:lstStyle/>
          <a:p>
            <a:fld id="{31485D38-E7D1-4F9F-8DF9-9FEFF29DF256}" type="slidenum">
              <a:rPr lang="de-AT" smtClean="0"/>
              <a:t>22</a:t>
            </a:fld>
            <a:endParaRPr lang="de-AT"/>
          </a:p>
        </p:txBody>
      </p:sp>
    </p:spTree>
    <p:extLst>
      <p:ext uri="{BB962C8B-B14F-4D97-AF65-F5344CB8AC3E}">
        <p14:creationId xmlns:p14="http://schemas.microsoft.com/office/powerpoint/2010/main" val="77653219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AT" dirty="0" smtClean="0"/>
              <a:t>Dialyse Patient mit </a:t>
            </a:r>
            <a:r>
              <a:rPr lang="de-AT" dirty="0" err="1" smtClean="0"/>
              <a:t>Hyperphosphatämie</a:t>
            </a:r>
            <a:r>
              <a:rPr lang="de-AT" dirty="0" smtClean="0"/>
              <a:t> und </a:t>
            </a:r>
            <a:r>
              <a:rPr lang="de-AT" dirty="0" err="1" smtClean="0"/>
              <a:t>sek.</a:t>
            </a:r>
            <a:r>
              <a:rPr lang="de-AT" dirty="0" smtClean="0"/>
              <a:t> </a:t>
            </a:r>
            <a:r>
              <a:rPr lang="de-AT" dirty="0" err="1" smtClean="0"/>
              <a:t>Hyperparathyereodismus</a:t>
            </a:r>
            <a:r>
              <a:rPr lang="de-AT" dirty="0" smtClean="0"/>
              <a:t>  - duale Therapie mit </a:t>
            </a:r>
            <a:r>
              <a:rPr lang="de-AT" dirty="0" err="1" smtClean="0"/>
              <a:t>Sevelamer</a:t>
            </a:r>
            <a:r>
              <a:rPr lang="de-AT" dirty="0" smtClean="0"/>
              <a:t> und Calciumacetat (</a:t>
            </a:r>
            <a:r>
              <a:rPr lang="de-AT" dirty="0" err="1" smtClean="0"/>
              <a:t>Osvaren</a:t>
            </a:r>
            <a:r>
              <a:rPr lang="de-AT" dirty="0" smtClean="0"/>
              <a:t>)</a:t>
            </a:r>
            <a:br>
              <a:rPr lang="de-AT" dirty="0" smtClean="0"/>
            </a:br>
            <a:r>
              <a:rPr lang="de-AT" u="sng" dirty="0" smtClean="0"/>
              <a:t>Folgen Hypothyreose: </a:t>
            </a:r>
            <a:r>
              <a:rPr lang="de-AT" dirty="0" smtClean="0"/>
              <a:t>Depressivität, Gewichtszunahme, Kälteempfindlichkeit</a:t>
            </a:r>
          </a:p>
          <a:p>
            <a:r>
              <a:rPr lang="de-DE" dirty="0" err="1" smtClean="0"/>
              <a:t>Durotiv</a:t>
            </a:r>
            <a:r>
              <a:rPr lang="de-DE" baseline="0" dirty="0" smtClean="0"/>
              <a:t> abends und </a:t>
            </a:r>
            <a:r>
              <a:rPr lang="de-DE" baseline="0" dirty="0" err="1" smtClean="0"/>
              <a:t>Renvela</a:t>
            </a:r>
            <a:r>
              <a:rPr lang="de-DE" baseline="0" dirty="0" smtClean="0"/>
              <a:t> und </a:t>
            </a:r>
            <a:r>
              <a:rPr lang="de-DE" baseline="0" dirty="0" err="1" smtClean="0"/>
              <a:t>Osvaren</a:t>
            </a:r>
            <a:r>
              <a:rPr lang="de-DE" baseline="0" dirty="0" smtClean="0"/>
              <a:t> zeitversetzt zu </a:t>
            </a:r>
            <a:r>
              <a:rPr lang="de-DE" baseline="0" dirty="0" err="1" smtClean="0"/>
              <a:t>Thyrex</a:t>
            </a:r>
            <a:r>
              <a:rPr lang="de-DE" baseline="0" dirty="0" smtClean="0"/>
              <a:t> (</a:t>
            </a:r>
            <a:r>
              <a:rPr lang="de-DE" baseline="0" dirty="0" err="1" smtClean="0"/>
              <a:t>mind</a:t>
            </a:r>
            <a:r>
              <a:rPr lang="de-DE" baseline="0" dirty="0" smtClean="0"/>
              <a:t> 2h) </a:t>
            </a:r>
            <a:endParaRPr lang="de-AT" dirty="0"/>
          </a:p>
        </p:txBody>
      </p:sp>
      <p:sp>
        <p:nvSpPr>
          <p:cNvPr id="4" name="Foliennummernplatzhalter 3"/>
          <p:cNvSpPr>
            <a:spLocks noGrp="1"/>
          </p:cNvSpPr>
          <p:nvPr>
            <p:ph type="sldNum" sz="quarter" idx="10"/>
          </p:nvPr>
        </p:nvSpPr>
        <p:spPr/>
        <p:txBody>
          <a:bodyPr/>
          <a:lstStyle/>
          <a:p>
            <a:fld id="{31485D38-E7D1-4F9F-8DF9-9FEFF29DF256}" type="slidenum">
              <a:rPr lang="de-AT" smtClean="0"/>
              <a:t>23</a:t>
            </a:fld>
            <a:endParaRPr lang="de-AT"/>
          </a:p>
        </p:txBody>
      </p:sp>
    </p:spTree>
    <p:extLst>
      <p:ext uri="{BB962C8B-B14F-4D97-AF65-F5344CB8AC3E}">
        <p14:creationId xmlns:p14="http://schemas.microsoft.com/office/powerpoint/2010/main" val="395409223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smtClean="0"/>
              <a:t>Männlicher</a:t>
            </a:r>
            <a:r>
              <a:rPr lang="de-DE" baseline="0" dirty="0" smtClean="0"/>
              <a:t> Patient 83 Jahre</a:t>
            </a:r>
            <a:r>
              <a:rPr lang="de-AT" baseline="0" dirty="0" smtClean="0"/>
              <a:t>, Diabetiker, div. Kardiale Vorgeschichten (Insult, hochgradige </a:t>
            </a:r>
            <a:r>
              <a:rPr lang="de-AT" baseline="0" dirty="0" err="1" smtClean="0"/>
              <a:t>Aortenstenose,KHK</a:t>
            </a:r>
            <a:r>
              <a:rPr lang="de-AT" baseline="0" dirty="0" smtClean="0"/>
              <a:t>, Vorhofflimmern, </a:t>
            </a:r>
            <a:r>
              <a:rPr lang="de-AT" baseline="0" dirty="0" err="1" smtClean="0"/>
              <a:t>caVk</a:t>
            </a:r>
            <a:r>
              <a:rPr lang="de-AT" baseline="0" dirty="0" smtClean="0"/>
              <a:t>, arterielle Hypertonie..)</a:t>
            </a:r>
          </a:p>
          <a:p>
            <a:endParaRPr lang="de-DE" baseline="0" dirty="0" smtClean="0"/>
          </a:p>
          <a:p>
            <a:r>
              <a:rPr lang="de-DE" baseline="0" dirty="0" smtClean="0"/>
              <a:t>Nierenfunktion mit der Zeit verschlechtert </a:t>
            </a:r>
            <a:r>
              <a:rPr lang="de-DE" baseline="0" dirty="0" smtClean="0">
                <a:sym typeface="Wingdings" panose="05000000000000000000" pitchFamily="2" charset="2"/>
              </a:rPr>
              <a:t> Überprüfung der Dosierungen</a:t>
            </a:r>
          </a:p>
          <a:p>
            <a:r>
              <a:rPr lang="de-DE" baseline="0" dirty="0" smtClean="0">
                <a:sym typeface="Wingdings" panose="05000000000000000000" pitchFamily="2" charset="2"/>
              </a:rPr>
              <a:t>Einige Medikamente zu hoch </a:t>
            </a:r>
            <a:r>
              <a:rPr lang="de-DE" baseline="0" dirty="0" smtClean="0">
                <a:sym typeface="Wingdings" panose="05000000000000000000" pitchFamily="2" charset="2"/>
              </a:rPr>
              <a:t>dosiert! </a:t>
            </a:r>
            <a:r>
              <a:rPr lang="de-DE" baseline="0" dirty="0" smtClean="0">
                <a:sym typeface="Wingdings" panose="05000000000000000000" pitchFamily="2" charset="2"/>
              </a:rPr>
              <a:t> </a:t>
            </a:r>
            <a:r>
              <a:rPr lang="de-DE" baseline="0" dirty="0" smtClean="0"/>
              <a:t>somit Dosisanpassung/Pause mehrerer Medikamente erforderlich</a:t>
            </a:r>
          </a:p>
          <a:p>
            <a:r>
              <a:rPr lang="de-DE" baseline="0" dirty="0" smtClean="0"/>
              <a:t>Aufgrund der Adaptierung erholte sich die Niere wieder und somit ein riesen </a:t>
            </a:r>
            <a:r>
              <a:rPr lang="de-DE" baseline="0" dirty="0" err="1" smtClean="0"/>
              <a:t>Benefit</a:t>
            </a:r>
            <a:r>
              <a:rPr lang="de-DE" baseline="0" dirty="0" smtClean="0"/>
              <a:t> </a:t>
            </a:r>
            <a:r>
              <a:rPr lang="de-DE" baseline="0" dirty="0" err="1" smtClean="0"/>
              <a:t>v.a</a:t>
            </a:r>
            <a:r>
              <a:rPr lang="de-DE" baseline="0" dirty="0" smtClean="0"/>
              <a:t> bei bestehender kardiovaskulärer Belastung </a:t>
            </a:r>
            <a:endParaRPr lang="de-AT" baseline="0" dirty="0" smtClean="0"/>
          </a:p>
          <a:p>
            <a:endParaRPr lang="de-DE" baseline="0" dirty="0" smtClean="0"/>
          </a:p>
        </p:txBody>
      </p:sp>
      <p:sp>
        <p:nvSpPr>
          <p:cNvPr id="4" name="Foliennummernplatzhalter 3"/>
          <p:cNvSpPr>
            <a:spLocks noGrp="1"/>
          </p:cNvSpPr>
          <p:nvPr>
            <p:ph type="sldNum" sz="quarter" idx="10"/>
          </p:nvPr>
        </p:nvSpPr>
        <p:spPr/>
        <p:txBody>
          <a:bodyPr/>
          <a:lstStyle/>
          <a:p>
            <a:fld id="{31485D38-E7D1-4F9F-8DF9-9FEFF29DF256}" type="slidenum">
              <a:rPr lang="de-AT" smtClean="0"/>
              <a:t>24</a:t>
            </a:fld>
            <a:endParaRPr lang="de-AT"/>
          </a:p>
        </p:txBody>
      </p:sp>
    </p:spTree>
    <p:extLst>
      <p:ext uri="{BB962C8B-B14F-4D97-AF65-F5344CB8AC3E}">
        <p14:creationId xmlns:p14="http://schemas.microsoft.com/office/powerpoint/2010/main" val="296151325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AT" dirty="0" smtClean="0"/>
              <a:t>Patient VHF, </a:t>
            </a:r>
            <a:r>
              <a:rPr lang="de-AT" dirty="0" err="1" smtClean="0"/>
              <a:t>Hyperlipidämie</a:t>
            </a:r>
            <a:r>
              <a:rPr lang="de-AT" dirty="0" smtClean="0"/>
              <a:t>, Parkinson...</a:t>
            </a:r>
          </a:p>
          <a:p>
            <a:r>
              <a:rPr lang="de-DE" dirty="0" smtClean="0"/>
              <a:t>Wenig Medikation aber doch 2 </a:t>
            </a:r>
            <a:r>
              <a:rPr lang="de-DE" dirty="0" err="1" smtClean="0"/>
              <a:t>graviererende</a:t>
            </a:r>
            <a:r>
              <a:rPr lang="de-DE" dirty="0" smtClean="0"/>
              <a:t> Wechselwirkungen</a:t>
            </a:r>
          </a:p>
          <a:p>
            <a:r>
              <a:rPr lang="de-DE" b="1" dirty="0" err="1" smtClean="0"/>
              <a:t>Duloxetin</a:t>
            </a:r>
            <a:r>
              <a:rPr lang="de-DE" dirty="0" smtClean="0"/>
              <a:t> = mäßig</a:t>
            </a:r>
            <a:r>
              <a:rPr lang="de-DE" baseline="0" dirty="0" smtClean="0"/>
              <a:t> bis starker </a:t>
            </a:r>
            <a:r>
              <a:rPr lang="de-DE" dirty="0" smtClean="0"/>
              <a:t>CYP2D6 Inhibitor</a:t>
            </a:r>
          </a:p>
          <a:p>
            <a:r>
              <a:rPr lang="de-DE" b="1" dirty="0" err="1" smtClean="0"/>
              <a:t>Amiodaron</a:t>
            </a:r>
            <a:r>
              <a:rPr lang="de-DE" baseline="0" dirty="0" smtClean="0"/>
              <a:t> = mäßig bis starker CYP3A4 Inhibitor</a:t>
            </a:r>
          </a:p>
          <a:p>
            <a:endParaRPr lang="de-DE" baseline="0" dirty="0" smtClean="0"/>
          </a:p>
          <a:p>
            <a:r>
              <a:rPr lang="de-DE" b="1" u="sng" baseline="0" dirty="0" smtClean="0"/>
              <a:t>Lösung</a:t>
            </a:r>
            <a:r>
              <a:rPr lang="de-DE" b="1" u="sng" baseline="0" dirty="0" smtClean="0"/>
              <a:t>: </a:t>
            </a:r>
            <a:r>
              <a:rPr lang="de-DE" baseline="0" dirty="0" err="1" smtClean="0"/>
              <a:t>Nomexor</a:t>
            </a:r>
            <a:r>
              <a:rPr lang="de-DE" baseline="0" dirty="0" smtClean="0"/>
              <a:t> pausiert, wurde dann im späteren </a:t>
            </a:r>
            <a:r>
              <a:rPr lang="de-DE" baseline="0" dirty="0" err="1" smtClean="0"/>
              <a:t>Verla</a:t>
            </a:r>
            <a:r>
              <a:rPr lang="de-DE" baseline="0" dirty="0" smtClean="0"/>
              <a:t> </a:t>
            </a:r>
            <a:r>
              <a:rPr lang="de-DE" baseline="0" dirty="0" err="1" smtClean="0"/>
              <a:t>uf</a:t>
            </a:r>
            <a:r>
              <a:rPr lang="de-DE" baseline="0" dirty="0" smtClean="0"/>
              <a:t> </a:t>
            </a:r>
            <a:r>
              <a:rPr lang="de-DE" baseline="0" dirty="0" err="1" smtClean="0"/>
              <a:t>Bisoprolol</a:t>
            </a:r>
            <a:r>
              <a:rPr lang="de-DE" baseline="0" dirty="0" smtClean="0"/>
              <a:t> angesetzt (nach Frequenzkontrolle)</a:t>
            </a:r>
          </a:p>
          <a:p>
            <a:r>
              <a:rPr lang="de-DE" baseline="0" dirty="0" err="1" smtClean="0"/>
              <a:t>Simvastatin</a:t>
            </a:r>
            <a:r>
              <a:rPr lang="de-DE" baseline="0" dirty="0" smtClean="0"/>
              <a:t> durch </a:t>
            </a:r>
            <a:r>
              <a:rPr lang="de-DE" baseline="0" dirty="0" err="1" smtClean="0"/>
              <a:t>Rosuvastatin</a:t>
            </a:r>
            <a:r>
              <a:rPr lang="de-DE" baseline="0" dirty="0" smtClean="0"/>
              <a:t> (via CYP2C9 metabol.) ersetzt</a:t>
            </a:r>
            <a:endParaRPr lang="de-AT" dirty="0"/>
          </a:p>
        </p:txBody>
      </p:sp>
      <p:sp>
        <p:nvSpPr>
          <p:cNvPr id="4" name="Foliennummernplatzhalter 3"/>
          <p:cNvSpPr>
            <a:spLocks noGrp="1"/>
          </p:cNvSpPr>
          <p:nvPr>
            <p:ph type="sldNum" sz="quarter" idx="10"/>
          </p:nvPr>
        </p:nvSpPr>
        <p:spPr/>
        <p:txBody>
          <a:bodyPr/>
          <a:lstStyle/>
          <a:p>
            <a:fld id="{31485D38-E7D1-4F9F-8DF9-9FEFF29DF256}" type="slidenum">
              <a:rPr lang="de-AT" smtClean="0"/>
              <a:t>25</a:t>
            </a:fld>
            <a:endParaRPr lang="de-AT"/>
          </a:p>
        </p:txBody>
      </p:sp>
    </p:spTree>
    <p:extLst>
      <p:ext uri="{BB962C8B-B14F-4D97-AF65-F5344CB8AC3E}">
        <p14:creationId xmlns:p14="http://schemas.microsoft.com/office/powerpoint/2010/main" val="18253785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AT" dirty="0" smtClean="0"/>
              <a:t>Patient mit</a:t>
            </a:r>
            <a:r>
              <a:rPr lang="de-AT" baseline="0" dirty="0" smtClean="0"/>
              <a:t> bestehender Obstipation auf Station aufgenommen </a:t>
            </a:r>
            <a:r>
              <a:rPr lang="de-AT" baseline="0" dirty="0" smtClean="0">
                <a:sym typeface="Wingdings" panose="05000000000000000000" pitchFamily="2" charset="2"/>
              </a:rPr>
              <a:t> immer wieder neue </a:t>
            </a:r>
            <a:r>
              <a:rPr lang="de-AT" baseline="0" dirty="0" err="1" smtClean="0">
                <a:sym typeface="Wingdings" panose="05000000000000000000" pitchFamily="2" charset="2"/>
              </a:rPr>
              <a:t>Laxantien</a:t>
            </a:r>
            <a:r>
              <a:rPr lang="de-AT" baseline="0" dirty="0" smtClean="0">
                <a:sym typeface="Wingdings" panose="05000000000000000000" pitchFamily="2" charset="2"/>
              </a:rPr>
              <a:t> angesetzt aber alte nicht abgesetzt!</a:t>
            </a:r>
          </a:p>
          <a:p>
            <a:r>
              <a:rPr lang="de-AT" dirty="0" smtClean="0"/>
              <a:t>mit der Zeit durchgängige Diarrhoe entwickelt --&gt; </a:t>
            </a:r>
          </a:p>
          <a:p>
            <a:r>
              <a:rPr lang="de-AT" dirty="0" smtClean="0"/>
              <a:t>Gefahr Dehydratation u. Elektrolytmangel</a:t>
            </a:r>
          </a:p>
          <a:p>
            <a:endParaRPr lang="de-AT" dirty="0" smtClean="0"/>
          </a:p>
          <a:p>
            <a:r>
              <a:rPr lang="de-DE" dirty="0" smtClean="0"/>
              <a:t>Abschließend:</a:t>
            </a:r>
            <a:r>
              <a:rPr lang="de-DE" baseline="0" dirty="0" smtClean="0"/>
              <a:t> Pat. Ist mit Verstopfung aufgenommen worden und mit Diarrhoe quasi entlassen worden </a:t>
            </a:r>
            <a:r>
              <a:rPr lang="de-DE" baseline="0" dirty="0" smtClean="0">
                <a:sym typeface="Wingdings" panose="05000000000000000000" pitchFamily="2" charset="2"/>
              </a:rPr>
              <a:t> gibt schönere Aufenthalte </a:t>
            </a:r>
            <a:endParaRPr lang="de-AT" dirty="0"/>
          </a:p>
        </p:txBody>
      </p:sp>
      <p:sp>
        <p:nvSpPr>
          <p:cNvPr id="4" name="Foliennummernplatzhalter 3"/>
          <p:cNvSpPr>
            <a:spLocks noGrp="1"/>
          </p:cNvSpPr>
          <p:nvPr>
            <p:ph type="sldNum" sz="quarter" idx="10"/>
          </p:nvPr>
        </p:nvSpPr>
        <p:spPr/>
        <p:txBody>
          <a:bodyPr/>
          <a:lstStyle/>
          <a:p>
            <a:fld id="{31485D38-E7D1-4F9F-8DF9-9FEFF29DF256}" type="slidenum">
              <a:rPr lang="de-AT" smtClean="0"/>
              <a:t>26</a:t>
            </a:fld>
            <a:endParaRPr lang="de-AT"/>
          </a:p>
        </p:txBody>
      </p:sp>
    </p:spTree>
    <p:extLst>
      <p:ext uri="{BB962C8B-B14F-4D97-AF65-F5344CB8AC3E}">
        <p14:creationId xmlns:p14="http://schemas.microsoft.com/office/powerpoint/2010/main" val="68140595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smtClean="0"/>
              <a:t>Patient mit Asthma und Verdacht</a:t>
            </a:r>
            <a:r>
              <a:rPr lang="de-DE" baseline="0" dirty="0" smtClean="0"/>
              <a:t> auf das obstruktive Schlafapnoe-Syndrom (OSAS)</a:t>
            </a:r>
          </a:p>
          <a:p>
            <a:r>
              <a:rPr lang="de-DE" baseline="0" dirty="0" smtClean="0"/>
              <a:t>Bekommt Nicht selektiven </a:t>
            </a:r>
            <a:r>
              <a:rPr lang="de-DE" baseline="0" dirty="0" err="1" smtClean="0"/>
              <a:t>BetaBlocker</a:t>
            </a:r>
            <a:r>
              <a:rPr lang="de-DE" baseline="0" dirty="0" smtClean="0"/>
              <a:t> </a:t>
            </a:r>
            <a:r>
              <a:rPr lang="de-DE" baseline="0" dirty="0" err="1" smtClean="0"/>
              <a:t>Carvedilol</a:t>
            </a:r>
            <a:r>
              <a:rPr lang="de-DE" baseline="0" dirty="0" smtClean="0"/>
              <a:t> </a:t>
            </a:r>
          </a:p>
          <a:p>
            <a:endParaRPr lang="de-DE" baseline="0" dirty="0" smtClean="0"/>
          </a:p>
          <a:p>
            <a:r>
              <a:rPr lang="de-DE" baseline="0" dirty="0" smtClean="0"/>
              <a:t>Nicht </a:t>
            </a:r>
            <a:r>
              <a:rPr lang="de-DE" baseline="0" dirty="0" smtClean="0"/>
              <a:t>selektive Betablocker bergen immer Gefahr für Beta2 Blockade und dadurch Risiko für eine </a:t>
            </a:r>
            <a:r>
              <a:rPr lang="de-DE" baseline="0" dirty="0" err="1" smtClean="0"/>
              <a:t>Bronchokonstriktion</a:t>
            </a:r>
            <a:r>
              <a:rPr lang="de-DE" baseline="0" dirty="0" smtClean="0"/>
              <a:t> und Atemnot </a:t>
            </a:r>
            <a:r>
              <a:rPr lang="de-DE" baseline="0" dirty="0" err="1" smtClean="0"/>
              <a:t>bzw</a:t>
            </a:r>
            <a:r>
              <a:rPr lang="de-DE" baseline="0" dirty="0" smtClean="0"/>
              <a:t> </a:t>
            </a:r>
            <a:r>
              <a:rPr lang="de-DE" baseline="0" dirty="0" err="1" smtClean="0"/>
              <a:t>Asthmanfall</a:t>
            </a:r>
            <a:r>
              <a:rPr lang="de-DE" baseline="0" dirty="0" smtClean="0"/>
              <a:t>!</a:t>
            </a:r>
          </a:p>
          <a:p>
            <a:r>
              <a:rPr lang="de-DE" baseline="0" dirty="0" smtClean="0"/>
              <a:t>Selektive Beta1 Blocker sichere Wahl für Patienten mit obstruktiven </a:t>
            </a:r>
            <a:r>
              <a:rPr lang="de-DE" baseline="0" dirty="0" err="1" smtClean="0"/>
              <a:t>Lungenwegserkrankungen</a:t>
            </a:r>
            <a:r>
              <a:rPr lang="de-DE" baseline="0" dirty="0" smtClean="0"/>
              <a:t> daher umgeschrieben auf </a:t>
            </a:r>
            <a:r>
              <a:rPr lang="de-DE" baseline="0" dirty="0" err="1" smtClean="0"/>
              <a:t>Bisoprolol</a:t>
            </a:r>
            <a:r>
              <a:rPr lang="de-DE" baseline="0" dirty="0" smtClean="0"/>
              <a:t> (</a:t>
            </a:r>
            <a:r>
              <a:rPr lang="de-DE" baseline="0" dirty="0" err="1" smtClean="0"/>
              <a:t>Concor</a:t>
            </a:r>
            <a:r>
              <a:rPr lang="de-DE" baseline="0" dirty="0" smtClean="0"/>
              <a:t>) </a:t>
            </a:r>
            <a:endParaRPr lang="de-AT" dirty="0"/>
          </a:p>
        </p:txBody>
      </p:sp>
      <p:sp>
        <p:nvSpPr>
          <p:cNvPr id="4" name="Foliennummernplatzhalter 3"/>
          <p:cNvSpPr>
            <a:spLocks noGrp="1"/>
          </p:cNvSpPr>
          <p:nvPr>
            <p:ph type="sldNum" sz="quarter" idx="10"/>
          </p:nvPr>
        </p:nvSpPr>
        <p:spPr/>
        <p:txBody>
          <a:bodyPr/>
          <a:lstStyle/>
          <a:p>
            <a:fld id="{31485D38-E7D1-4F9F-8DF9-9FEFF29DF256}" type="slidenum">
              <a:rPr lang="de-AT" smtClean="0"/>
              <a:t>27</a:t>
            </a:fld>
            <a:endParaRPr lang="de-AT"/>
          </a:p>
        </p:txBody>
      </p:sp>
    </p:spTree>
    <p:extLst>
      <p:ext uri="{BB962C8B-B14F-4D97-AF65-F5344CB8AC3E}">
        <p14:creationId xmlns:p14="http://schemas.microsoft.com/office/powerpoint/2010/main" val="3052101001"/>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smtClean="0"/>
              <a:t>Patient:</a:t>
            </a:r>
            <a:r>
              <a:rPr lang="de-DE" baseline="0" dirty="0" smtClean="0"/>
              <a:t> HI, Hypertonie, Gicht</a:t>
            </a:r>
            <a:endParaRPr lang="de-DE" dirty="0" smtClean="0"/>
          </a:p>
          <a:p>
            <a:r>
              <a:rPr lang="de-DE" dirty="0" smtClean="0"/>
              <a:t>Patient noch</a:t>
            </a:r>
            <a:r>
              <a:rPr lang="de-DE" baseline="0" dirty="0" smtClean="0"/>
              <a:t> keinen akuten Gichtanfall aber wahrscheinlich kurz davor bei diesen Harnsäurespiegeln –</a:t>
            </a:r>
          </a:p>
          <a:p>
            <a:r>
              <a:rPr lang="de-DE" baseline="0" dirty="0" smtClean="0"/>
              <a:t>Dachte mir, es muss eine pathophysiologische Ursache haben warum HS seit Mitte Dezember so stark </a:t>
            </a:r>
            <a:r>
              <a:rPr lang="de-DE" baseline="0" dirty="0" smtClean="0"/>
              <a:t>angestiegen</a:t>
            </a:r>
          </a:p>
          <a:p>
            <a:endParaRPr lang="de-DE" baseline="0" dirty="0" smtClean="0"/>
          </a:p>
          <a:p>
            <a:r>
              <a:rPr lang="de-DE" baseline="0" dirty="0" smtClean="0"/>
              <a:t>1) Schleifendiuretika </a:t>
            </a:r>
            <a:r>
              <a:rPr lang="de-DE" baseline="0" dirty="0" smtClean="0"/>
              <a:t>(in diesem Fall </a:t>
            </a:r>
            <a:r>
              <a:rPr lang="de-DE" baseline="0" dirty="0" err="1" smtClean="0"/>
              <a:t>Furosemid</a:t>
            </a:r>
            <a:r>
              <a:rPr lang="de-DE" baseline="0" dirty="0" smtClean="0"/>
              <a:t> in </a:t>
            </a:r>
            <a:r>
              <a:rPr lang="de-DE" baseline="0" dirty="0" err="1" smtClean="0"/>
              <a:t>Spirono</a:t>
            </a:r>
            <a:r>
              <a:rPr lang="de-DE" baseline="0" dirty="0" smtClean="0"/>
              <a:t> </a:t>
            </a:r>
            <a:r>
              <a:rPr lang="de-DE" baseline="0" dirty="0" err="1" smtClean="0"/>
              <a:t>Cp</a:t>
            </a:r>
            <a:r>
              <a:rPr lang="de-DE" baseline="0" dirty="0" smtClean="0"/>
              <a:t>) erhöhen die Rückresorption von Harnsäure im proximalen </a:t>
            </a:r>
            <a:r>
              <a:rPr lang="de-DE" baseline="0" dirty="0" err="1" smtClean="0"/>
              <a:t>Tubulus</a:t>
            </a:r>
            <a:r>
              <a:rPr lang="de-DE" baseline="0" dirty="0" smtClean="0"/>
              <a:t>!</a:t>
            </a:r>
          </a:p>
          <a:p>
            <a:endParaRPr lang="de-DE" baseline="0" dirty="0" smtClean="0"/>
          </a:p>
          <a:p>
            <a:r>
              <a:rPr lang="de-DE" baseline="0" dirty="0" smtClean="0"/>
              <a:t>2) Nach </a:t>
            </a:r>
            <a:r>
              <a:rPr lang="de-DE" baseline="0" dirty="0" err="1" smtClean="0"/>
              <a:t>Pausierung</a:t>
            </a:r>
            <a:r>
              <a:rPr lang="de-DE" baseline="0" dirty="0" smtClean="0"/>
              <a:t> von </a:t>
            </a:r>
            <a:r>
              <a:rPr lang="de-DE" baseline="0" dirty="0" err="1" smtClean="0"/>
              <a:t>Furosemid</a:t>
            </a:r>
            <a:r>
              <a:rPr lang="de-DE" baseline="0" dirty="0" smtClean="0"/>
              <a:t> und zusätzlichem Allopurinol 100mg hat sich der Harnsäurestatus wieder </a:t>
            </a:r>
            <a:r>
              <a:rPr lang="de-DE" baseline="0" dirty="0" smtClean="0"/>
              <a:t>normalisiert</a:t>
            </a:r>
          </a:p>
          <a:p>
            <a:r>
              <a:rPr lang="de-DE" baseline="0" dirty="0" smtClean="0"/>
              <a:t>3) </a:t>
            </a:r>
            <a:r>
              <a:rPr lang="de-DE" baseline="0" dirty="0" err="1" smtClean="0"/>
              <a:t>Candesartan</a:t>
            </a:r>
            <a:r>
              <a:rPr lang="de-DE" baseline="0" dirty="0" smtClean="0"/>
              <a:t> bei GFR 31ml/min </a:t>
            </a:r>
            <a:r>
              <a:rPr lang="de-DE" baseline="0" dirty="0" err="1" smtClean="0"/>
              <a:t>max</a:t>
            </a:r>
            <a:r>
              <a:rPr lang="de-DE" baseline="0" dirty="0" smtClean="0"/>
              <a:t> 4mg täglich daher reduziert</a:t>
            </a:r>
          </a:p>
          <a:p>
            <a:endParaRPr lang="de-DE" baseline="0" dirty="0" smtClean="0"/>
          </a:p>
          <a:p>
            <a:endParaRPr lang="de-DE" baseline="0" dirty="0" smtClean="0"/>
          </a:p>
          <a:p>
            <a:endParaRPr lang="de-AT" dirty="0"/>
          </a:p>
        </p:txBody>
      </p:sp>
      <p:sp>
        <p:nvSpPr>
          <p:cNvPr id="4" name="Foliennummernplatzhalter 3"/>
          <p:cNvSpPr>
            <a:spLocks noGrp="1"/>
          </p:cNvSpPr>
          <p:nvPr>
            <p:ph type="sldNum" sz="quarter" idx="10"/>
          </p:nvPr>
        </p:nvSpPr>
        <p:spPr/>
        <p:txBody>
          <a:bodyPr/>
          <a:lstStyle/>
          <a:p>
            <a:fld id="{31485D38-E7D1-4F9F-8DF9-9FEFF29DF256}" type="slidenum">
              <a:rPr lang="de-AT" smtClean="0"/>
              <a:t>28</a:t>
            </a:fld>
            <a:endParaRPr lang="de-AT"/>
          </a:p>
        </p:txBody>
      </p:sp>
    </p:spTree>
    <p:extLst>
      <p:ext uri="{BB962C8B-B14F-4D97-AF65-F5344CB8AC3E}">
        <p14:creationId xmlns:p14="http://schemas.microsoft.com/office/powerpoint/2010/main" val="3937882159"/>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smtClean="0"/>
              <a:t>31 Tabletten täglich!</a:t>
            </a:r>
            <a:r>
              <a:rPr lang="de-DE" baseline="0" dirty="0" smtClean="0"/>
              <a:t> </a:t>
            </a:r>
          </a:p>
          <a:p>
            <a:r>
              <a:rPr lang="de-DE" baseline="0" dirty="0" smtClean="0"/>
              <a:t>4 Schwerwiegende Interaktionen</a:t>
            </a:r>
          </a:p>
          <a:p>
            <a:r>
              <a:rPr lang="de-DE" baseline="0" dirty="0" smtClean="0"/>
              <a:t>10 Mittelschwere</a:t>
            </a:r>
          </a:p>
          <a:p>
            <a:r>
              <a:rPr lang="de-DE" baseline="0" dirty="0" smtClean="0"/>
              <a:t>1 Gering</a:t>
            </a:r>
          </a:p>
          <a:p>
            <a:r>
              <a:rPr lang="de-DE" baseline="0" dirty="0" smtClean="0"/>
              <a:t>Gar nicht genauer drauf eingehen je nachdem Zeit -&gt; Anzahl der Tabletten!</a:t>
            </a:r>
          </a:p>
          <a:p>
            <a:endParaRPr lang="de-DE" baseline="0" dirty="0" smtClean="0"/>
          </a:p>
          <a:p>
            <a:pPr marL="228600" indent="-228600">
              <a:buAutoNum type="arabicParenR"/>
            </a:pPr>
            <a:r>
              <a:rPr lang="de-DE" baseline="0" dirty="0" smtClean="0"/>
              <a:t>Teufelskreis </a:t>
            </a:r>
            <a:r>
              <a:rPr lang="de-DE" baseline="0" dirty="0" smtClean="0">
                <a:sym typeface="Wingdings" panose="05000000000000000000" pitchFamily="2" charset="2"/>
              </a:rPr>
              <a:t> PPI verhindert Mg Resorption  Mg2+ und Ca2+ Aluminium Resorptionsstörung  Mg wird zugeführt ..</a:t>
            </a:r>
          </a:p>
          <a:p>
            <a:pPr marL="228600" indent="-228600">
              <a:buAutoNum type="arabicParenR"/>
            </a:pPr>
            <a:r>
              <a:rPr lang="de-DE" baseline="0" dirty="0" err="1" smtClean="0">
                <a:sym typeface="Wingdings" panose="05000000000000000000" pitchFamily="2" charset="2"/>
              </a:rPr>
              <a:t>Resorptionstörung</a:t>
            </a:r>
            <a:r>
              <a:rPr lang="de-DE" baseline="0" dirty="0" smtClean="0">
                <a:sym typeface="Wingdings" panose="05000000000000000000" pitchFamily="2" charset="2"/>
              </a:rPr>
              <a:t> im Dünndarm kontrovers diskutiert – lt. Neueren Studien keine Interaktion – beide Kationen benutzen unterschiedliche Transportsysteme – Interaktion am selben Substrat ausgeschlossen – um sicher zu gehen einfach zeitversetzt</a:t>
            </a:r>
          </a:p>
          <a:p>
            <a:pPr marL="228600" indent="-228600">
              <a:buAutoNum type="arabicParenR"/>
            </a:pPr>
            <a:r>
              <a:rPr lang="de-DE" baseline="0" dirty="0" smtClean="0">
                <a:sym typeface="Wingdings" panose="05000000000000000000" pitchFamily="2" charset="2"/>
              </a:rPr>
              <a:t>2 Präparate die Kalium zurückhalten und 1 aktiv zugeführtes Präparat bedarf engmaschiger Serumkalium Kontrolle – </a:t>
            </a:r>
            <a:r>
              <a:rPr lang="de-DE" baseline="0" dirty="0" err="1" smtClean="0">
                <a:sym typeface="Wingdings" panose="05000000000000000000" pitchFamily="2" charset="2"/>
              </a:rPr>
              <a:t>v.a</a:t>
            </a:r>
            <a:r>
              <a:rPr lang="de-DE" baseline="0" dirty="0" smtClean="0">
                <a:sym typeface="Wingdings" panose="05000000000000000000" pitchFamily="2" charset="2"/>
              </a:rPr>
              <a:t> bei niereninsuffizienten </a:t>
            </a:r>
            <a:r>
              <a:rPr lang="de-DE" baseline="0" dirty="0" err="1" smtClean="0">
                <a:sym typeface="Wingdings" panose="05000000000000000000" pitchFamily="2" charset="2"/>
              </a:rPr>
              <a:t>PatientInnen</a:t>
            </a:r>
            <a:endParaRPr lang="de-DE" baseline="0" dirty="0" smtClean="0">
              <a:sym typeface="Wingdings" panose="05000000000000000000" pitchFamily="2" charset="2"/>
            </a:endParaRPr>
          </a:p>
          <a:p>
            <a:pPr marL="228600" indent="-228600">
              <a:buAutoNum type="arabicParenR"/>
            </a:pPr>
            <a:r>
              <a:rPr lang="de-DE" baseline="0" dirty="0" smtClean="0">
                <a:sym typeface="Wingdings" panose="05000000000000000000" pitchFamily="2" charset="2"/>
              </a:rPr>
              <a:t>Opioid Krise in USA und Missbrauch einige Fälle von tödlicher Atemdepression, Sedierung und auch Koma berichtet bei Patienten die </a:t>
            </a:r>
            <a:r>
              <a:rPr lang="de-DE" baseline="0" dirty="0" err="1" smtClean="0">
                <a:sym typeface="Wingdings" panose="05000000000000000000" pitchFamily="2" charset="2"/>
              </a:rPr>
              <a:t>Pregabalin</a:t>
            </a:r>
            <a:r>
              <a:rPr lang="de-DE" baseline="0" dirty="0" smtClean="0">
                <a:sym typeface="Wingdings" panose="05000000000000000000" pitchFamily="2" charset="2"/>
              </a:rPr>
              <a:t> oder auch </a:t>
            </a:r>
            <a:r>
              <a:rPr lang="de-DE" baseline="0" dirty="0" err="1" smtClean="0">
                <a:sym typeface="Wingdings" panose="05000000000000000000" pitchFamily="2" charset="2"/>
              </a:rPr>
              <a:t>Gabapentin</a:t>
            </a:r>
            <a:r>
              <a:rPr lang="de-DE" baseline="0" dirty="0" smtClean="0">
                <a:sym typeface="Wingdings" panose="05000000000000000000" pitchFamily="2" charset="2"/>
              </a:rPr>
              <a:t> eingenommen haben.  Monitoring des Patienten und </a:t>
            </a:r>
            <a:r>
              <a:rPr lang="de-DE" baseline="0" dirty="0" err="1" smtClean="0">
                <a:sym typeface="Wingdings" panose="05000000000000000000" pitchFamily="2" charset="2"/>
              </a:rPr>
              <a:t>ggfs</a:t>
            </a:r>
            <a:r>
              <a:rPr lang="de-DE" baseline="0" dirty="0" smtClean="0">
                <a:sym typeface="Wingdings" panose="05000000000000000000" pitchFamily="2" charset="2"/>
              </a:rPr>
              <a:t> Dosisanpassung</a:t>
            </a:r>
          </a:p>
          <a:p>
            <a:pPr marL="228600" indent="-228600">
              <a:buAutoNum type="arabicParenR"/>
            </a:pPr>
            <a:r>
              <a:rPr lang="de-DE" baseline="0" dirty="0" smtClean="0">
                <a:sym typeface="Wingdings" panose="05000000000000000000" pitchFamily="2" charset="2"/>
              </a:rPr>
              <a:t>Lt. ESC Leitlinie 2023 – </a:t>
            </a:r>
            <a:r>
              <a:rPr lang="de-DE" baseline="0" dirty="0" err="1" smtClean="0">
                <a:sym typeface="Wingdings" panose="05000000000000000000" pitchFamily="2" charset="2"/>
              </a:rPr>
              <a:t>Mineralcorticoid</a:t>
            </a:r>
            <a:r>
              <a:rPr lang="de-DE" baseline="0" dirty="0" smtClean="0">
                <a:sym typeface="Wingdings" panose="05000000000000000000" pitchFamily="2" charset="2"/>
              </a:rPr>
              <a:t>-Rezeptor-Antagonist (MRA) 4. Säule der HI</a:t>
            </a:r>
          </a:p>
          <a:p>
            <a:pPr marL="228600" indent="-228600">
              <a:buAutoNum type="arabicParenR"/>
            </a:pPr>
            <a:endParaRPr lang="de-DE" baseline="0" dirty="0" smtClean="0">
              <a:sym typeface="Wingdings" panose="05000000000000000000" pitchFamily="2" charset="2"/>
            </a:endParaRPr>
          </a:p>
          <a:p>
            <a:pPr marL="228600" indent="-228600">
              <a:buAutoNum type="arabicParenR"/>
            </a:pPr>
            <a:endParaRPr lang="de-AT" dirty="0"/>
          </a:p>
        </p:txBody>
      </p:sp>
      <p:sp>
        <p:nvSpPr>
          <p:cNvPr id="4" name="Foliennummernplatzhalter 3"/>
          <p:cNvSpPr>
            <a:spLocks noGrp="1"/>
          </p:cNvSpPr>
          <p:nvPr>
            <p:ph type="sldNum" sz="quarter" idx="10"/>
          </p:nvPr>
        </p:nvSpPr>
        <p:spPr/>
        <p:txBody>
          <a:bodyPr/>
          <a:lstStyle/>
          <a:p>
            <a:fld id="{31485D38-E7D1-4F9F-8DF9-9FEFF29DF256}" type="slidenum">
              <a:rPr lang="de-AT" smtClean="0"/>
              <a:t>29</a:t>
            </a:fld>
            <a:endParaRPr lang="de-AT"/>
          </a:p>
        </p:txBody>
      </p:sp>
    </p:spTree>
    <p:extLst>
      <p:ext uri="{BB962C8B-B14F-4D97-AF65-F5344CB8AC3E}">
        <p14:creationId xmlns:p14="http://schemas.microsoft.com/office/powerpoint/2010/main" val="15192466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smtClean="0"/>
              <a:t>Klinische Pharmazeuten</a:t>
            </a:r>
            <a:r>
              <a:rPr lang="de-DE" baseline="0" dirty="0" smtClean="0"/>
              <a:t> gehen in der Regel immer nach einem 5 Schema-Plan vor.</a:t>
            </a:r>
          </a:p>
          <a:p>
            <a:pPr marL="228600" indent="-228600">
              <a:buAutoNum type="arabicParenR"/>
            </a:pPr>
            <a:r>
              <a:rPr lang="de-DE" baseline="0" dirty="0" smtClean="0"/>
              <a:t>Daten Sammeln -&gt;  Anamnese, Vortherapien, aktuelle Therapien etc. also die wichtigsten Informationen des Patienten</a:t>
            </a:r>
          </a:p>
          <a:p>
            <a:pPr marL="228600" indent="-228600">
              <a:buAutoNum type="arabicParenR"/>
            </a:pPr>
            <a:r>
              <a:rPr lang="de-DE" baseline="0" dirty="0" smtClean="0"/>
              <a:t>Danach verschafft man sich einen Überblick und bewertet die Situation und versucht die Erwartungen/Ziele des Patienten zu forcieren</a:t>
            </a:r>
          </a:p>
          <a:p>
            <a:pPr marL="228600" indent="-228600">
              <a:buAutoNum type="arabicParenR"/>
            </a:pPr>
            <a:r>
              <a:rPr lang="de-DE" baseline="0" dirty="0" smtClean="0"/>
              <a:t>Der nächste Schritt ist die Planung: ein individueller Plan wird auf den jeweiligen Patienten zugeschnitten und erstellt</a:t>
            </a:r>
          </a:p>
          <a:p>
            <a:pPr marL="228600" indent="-228600">
              <a:buAutoNum type="arabicParenR"/>
            </a:pPr>
            <a:r>
              <a:rPr lang="de-DE" baseline="0" dirty="0" smtClean="0"/>
              <a:t>Dieser wird mithilfe von ärztlichem Personal/Pflege implementiert </a:t>
            </a:r>
          </a:p>
          <a:p>
            <a:pPr marL="228600" indent="-228600">
              <a:buAutoNum type="arabicParenR"/>
            </a:pPr>
            <a:r>
              <a:rPr lang="de-DE" baseline="0" dirty="0" smtClean="0"/>
              <a:t>Danach startet die „Monitoring-Phase“ in der Effektivität und </a:t>
            </a:r>
            <a:r>
              <a:rPr lang="de-DE" baseline="0" dirty="0" err="1" smtClean="0"/>
              <a:t>Benefit</a:t>
            </a:r>
            <a:r>
              <a:rPr lang="de-DE" baseline="0" dirty="0" smtClean="0"/>
              <a:t> der Therapie  evaluiert werden – extramuraler Bereich für Patient zuständig und oder/Wiederbestellung Spital</a:t>
            </a:r>
            <a:endParaRPr lang="de-AT" dirty="0"/>
          </a:p>
        </p:txBody>
      </p:sp>
      <p:sp>
        <p:nvSpPr>
          <p:cNvPr id="4" name="Foliennummernplatzhalter 3"/>
          <p:cNvSpPr>
            <a:spLocks noGrp="1"/>
          </p:cNvSpPr>
          <p:nvPr>
            <p:ph type="sldNum" sz="quarter" idx="10"/>
          </p:nvPr>
        </p:nvSpPr>
        <p:spPr/>
        <p:txBody>
          <a:bodyPr/>
          <a:lstStyle/>
          <a:p>
            <a:fld id="{31485D38-E7D1-4F9F-8DF9-9FEFF29DF256}" type="slidenum">
              <a:rPr lang="de-AT" smtClean="0"/>
              <a:t>3</a:t>
            </a:fld>
            <a:endParaRPr lang="de-AT"/>
          </a:p>
        </p:txBody>
      </p:sp>
    </p:spTree>
    <p:extLst>
      <p:ext uri="{BB962C8B-B14F-4D97-AF65-F5344CB8AC3E}">
        <p14:creationId xmlns:p14="http://schemas.microsoft.com/office/powerpoint/2010/main" val="3716794433"/>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b="1" dirty="0" err="1" smtClean="0"/>
              <a:t>Dalbavancin</a:t>
            </a:r>
            <a:r>
              <a:rPr lang="de-DE" b="1" dirty="0" smtClean="0"/>
              <a:t> = </a:t>
            </a:r>
            <a:r>
              <a:rPr lang="de-DE" b="1" dirty="0" err="1" smtClean="0"/>
              <a:t>Glykopeptid</a:t>
            </a:r>
            <a:r>
              <a:rPr lang="de-DE" b="1" baseline="0" dirty="0" smtClean="0"/>
              <a:t> AB </a:t>
            </a:r>
            <a:r>
              <a:rPr lang="de-DE" b="1" baseline="0" dirty="0" err="1" smtClean="0"/>
              <a:t>v.a</a:t>
            </a:r>
            <a:r>
              <a:rPr lang="de-DE" b="1" baseline="0" dirty="0" smtClean="0"/>
              <a:t> bei Haut-und Weichteilinfektionen verabreicht</a:t>
            </a:r>
          </a:p>
          <a:p>
            <a:r>
              <a:rPr lang="de-DE" dirty="0" smtClean="0"/>
              <a:t>Anruf von Schwester</a:t>
            </a:r>
            <a:r>
              <a:rPr lang="de-DE" baseline="0" dirty="0" smtClean="0"/>
              <a:t> – ganz panisch -zeigt sich ein Sediment im Infusionsbesteck – wieso? Es wurde auf ärztlicher Anordnung NaCl 0,9% statt eigentlich </a:t>
            </a:r>
            <a:r>
              <a:rPr lang="de-DE" baseline="0" dirty="0" err="1" smtClean="0"/>
              <a:t>vorgesehem</a:t>
            </a:r>
            <a:r>
              <a:rPr lang="de-DE" baseline="0" dirty="0" smtClean="0"/>
              <a:t> Wasser für </a:t>
            </a:r>
            <a:r>
              <a:rPr lang="de-DE" baseline="0" smtClean="0"/>
              <a:t>Injektionszwecke </a:t>
            </a:r>
            <a:r>
              <a:rPr lang="de-DE" baseline="0" smtClean="0"/>
              <a:t>verwendet</a:t>
            </a:r>
          </a:p>
          <a:p>
            <a:pPr marL="0" marR="0" lvl="0" indent="0" algn="l" defTabSz="914400" rtl="0" eaLnBrk="1" fontAlgn="auto" latinLnBrk="0" hangingPunct="1">
              <a:lnSpc>
                <a:spcPct val="100000"/>
              </a:lnSpc>
              <a:spcBef>
                <a:spcPts val="0"/>
              </a:spcBef>
              <a:spcAft>
                <a:spcPts val="0"/>
              </a:spcAft>
              <a:buClrTx/>
              <a:buSzTx/>
              <a:buFontTx/>
              <a:buNone/>
              <a:tabLst/>
              <a:defRPr/>
            </a:pPr>
            <a:r>
              <a:rPr lang="de-DE" smtClean="0"/>
              <a:t>Patient</a:t>
            </a:r>
            <a:r>
              <a:rPr lang="de-DE" baseline="0" smtClean="0"/>
              <a:t> sollte 1500mg bekommen – leider wurden alle 3 Flaschen gleichzeitig mit 0,9% NaCl Lösung rekonstituiert -&gt; somit alle verworfen: Kostenpunkt: ~ 2430€!</a:t>
            </a:r>
          </a:p>
          <a:p>
            <a:endParaRPr lang="de-DE" baseline="0" smtClean="0"/>
          </a:p>
          <a:p>
            <a:endParaRPr lang="de-DE" baseline="0" smtClean="0"/>
          </a:p>
          <a:p>
            <a:r>
              <a:rPr lang="de-DE" b="1" baseline="0" smtClean="0"/>
              <a:t>Antibiotika </a:t>
            </a:r>
            <a:r>
              <a:rPr lang="de-DE" b="1" baseline="0" dirty="0" smtClean="0"/>
              <a:t>Applikationshilfe Liste </a:t>
            </a:r>
            <a:r>
              <a:rPr lang="de-DE" baseline="0" dirty="0" smtClean="0"/>
              <a:t>bei ins um lokalen Netzwerk zu finden – gängigsten im Haus verwendeten A-Z mit zu verwendbaren Trägerlösungen aufgelistet</a:t>
            </a:r>
          </a:p>
          <a:p>
            <a:endParaRPr lang="de-DE" dirty="0" smtClean="0"/>
          </a:p>
          <a:p>
            <a:r>
              <a:rPr lang="de-DE" baseline="0" smtClean="0"/>
              <a:t>Dieser </a:t>
            </a:r>
            <a:r>
              <a:rPr lang="de-DE" baseline="0" dirty="0" smtClean="0"/>
              <a:t>Fall soll zeigen, dass Inkompatibilitäten in der Praxis öfter vorkommen als man denkt, nur wird darüber nur wenig berichtet </a:t>
            </a:r>
            <a:r>
              <a:rPr lang="de-DE" baseline="0" dirty="0" err="1" smtClean="0"/>
              <a:t>bzw</a:t>
            </a:r>
            <a:r>
              <a:rPr lang="de-DE" baseline="0" dirty="0" smtClean="0"/>
              <a:t> offengelegt. Lieber nochmal sicherheitshalber in der FI nachlesen welche Trägerlösung passt</a:t>
            </a:r>
            <a:endParaRPr lang="de-AT" dirty="0"/>
          </a:p>
        </p:txBody>
      </p:sp>
      <p:sp>
        <p:nvSpPr>
          <p:cNvPr id="4" name="Foliennummernplatzhalter 3"/>
          <p:cNvSpPr>
            <a:spLocks noGrp="1"/>
          </p:cNvSpPr>
          <p:nvPr>
            <p:ph type="sldNum" sz="quarter" idx="10"/>
          </p:nvPr>
        </p:nvSpPr>
        <p:spPr/>
        <p:txBody>
          <a:bodyPr/>
          <a:lstStyle/>
          <a:p>
            <a:fld id="{31485D38-E7D1-4F9F-8DF9-9FEFF29DF256}" type="slidenum">
              <a:rPr lang="de-AT" smtClean="0"/>
              <a:t>30</a:t>
            </a:fld>
            <a:endParaRPr lang="de-AT"/>
          </a:p>
        </p:txBody>
      </p:sp>
    </p:spTree>
    <p:extLst>
      <p:ext uri="{BB962C8B-B14F-4D97-AF65-F5344CB8AC3E}">
        <p14:creationId xmlns:p14="http://schemas.microsoft.com/office/powerpoint/2010/main" val="3360311875"/>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smtClean="0"/>
              <a:t>Pharma-</a:t>
            </a:r>
            <a:r>
              <a:rPr lang="de-DE" dirty="0" err="1" smtClean="0"/>
              <a:t>Konsil</a:t>
            </a:r>
            <a:r>
              <a:rPr lang="de-DE" dirty="0" smtClean="0"/>
              <a:t> Button</a:t>
            </a:r>
            <a:r>
              <a:rPr lang="de-DE" baseline="0" dirty="0" smtClean="0"/>
              <a:t> war früher nicht auf der Startseite zu finden </a:t>
            </a:r>
            <a:r>
              <a:rPr lang="de-DE" baseline="0" dirty="0" smtClean="0">
                <a:sym typeface="Wingdings" panose="05000000000000000000" pitchFamily="2" charset="2"/>
              </a:rPr>
              <a:t> nun einfacher und schneller ein </a:t>
            </a:r>
            <a:r>
              <a:rPr lang="de-DE" baseline="0" dirty="0" err="1" smtClean="0">
                <a:sym typeface="Wingdings" panose="05000000000000000000" pitchFamily="2" charset="2"/>
              </a:rPr>
              <a:t>Konsil</a:t>
            </a:r>
            <a:r>
              <a:rPr lang="de-DE" baseline="0" dirty="0" smtClean="0">
                <a:sym typeface="Wingdings" panose="05000000000000000000" pitchFamily="2" charset="2"/>
              </a:rPr>
              <a:t> anzufordern</a:t>
            </a:r>
            <a:endParaRPr lang="de-AT" dirty="0"/>
          </a:p>
        </p:txBody>
      </p:sp>
      <p:sp>
        <p:nvSpPr>
          <p:cNvPr id="4" name="Foliennummernplatzhalter 3"/>
          <p:cNvSpPr>
            <a:spLocks noGrp="1"/>
          </p:cNvSpPr>
          <p:nvPr>
            <p:ph type="sldNum" sz="quarter" idx="10"/>
          </p:nvPr>
        </p:nvSpPr>
        <p:spPr/>
        <p:txBody>
          <a:bodyPr/>
          <a:lstStyle/>
          <a:p>
            <a:fld id="{31485D38-E7D1-4F9F-8DF9-9FEFF29DF256}" type="slidenum">
              <a:rPr lang="de-AT" smtClean="0"/>
              <a:t>31</a:t>
            </a:fld>
            <a:endParaRPr lang="de-AT"/>
          </a:p>
        </p:txBody>
      </p:sp>
    </p:spTree>
    <p:extLst>
      <p:ext uri="{BB962C8B-B14F-4D97-AF65-F5344CB8AC3E}">
        <p14:creationId xmlns:p14="http://schemas.microsoft.com/office/powerpoint/2010/main" val="838249877"/>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smtClean="0"/>
              <a:t>Patientin mit anhaltender Übelkeit – mehrere Versuche gestartet mit verschiedenster</a:t>
            </a:r>
            <a:r>
              <a:rPr lang="de-DE" baseline="0" dirty="0" smtClean="0"/>
              <a:t> Antiemetika (sogar </a:t>
            </a:r>
            <a:r>
              <a:rPr lang="de-DE" baseline="0" dirty="0" err="1" smtClean="0"/>
              <a:t>Olanzapin</a:t>
            </a:r>
            <a:r>
              <a:rPr lang="de-DE" baseline="0" dirty="0" smtClean="0"/>
              <a:t> dazu), doch keine Besserung in Sicht</a:t>
            </a:r>
          </a:p>
          <a:p>
            <a:r>
              <a:rPr lang="de-DE" baseline="0" dirty="0" err="1" smtClean="0"/>
              <a:t>Pharma</a:t>
            </a:r>
            <a:r>
              <a:rPr lang="de-DE" baseline="0" dirty="0" smtClean="0"/>
              <a:t> </a:t>
            </a:r>
            <a:r>
              <a:rPr lang="de-DE" baseline="0" dirty="0" err="1" smtClean="0"/>
              <a:t>Konsil</a:t>
            </a:r>
            <a:r>
              <a:rPr lang="de-DE" baseline="0" dirty="0" smtClean="0"/>
              <a:t> gestellt um Begutachtung der aktuellen Medikation</a:t>
            </a:r>
          </a:p>
          <a:p>
            <a:endParaRPr lang="de-AT" dirty="0"/>
          </a:p>
        </p:txBody>
      </p:sp>
      <p:sp>
        <p:nvSpPr>
          <p:cNvPr id="4" name="Foliennummernplatzhalter 3"/>
          <p:cNvSpPr>
            <a:spLocks noGrp="1"/>
          </p:cNvSpPr>
          <p:nvPr>
            <p:ph type="sldNum" sz="quarter" idx="10"/>
          </p:nvPr>
        </p:nvSpPr>
        <p:spPr/>
        <p:txBody>
          <a:bodyPr/>
          <a:lstStyle/>
          <a:p>
            <a:fld id="{31485D38-E7D1-4F9F-8DF9-9FEFF29DF256}" type="slidenum">
              <a:rPr lang="de-AT" smtClean="0"/>
              <a:t>32</a:t>
            </a:fld>
            <a:endParaRPr lang="de-AT"/>
          </a:p>
        </p:txBody>
      </p:sp>
    </p:spTree>
    <p:extLst>
      <p:ext uri="{BB962C8B-B14F-4D97-AF65-F5344CB8AC3E}">
        <p14:creationId xmlns:p14="http://schemas.microsoft.com/office/powerpoint/2010/main" val="4035848641"/>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smtClean="0"/>
              <a:t>Medikation begutachtet und einige </a:t>
            </a:r>
            <a:r>
              <a:rPr lang="de-DE" dirty="0" err="1" smtClean="0"/>
              <a:t>medikamente</a:t>
            </a:r>
            <a:r>
              <a:rPr lang="de-DE" dirty="0" smtClean="0"/>
              <a:t> mit Nausea assoziiert -&gt; von</a:t>
            </a:r>
            <a:r>
              <a:rPr lang="de-DE" baseline="0" dirty="0" smtClean="0"/>
              <a:t> </a:t>
            </a:r>
            <a:r>
              <a:rPr lang="de-DE" baseline="0" dirty="0" err="1" smtClean="0"/>
              <a:t>äzrtlicher</a:t>
            </a:r>
            <a:r>
              <a:rPr lang="de-DE" baseline="0" dirty="0" smtClean="0"/>
              <a:t> Seite umgesetzt (Prof.)</a:t>
            </a:r>
          </a:p>
          <a:p>
            <a:endParaRPr lang="de-AT" dirty="0"/>
          </a:p>
        </p:txBody>
      </p:sp>
      <p:sp>
        <p:nvSpPr>
          <p:cNvPr id="4" name="Foliennummernplatzhalter 3"/>
          <p:cNvSpPr>
            <a:spLocks noGrp="1"/>
          </p:cNvSpPr>
          <p:nvPr>
            <p:ph type="sldNum" sz="quarter" idx="10"/>
          </p:nvPr>
        </p:nvSpPr>
        <p:spPr/>
        <p:txBody>
          <a:bodyPr/>
          <a:lstStyle/>
          <a:p>
            <a:fld id="{31485D38-E7D1-4F9F-8DF9-9FEFF29DF256}" type="slidenum">
              <a:rPr lang="de-AT" smtClean="0"/>
              <a:t>33</a:t>
            </a:fld>
            <a:endParaRPr lang="de-AT"/>
          </a:p>
        </p:txBody>
      </p:sp>
    </p:spTree>
    <p:extLst>
      <p:ext uri="{BB962C8B-B14F-4D97-AF65-F5344CB8AC3E}">
        <p14:creationId xmlns:p14="http://schemas.microsoft.com/office/powerpoint/2010/main" val="1890857833"/>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b="1" u="sng" dirty="0" err="1" smtClean="0"/>
              <a:t>Bsp</a:t>
            </a:r>
            <a:r>
              <a:rPr lang="de-DE" b="1" u="sng" baseline="0" dirty="0" smtClean="0"/>
              <a:t> </a:t>
            </a:r>
            <a:r>
              <a:rPr lang="de-DE" b="1" u="sng" baseline="0" dirty="0" err="1" smtClean="0"/>
              <a:t>Diagnosia</a:t>
            </a:r>
            <a:r>
              <a:rPr lang="de-DE" b="1" u="sng" baseline="0" dirty="0" smtClean="0"/>
              <a:t>: </a:t>
            </a:r>
          </a:p>
          <a:p>
            <a:r>
              <a:rPr lang="de-DE" dirty="0" smtClean="0"/>
              <a:t>Zu</a:t>
            </a:r>
            <a:r>
              <a:rPr lang="de-DE" baseline="0" dirty="0" smtClean="0"/>
              <a:t> </a:t>
            </a:r>
            <a:r>
              <a:rPr lang="de-DE" baseline="0" dirty="0" smtClean="0"/>
              <a:t>Beginn wenn eine Interaktion mit hoher Klassifikation auftritt (hier D1) und weiterliest denkt man sofort „oh mein Gott das ist das Damokles Schwert“ das über dem Patienten hängt und man muss sofort etwas ändern. Bei genauerer Betrachtung aber, ist dies manchmal aufgrund des kaum vorhandenen Evidenzgrad, zu vernachlässigen. </a:t>
            </a:r>
          </a:p>
          <a:p>
            <a:endParaRPr lang="de-DE" baseline="0" dirty="0" smtClean="0"/>
          </a:p>
          <a:p>
            <a:r>
              <a:rPr lang="de-DE" baseline="0" dirty="0" smtClean="0"/>
              <a:t>Soll </a:t>
            </a:r>
            <a:r>
              <a:rPr lang="de-DE" baseline="0" dirty="0" smtClean="0"/>
              <a:t>nur zeigen, dass man Dinge trotzdem kritisch hinterfragen soll und dass Interaktionsprogramme eine gute Hilfestellung bieten aber es noch nicht vollkommen automatisiert werden kann.  </a:t>
            </a:r>
          </a:p>
          <a:p>
            <a:endParaRPr lang="de-DE" baseline="0" dirty="0" smtClean="0"/>
          </a:p>
        </p:txBody>
      </p:sp>
      <p:sp>
        <p:nvSpPr>
          <p:cNvPr id="4" name="Foliennummernplatzhalter 3"/>
          <p:cNvSpPr>
            <a:spLocks noGrp="1"/>
          </p:cNvSpPr>
          <p:nvPr>
            <p:ph type="sldNum" sz="quarter" idx="10"/>
          </p:nvPr>
        </p:nvSpPr>
        <p:spPr/>
        <p:txBody>
          <a:bodyPr/>
          <a:lstStyle/>
          <a:p>
            <a:fld id="{31485D38-E7D1-4F9F-8DF9-9FEFF29DF256}" type="slidenum">
              <a:rPr lang="de-AT" smtClean="0"/>
              <a:t>34</a:t>
            </a:fld>
            <a:endParaRPr lang="de-AT"/>
          </a:p>
        </p:txBody>
      </p:sp>
    </p:spTree>
    <p:extLst>
      <p:ext uri="{BB962C8B-B14F-4D97-AF65-F5344CB8AC3E}">
        <p14:creationId xmlns:p14="http://schemas.microsoft.com/office/powerpoint/2010/main" val="1140005125"/>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smtClean="0"/>
              <a:t>Die Zahlen</a:t>
            </a:r>
            <a:r>
              <a:rPr lang="de-DE" baseline="0" dirty="0" smtClean="0"/>
              <a:t> sind natürlich abhängig von zeitlicher Verfügbarkeit von mir selbst und meinen Kollegen (Urlaub, Krankenstände..), </a:t>
            </a:r>
            <a:endParaRPr lang="de-DE" baseline="0" dirty="0" smtClean="0"/>
          </a:p>
          <a:p>
            <a:r>
              <a:rPr lang="de-DE" baseline="0" dirty="0" smtClean="0"/>
              <a:t>und </a:t>
            </a:r>
            <a:r>
              <a:rPr lang="de-DE" baseline="0" dirty="0" smtClean="0"/>
              <a:t>auch von den Ärzten und daher variabel</a:t>
            </a:r>
          </a:p>
          <a:p>
            <a:endParaRPr lang="de-DE" baseline="0" dirty="0" smtClean="0"/>
          </a:p>
          <a:p>
            <a:r>
              <a:rPr lang="de-DE" baseline="0" dirty="0" smtClean="0"/>
              <a:t>Es </a:t>
            </a:r>
            <a:r>
              <a:rPr lang="de-DE" baseline="0" dirty="0" smtClean="0"/>
              <a:t>lässt sich erkennen, dass die häufigsten Leistungen mit fehlender Indikation eines AM zusammenhängen. Je nachdem wird dann ein AM angesetzt oder pausiert </a:t>
            </a:r>
            <a:r>
              <a:rPr lang="de-DE" baseline="0" dirty="0" err="1" smtClean="0"/>
              <a:t>bzw</a:t>
            </a:r>
            <a:r>
              <a:rPr lang="de-DE" baseline="0" dirty="0" smtClean="0"/>
              <a:t> abgesetzt. </a:t>
            </a:r>
          </a:p>
          <a:p>
            <a:r>
              <a:rPr lang="de-DE" baseline="0" dirty="0" smtClean="0"/>
              <a:t>Gefolgt von AM-Interaktionen und </a:t>
            </a:r>
            <a:r>
              <a:rPr lang="de-DE" baseline="0" dirty="0" smtClean="0"/>
              <a:t>Dosierungsfehlern!</a:t>
            </a:r>
            <a:endParaRPr lang="de-DE" baseline="0" dirty="0" smtClean="0"/>
          </a:p>
        </p:txBody>
      </p:sp>
      <p:sp>
        <p:nvSpPr>
          <p:cNvPr id="4" name="Foliennummernplatzhalter 3"/>
          <p:cNvSpPr>
            <a:spLocks noGrp="1"/>
          </p:cNvSpPr>
          <p:nvPr>
            <p:ph type="sldNum" sz="quarter" idx="10"/>
          </p:nvPr>
        </p:nvSpPr>
        <p:spPr/>
        <p:txBody>
          <a:bodyPr/>
          <a:lstStyle/>
          <a:p>
            <a:fld id="{31485D38-E7D1-4F9F-8DF9-9FEFF29DF256}" type="slidenum">
              <a:rPr lang="de-AT" smtClean="0"/>
              <a:t>35</a:t>
            </a:fld>
            <a:endParaRPr lang="de-AT"/>
          </a:p>
        </p:txBody>
      </p:sp>
    </p:spTree>
    <p:extLst>
      <p:ext uri="{BB962C8B-B14F-4D97-AF65-F5344CB8AC3E}">
        <p14:creationId xmlns:p14="http://schemas.microsoft.com/office/powerpoint/2010/main" val="548502931"/>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smtClean="0"/>
              <a:t>4</a:t>
            </a:r>
            <a:r>
              <a:rPr lang="de-DE" baseline="0" dirty="0" smtClean="0"/>
              <a:t> </a:t>
            </a:r>
            <a:r>
              <a:rPr lang="de-DE" baseline="0" dirty="0" smtClean="0"/>
              <a:t>Jahres Rückblick, wie viele Patienten </a:t>
            </a:r>
            <a:r>
              <a:rPr lang="de-DE" baseline="0" dirty="0" err="1" smtClean="0"/>
              <a:t>gescreened</a:t>
            </a:r>
            <a:r>
              <a:rPr lang="de-DE" baseline="0" dirty="0" smtClean="0"/>
              <a:t> wurden (Chirurgie, Akutgeriatrie, teilweise </a:t>
            </a:r>
            <a:r>
              <a:rPr lang="de-DE" baseline="0" dirty="0" err="1" smtClean="0"/>
              <a:t>Stroke</a:t>
            </a:r>
            <a:r>
              <a:rPr lang="de-DE" baseline="0" dirty="0" smtClean="0"/>
              <a:t>)</a:t>
            </a:r>
          </a:p>
          <a:p>
            <a:pPr marL="0" marR="0" lvl="0" indent="0" algn="l" defTabSz="914400" rtl="0" eaLnBrk="1" fontAlgn="auto" latinLnBrk="0" hangingPunct="1">
              <a:lnSpc>
                <a:spcPct val="100000"/>
              </a:lnSpc>
              <a:spcBef>
                <a:spcPts val="0"/>
              </a:spcBef>
              <a:spcAft>
                <a:spcPts val="0"/>
              </a:spcAft>
              <a:buClrTx/>
              <a:buSzTx/>
              <a:buFontTx/>
              <a:buNone/>
              <a:tabLst/>
              <a:defRPr/>
            </a:pPr>
            <a:endParaRPr lang="de-DE" baseline="0"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de-DE" baseline="0" dirty="0" smtClean="0"/>
              <a:t>2022 </a:t>
            </a:r>
            <a:r>
              <a:rPr lang="de-DE" baseline="0" dirty="0" smtClean="0"/>
              <a:t>war mit Abstand das „stärkste“ Jahr und das Ziel soll es sein, so eine Intensität beizubehalten natürlich zum Wohle der Patienten </a:t>
            </a:r>
            <a:r>
              <a:rPr lang="de-DE" baseline="0" dirty="0" smtClean="0">
                <a:sym typeface="Wingdings" panose="05000000000000000000" pitchFamily="2" charset="2"/>
              </a:rPr>
              <a:t>  </a:t>
            </a:r>
          </a:p>
          <a:p>
            <a:pPr marL="0" marR="0" lvl="0" indent="0" algn="l" defTabSz="914400" rtl="0" eaLnBrk="1" fontAlgn="auto" latinLnBrk="0" hangingPunct="1">
              <a:lnSpc>
                <a:spcPct val="100000"/>
              </a:lnSpc>
              <a:spcBef>
                <a:spcPts val="0"/>
              </a:spcBef>
              <a:spcAft>
                <a:spcPts val="0"/>
              </a:spcAft>
              <a:buClrTx/>
              <a:buSzTx/>
              <a:buFontTx/>
              <a:buNone/>
              <a:tabLst/>
              <a:defRPr/>
            </a:pPr>
            <a:endParaRPr lang="de-DE" baseline="0" dirty="0" smtClean="0">
              <a:sym typeface="Wingdings" panose="05000000000000000000" pitchFamily="2" charset="2"/>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de-DE" baseline="0" dirty="0" smtClean="0">
                <a:sym typeface="Wingdings" panose="05000000000000000000" pitchFamily="2" charset="2"/>
              </a:rPr>
              <a:t>Schulung </a:t>
            </a:r>
            <a:r>
              <a:rPr lang="de-DE" baseline="0" dirty="0" smtClean="0">
                <a:sym typeface="Wingdings" panose="05000000000000000000" pitchFamily="2" charset="2"/>
              </a:rPr>
              <a:t>Turnusärzte – immer mehr </a:t>
            </a:r>
            <a:r>
              <a:rPr lang="de-DE" baseline="0" dirty="0" smtClean="0">
                <a:sym typeface="Wingdings" panose="05000000000000000000" pitchFamily="2" charset="2"/>
              </a:rPr>
              <a:t>Interesse an klinischer Pharmazie und Medikationsanalyse </a:t>
            </a:r>
            <a:r>
              <a:rPr lang="de-DE" baseline="0" dirty="0" smtClean="0">
                <a:sym typeface="Wingdings" panose="05000000000000000000" pitchFamily="2" charset="2"/>
              </a:rPr>
              <a:t> </a:t>
            </a:r>
          </a:p>
          <a:p>
            <a:pPr marL="0" marR="0" lvl="0" indent="0" algn="l" defTabSz="914400" rtl="0" eaLnBrk="1" fontAlgn="auto" latinLnBrk="0" hangingPunct="1">
              <a:lnSpc>
                <a:spcPct val="100000"/>
              </a:lnSpc>
              <a:spcBef>
                <a:spcPts val="0"/>
              </a:spcBef>
              <a:spcAft>
                <a:spcPts val="0"/>
              </a:spcAft>
              <a:buClrTx/>
              <a:buSzTx/>
              <a:buFontTx/>
              <a:buNone/>
              <a:tabLst/>
              <a:defRPr/>
            </a:pPr>
            <a:endParaRPr lang="de-DE" baseline="0"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de-DE" baseline="0" dirty="0" smtClean="0"/>
              <a:t>Statistik </a:t>
            </a:r>
            <a:r>
              <a:rPr lang="de-DE" baseline="0" dirty="0" smtClean="0"/>
              <a:t>für 2024 und viele weitere Jahre bin ich sehr gespannt und freue mich sehr darauf gemeinsam mit unseren Ärzten spannende Fälle als „Medical </a:t>
            </a:r>
            <a:r>
              <a:rPr lang="de-DE" baseline="0" dirty="0" err="1" smtClean="0"/>
              <a:t>Detectives</a:t>
            </a:r>
            <a:r>
              <a:rPr lang="de-DE" baseline="0" dirty="0" smtClean="0"/>
              <a:t>“ aufzulösen </a:t>
            </a:r>
            <a:r>
              <a:rPr lang="de-DE" baseline="0" dirty="0" smtClean="0">
                <a:sym typeface="Wingdings" panose="05000000000000000000" pitchFamily="2" charset="2"/>
              </a:rPr>
              <a:t></a:t>
            </a:r>
            <a:endParaRPr lang="de-AT" dirty="0" smtClean="0"/>
          </a:p>
          <a:p>
            <a:endParaRPr lang="de-AT" dirty="0"/>
          </a:p>
        </p:txBody>
      </p:sp>
      <p:sp>
        <p:nvSpPr>
          <p:cNvPr id="4" name="Foliennummernplatzhalter 3"/>
          <p:cNvSpPr>
            <a:spLocks noGrp="1"/>
          </p:cNvSpPr>
          <p:nvPr>
            <p:ph type="sldNum" sz="quarter" idx="10"/>
          </p:nvPr>
        </p:nvSpPr>
        <p:spPr/>
        <p:txBody>
          <a:bodyPr/>
          <a:lstStyle/>
          <a:p>
            <a:fld id="{31485D38-E7D1-4F9F-8DF9-9FEFF29DF256}" type="slidenum">
              <a:rPr lang="de-AT" smtClean="0"/>
              <a:t>36</a:t>
            </a:fld>
            <a:endParaRPr lang="de-AT"/>
          </a:p>
        </p:txBody>
      </p:sp>
    </p:spTree>
    <p:extLst>
      <p:ext uri="{BB962C8B-B14F-4D97-AF65-F5344CB8AC3E}">
        <p14:creationId xmlns:p14="http://schemas.microsoft.com/office/powerpoint/2010/main" val="115136276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smtClean="0"/>
              <a:t>Wichtigsten Eckpfeiler der Medikationsanalyse</a:t>
            </a:r>
          </a:p>
          <a:p>
            <a:r>
              <a:rPr lang="de-DE" dirty="0" smtClean="0"/>
              <a:t>Erste</a:t>
            </a:r>
            <a:r>
              <a:rPr lang="de-DE" baseline="0" dirty="0" smtClean="0"/>
              <a:t> Verbindung mit Medikationsanalyse ist meistens AM-Interaktionen – </a:t>
            </a:r>
          </a:p>
          <a:p>
            <a:r>
              <a:rPr lang="de-DE" baseline="0" dirty="0" smtClean="0"/>
              <a:t>Jedoch breite Palette an diversen anderen AM-bezogenen Problemen</a:t>
            </a:r>
          </a:p>
          <a:p>
            <a:endParaRPr lang="de-DE" dirty="0" smtClean="0"/>
          </a:p>
          <a:p>
            <a:r>
              <a:rPr lang="de-DE" dirty="0" smtClean="0"/>
              <a:t>Ich</a:t>
            </a:r>
            <a:r>
              <a:rPr lang="de-DE" baseline="0" dirty="0" smtClean="0"/>
              <a:t> habe auch e</a:t>
            </a:r>
            <a:r>
              <a:rPr lang="de-DE" dirty="0" smtClean="0"/>
              <a:t>inige Fallbeispiele</a:t>
            </a:r>
            <a:r>
              <a:rPr lang="de-DE" baseline="0" dirty="0" smtClean="0"/>
              <a:t> zu diesen Eckpfeilern der Medikationsanalyse mitgebracht die ich ihnen dann noch präsentieren werde </a:t>
            </a:r>
          </a:p>
          <a:p>
            <a:r>
              <a:rPr lang="de-DE" baseline="0" dirty="0" smtClean="0"/>
              <a:t>Am Ende gibt es dann noch 1,2 statistische Diagramme, die die Verteilung der AM-bezogenen Probleme darstellen sollen </a:t>
            </a:r>
            <a:r>
              <a:rPr lang="de-DE" baseline="0" dirty="0" smtClean="0">
                <a:sym typeface="Wingdings" panose="05000000000000000000" pitchFamily="2" charset="2"/>
              </a:rPr>
              <a:t></a:t>
            </a:r>
            <a:endParaRPr lang="de-AT" dirty="0"/>
          </a:p>
        </p:txBody>
      </p:sp>
      <p:sp>
        <p:nvSpPr>
          <p:cNvPr id="4" name="Foliennummernplatzhalter 3"/>
          <p:cNvSpPr>
            <a:spLocks noGrp="1"/>
          </p:cNvSpPr>
          <p:nvPr>
            <p:ph type="sldNum" sz="quarter" idx="10"/>
          </p:nvPr>
        </p:nvSpPr>
        <p:spPr/>
        <p:txBody>
          <a:bodyPr/>
          <a:lstStyle/>
          <a:p>
            <a:fld id="{31485D38-E7D1-4F9F-8DF9-9FEFF29DF256}" type="slidenum">
              <a:rPr lang="de-AT" smtClean="0"/>
              <a:t>4</a:t>
            </a:fld>
            <a:endParaRPr lang="de-AT"/>
          </a:p>
        </p:txBody>
      </p:sp>
    </p:spTree>
    <p:extLst>
      <p:ext uri="{BB962C8B-B14F-4D97-AF65-F5344CB8AC3E}">
        <p14:creationId xmlns:p14="http://schemas.microsoft.com/office/powerpoint/2010/main" val="317779387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smtClean="0"/>
              <a:t>Um eine erweiterte</a:t>
            </a:r>
            <a:r>
              <a:rPr lang="de-DE" baseline="0" dirty="0" smtClean="0"/>
              <a:t> Medikationsanalyse durchzuführen benötigt es wichtige Parameter </a:t>
            </a:r>
          </a:p>
          <a:p>
            <a:r>
              <a:rPr lang="de-DE" baseline="0" dirty="0" smtClean="0"/>
              <a:t>Vollständigkeit ist sehr wichtig um eine Übersicht zu bekommen um dann einen maßgeschneiderten individuellen Plan für jeden Patienten zu erstellen</a:t>
            </a:r>
            <a:endParaRPr lang="de-AT" dirty="0"/>
          </a:p>
        </p:txBody>
      </p:sp>
      <p:sp>
        <p:nvSpPr>
          <p:cNvPr id="4" name="Foliennummernplatzhalter 3"/>
          <p:cNvSpPr>
            <a:spLocks noGrp="1"/>
          </p:cNvSpPr>
          <p:nvPr>
            <p:ph type="sldNum" sz="quarter" idx="10"/>
          </p:nvPr>
        </p:nvSpPr>
        <p:spPr/>
        <p:txBody>
          <a:bodyPr/>
          <a:lstStyle/>
          <a:p>
            <a:fld id="{31485D38-E7D1-4F9F-8DF9-9FEFF29DF256}" type="slidenum">
              <a:rPr lang="de-AT" smtClean="0"/>
              <a:t>5</a:t>
            </a:fld>
            <a:endParaRPr lang="de-AT"/>
          </a:p>
        </p:txBody>
      </p:sp>
    </p:spTree>
    <p:extLst>
      <p:ext uri="{BB962C8B-B14F-4D97-AF65-F5344CB8AC3E}">
        <p14:creationId xmlns:p14="http://schemas.microsoft.com/office/powerpoint/2010/main" val="341632745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smtClean="0"/>
              <a:t>Datenerhebung und Anamnesestatus</a:t>
            </a:r>
            <a:r>
              <a:rPr lang="de-DE" baseline="0" dirty="0" smtClean="0"/>
              <a:t> (Heimmedikation mit der der Patient aufgenommen wurde) aktuelle und </a:t>
            </a:r>
            <a:r>
              <a:rPr lang="de-DE" baseline="0" dirty="0" err="1" smtClean="0"/>
              <a:t>St.p</a:t>
            </a:r>
            <a:r>
              <a:rPr lang="de-DE" baseline="0" dirty="0" smtClean="0"/>
              <a:t> Diagnosen, Allergien, diverse klinische Parameter usw..) erheblicher Zeitaufwand und teilweise unleserlich und daher fehleranfällig</a:t>
            </a:r>
          </a:p>
          <a:p>
            <a:endParaRPr lang="de-DE" baseline="0" dirty="0" smtClean="0"/>
          </a:p>
          <a:p>
            <a:r>
              <a:rPr lang="de-DE" b="1" baseline="0" dirty="0" smtClean="0"/>
              <a:t>VT:</a:t>
            </a:r>
            <a:r>
              <a:rPr lang="de-DE" baseline="0" dirty="0" smtClean="0"/>
              <a:t> bei IT-Problemen auch verfügbar</a:t>
            </a:r>
          </a:p>
          <a:p>
            <a:r>
              <a:rPr lang="de-DE" b="1" baseline="0" dirty="0" smtClean="0"/>
              <a:t>NT:</a:t>
            </a:r>
            <a:r>
              <a:rPr lang="de-DE" baseline="0" dirty="0" smtClean="0"/>
              <a:t> ökologischer Faktor, Zeitaufwand, Effizienz (breiteres Screening)</a:t>
            </a:r>
          </a:p>
          <a:p>
            <a:endParaRPr lang="de-DE" baseline="0" dirty="0" smtClean="0"/>
          </a:p>
          <a:p>
            <a:endParaRPr lang="de-AT" dirty="0"/>
          </a:p>
        </p:txBody>
      </p:sp>
      <p:sp>
        <p:nvSpPr>
          <p:cNvPr id="4" name="Foliennummernplatzhalter 3"/>
          <p:cNvSpPr>
            <a:spLocks noGrp="1"/>
          </p:cNvSpPr>
          <p:nvPr>
            <p:ph type="sldNum" sz="quarter" idx="10"/>
          </p:nvPr>
        </p:nvSpPr>
        <p:spPr/>
        <p:txBody>
          <a:bodyPr/>
          <a:lstStyle/>
          <a:p>
            <a:fld id="{31485D38-E7D1-4F9F-8DF9-9FEFF29DF256}" type="slidenum">
              <a:rPr lang="de-AT" smtClean="0"/>
              <a:t>6</a:t>
            </a:fld>
            <a:endParaRPr lang="de-AT"/>
          </a:p>
        </p:txBody>
      </p:sp>
    </p:spTree>
    <p:extLst>
      <p:ext uri="{BB962C8B-B14F-4D97-AF65-F5344CB8AC3E}">
        <p14:creationId xmlns:p14="http://schemas.microsoft.com/office/powerpoint/2010/main" val="294236053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b="1" dirty="0" smtClean="0"/>
              <a:t>Vorteile:</a:t>
            </a:r>
            <a:r>
              <a:rPr lang="de-DE" baseline="0" dirty="0" smtClean="0"/>
              <a:t> </a:t>
            </a:r>
          </a:p>
          <a:p>
            <a:pPr marL="171450" indent="-171450">
              <a:buFontTx/>
              <a:buChar char="-"/>
            </a:pPr>
            <a:r>
              <a:rPr lang="de-DE" dirty="0" smtClean="0"/>
              <a:t>Digitalisierung</a:t>
            </a:r>
            <a:r>
              <a:rPr lang="de-DE" baseline="0" dirty="0" smtClean="0"/>
              <a:t> erleichtert die Medikationsanalyse enorm (elektr. Fieberkurve)</a:t>
            </a:r>
          </a:p>
          <a:p>
            <a:pPr marL="171450" indent="-171450">
              <a:buFontTx/>
              <a:buChar char="-"/>
            </a:pPr>
            <a:r>
              <a:rPr lang="de-DE" baseline="0" dirty="0" smtClean="0"/>
              <a:t>Kompakte Datenerfassung</a:t>
            </a: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de-DE" baseline="0" dirty="0" smtClean="0"/>
              <a:t>Integrierte Interaktionsprogramme erleichtern Medikationsanalyse</a:t>
            </a:r>
          </a:p>
          <a:p>
            <a:pPr marL="0" indent="0">
              <a:buFontTx/>
              <a:buNone/>
            </a:pPr>
            <a:r>
              <a:rPr lang="de-DE" baseline="0" dirty="0" smtClean="0"/>
              <a:t>…</a:t>
            </a:r>
          </a:p>
          <a:p>
            <a:r>
              <a:rPr lang="de-DE" baseline="0" dirty="0" smtClean="0"/>
              <a:t>In einigen Spitälern noch nicht etabliert -&gt; noch analog -&gt; breiteres Screening durch riesigen Zeitaufwand schwer möglich – hoffentlich bald „</a:t>
            </a:r>
            <a:r>
              <a:rPr lang="de-DE" baseline="0" dirty="0" err="1" smtClean="0"/>
              <a:t>state</a:t>
            </a:r>
            <a:r>
              <a:rPr lang="de-DE" baseline="0" dirty="0" smtClean="0"/>
              <a:t> </a:t>
            </a:r>
            <a:r>
              <a:rPr lang="de-DE" baseline="0" dirty="0" err="1" smtClean="0"/>
              <a:t>of</a:t>
            </a:r>
            <a:r>
              <a:rPr lang="de-DE" baseline="0" dirty="0" smtClean="0"/>
              <a:t> </a:t>
            </a:r>
            <a:r>
              <a:rPr lang="de-DE" baseline="0" dirty="0" err="1" smtClean="0"/>
              <a:t>the</a:t>
            </a:r>
            <a:r>
              <a:rPr lang="de-DE" baseline="0" dirty="0" smtClean="0"/>
              <a:t> </a:t>
            </a:r>
            <a:r>
              <a:rPr lang="de-DE" baseline="0" dirty="0" err="1" smtClean="0"/>
              <a:t>art</a:t>
            </a:r>
            <a:r>
              <a:rPr lang="de-DE" baseline="0" dirty="0" smtClean="0"/>
              <a:t>“ um Zugang zu Patientensicherheit noch einfacher zu gestalten</a:t>
            </a:r>
          </a:p>
        </p:txBody>
      </p:sp>
      <p:sp>
        <p:nvSpPr>
          <p:cNvPr id="4" name="Foliennummernplatzhalter 3"/>
          <p:cNvSpPr>
            <a:spLocks noGrp="1"/>
          </p:cNvSpPr>
          <p:nvPr>
            <p:ph type="sldNum" sz="quarter" idx="10"/>
          </p:nvPr>
        </p:nvSpPr>
        <p:spPr/>
        <p:txBody>
          <a:bodyPr/>
          <a:lstStyle/>
          <a:p>
            <a:fld id="{31485D38-E7D1-4F9F-8DF9-9FEFF29DF256}" type="slidenum">
              <a:rPr lang="de-AT" smtClean="0"/>
              <a:t>7</a:t>
            </a:fld>
            <a:endParaRPr lang="de-AT"/>
          </a:p>
        </p:txBody>
      </p:sp>
    </p:spTree>
    <p:extLst>
      <p:ext uri="{BB962C8B-B14F-4D97-AF65-F5344CB8AC3E}">
        <p14:creationId xmlns:p14="http://schemas.microsoft.com/office/powerpoint/2010/main" val="62981568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b="1" u="sng" baseline="0" dirty="0" smtClean="0"/>
              <a:t>3) Plasmaproteinbindung:</a:t>
            </a:r>
            <a:r>
              <a:rPr lang="de-DE" u="sng" baseline="0" dirty="0" smtClean="0"/>
              <a:t> </a:t>
            </a:r>
            <a:r>
              <a:rPr lang="de-DE" u="none" baseline="0" dirty="0" smtClean="0"/>
              <a:t>je geringer die PEW ist, desto mehr Anteil an freiem Pharmakon steht im Zielgewebe zur Verfügung</a:t>
            </a:r>
          </a:p>
          <a:p>
            <a:pPr marL="0" marR="0" lvl="0" indent="0" algn="l" defTabSz="914400" rtl="0" eaLnBrk="1" fontAlgn="auto" latinLnBrk="0" hangingPunct="1">
              <a:lnSpc>
                <a:spcPct val="100000"/>
              </a:lnSpc>
              <a:spcBef>
                <a:spcPts val="0"/>
              </a:spcBef>
              <a:spcAft>
                <a:spcPts val="0"/>
              </a:spcAft>
              <a:buClrTx/>
              <a:buSzTx/>
              <a:buFontTx/>
              <a:buNone/>
              <a:tabLst/>
              <a:defRPr/>
            </a:pPr>
            <a:endParaRPr lang="de-DE" u="sng" baseline="0"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de-DE" b="1" u="sng" baseline="0" dirty="0" smtClean="0"/>
              <a:t>4) </a:t>
            </a:r>
            <a:r>
              <a:rPr lang="de-DE" b="1" u="sng" baseline="0" dirty="0" err="1" smtClean="0"/>
              <a:t>Nahrungs</a:t>
            </a:r>
            <a:r>
              <a:rPr lang="de-DE" b="1" u="sng" baseline="0" dirty="0" smtClean="0"/>
              <a:t>(</a:t>
            </a:r>
            <a:r>
              <a:rPr lang="de-DE" b="1" u="sng" baseline="0" dirty="0" err="1" smtClean="0"/>
              <a:t>ergänzung</a:t>
            </a:r>
            <a:r>
              <a:rPr lang="de-DE" b="1" u="sng" baseline="0" dirty="0" smtClean="0"/>
              <a:t>)mittel: CYP-3A4</a:t>
            </a:r>
          </a:p>
          <a:p>
            <a:pPr marL="0" marR="0" lvl="0" indent="0" algn="l" defTabSz="914400" rtl="0" eaLnBrk="1" fontAlgn="auto" latinLnBrk="0" hangingPunct="1">
              <a:lnSpc>
                <a:spcPct val="100000"/>
              </a:lnSpc>
              <a:spcBef>
                <a:spcPts val="0"/>
              </a:spcBef>
              <a:spcAft>
                <a:spcPts val="0"/>
              </a:spcAft>
              <a:buClrTx/>
              <a:buSzTx/>
              <a:buFontTx/>
              <a:buNone/>
              <a:tabLst/>
              <a:defRPr/>
            </a:pPr>
            <a:r>
              <a:rPr lang="de-DE" u="sng" baseline="0" dirty="0" smtClean="0"/>
              <a:t>Induktoren:</a:t>
            </a:r>
            <a:r>
              <a:rPr lang="de-DE" baseline="0" dirty="0" smtClean="0"/>
              <a:t> </a:t>
            </a:r>
            <a:r>
              <a:rPr lang="de-DE" baseline="0" dirty="0" err="1" smtClean="0"/>
              <a:t>Hyperforin</a:t>
            </a:r>
            <a:r>
              <a:rPr lang="de-DE" baseline="0" dirty="0" smtClean="0"/>
              <a:t> aus dem Johanniskraut, </a:t>
            </a:r>
            <a:r>
              <a:rPr lang="de-DE" baseline="0" dirty="0" err="1" smtClean="0"/>
              <a:t>Glycyrrhizin</a:t>
            </a:r>
            <a:r>
              <a:rPr lang="de-DE" baseline="0" dirty="0" smtClean="0"/>
              <a:t> aus der Süßholzwurzel (Lakritze)</a:t>
            </a:r>
          </a:p>
          <a:p>
            <a:r>
              <a:rPr lang="de-DE" u="sng" baseline="0" dirty="0" smtClean="0"/>
              <a:t>Inhibitoren:</a:t>
            </a:r>
            <a:r>
              <a:rPr lang="de-DE" baseline="0" dirty="0" smtClean="0"/>
              <a:t> </a:t>
            </a:r>
            <a:r>
              <a:rPr lang="de-DE" baseline="0" dirty="0" err="1" smtClean="0"/>
              <a:t>zB</a:t>
            </a:r>
            <a:r>
              <a:rPr lang="de-DE" baseline="0" dirty="0" smtClean="0"/>
              <a:t>: </a:t>
            </a:r>
            <a:r>
              <a:rPr lang="de-DE" baseline="0" dirty="0" err="1" smtClean="0"/>
              <a:t>Naringin</a:t>
            </a:r>
            <a:r>
              <a:rPr lang="de-DE" baseline="0" dirty="0" smtClean="0"/>
              <a:t> aus Grapefruitsaft, </a:t>
            </a:r>
            <a:r>
              <a:rPr lang="de-DE" baseline="0" dirty="0" err="1" smtClean="0"/>
              <a:t>Ginsenoside</a:t>
            </a:r>
            <a:r>
              <a:rPr lang="de-DE" baseline="0" dirty="0" smtClean="0"/>
              <a:t> aus der </a:t>
            </a:r>
            <a:r>
              <a:rPr lang="de-DE" baseline="0" dirty="0" err="1" smtClean="0"/>
              <a:t>Ginsengwurzel</a:t>
            </a:r>
            <a:endParaRPr lang="de-DE" baseline="0" dirty="0" smtClean="0"/>
          </a:p>
          <a:p>
            <a:r>
              <a:rPr lang="de-DE" baseline="0" dirty="0" smtClean="0"/>
              <a:t>Aber auch Knoblauch und Ingwer können wenn auch nur in geringem Maße wechselwirken</a:t>
            </a:r>
          </a:p>
          <a:p>
            <a:r>
              <a:rPr lang="de-DE" baseline="0" dirty="0" smtClean="0"/>
              <a:t>Weiteres </a:t>
            </a:r>
            <a:r>
              <a:rPr lang="de-DE" baseline="0" dirty="0" err="1" smtClean="0"/>
              <a:t>Bsp</a:t>
            </a:r>
            <a:r>
              <a:rPr lang="de-DE" baseline="0" dirty="0" smtClean="0"/>
              <a:t>: Vitamin K (Kohlgemüse) kann die Wirkung von </a:t>
            </a:r>
            <a:r>
              <a:rPr lang="de-DE" baseline="0" dirty="0" err="1" smtClean="0"/>
              <a:t>Cumarinen</a:t>
            </a:r>
            <a:r>
              <a:rPr lang="de-DE" baseline="0" dirty="0" smtClean="0"/>
              <a:t> </a:t>
            </a:r>
            <a:r>
              <a:rPr lang="de-DE" baseline="0" dirty="0" err="1" smtClean="0"/>
              <a:t>antagonisieren</a:t>
            </a:r>
            <a:r>
              <a:rPr lang="de-DE" baseline="0" dirty="0" smtClean="0"/>
              <a:t> (Thrombose/Schlaganfall Risiko steigt)</a:t>
            </a:r>
          </a:p>
          <a:p>
            <a:r>
              <a:rPr lang="de-DE" b="1" baseline="0" dirty="0" smtClean="0"/>
              <a:t>5) Komplexbildung:</a:t>
            </a:r>
          </a:p>
          <a:p>
            <a:pPr marL="228600" indent="-228600">
              <a:buAutoNum type="arabicParenR"/>
            </a:pPr>
            <a:r>
              <a:rPr lang="de-DE" b="0" baseline="0" dirty="0" smtClean="0"/>
              <a:t>Komplexbildung untereinander (</a:t>
            </a:r>
            <a:r>
              <a:rPr lang="de-DE" b="0" baseline="0" dirty="0" err="1" smtClean="0"/>
              <a:t>Ca</a:t>
            </a:r>
            <a:r>
              <a:rPr lang="de-DE" b="0" baseline="0" dirty="0" smtClean="0"/>
              <a:t>, Mg, </a:t>
            </a:r>
            <a:r>
              <a:rPr lang="de-DE" b="0" baseline="0" dirty="0" err="1" smtClean="0"/>
              <a:t>Fe</a:t>
            </a:r>
            <a:r>
              <a:rPr lang="de-DE" b="0" baseline="0" dirty="0" smtClean="0"/>
              <a:t>..) bei gleichzeitiger Einnahme </a:t>
            </a:r>
            <a:r>
              <a:rPr lang="de-DE" b="0" baseline="0" dirty="0" err="1" smtClean="0"/>
              <a:t>zB</a:t>
            </a:r>
            <a:r>
              <a:rPr lang="de-DE" b="0" baseline="0" dirty="0" smtClean="0"/>
              <a:t>: </a:t>
            </a:r>
            <a:r>
              <a:rPr lang="de-DE" b="0" baseline="0" dirty="0" err="1" smtClean="0"/>
              <a:t>Ca</a:t>
            </a:r>
            <a:r>
              <a:rPr lang="de-DE" b="0" baseline="0" dirty="0" smtClean="0"/>
              <a:t> mit </a:t>
            </a:r>
            <a:r>
              <a:rPr lang="de-DE" b="0" baseline="0" dirty="0" err="1" smtClean="0"/>
              <a:t>Fe</a:t>
            </a:r>
            <a:r>
              <a:rPr lang="de-DE" b="0" baseline="0" dirty="0" smtClean="0"/>
              <a:t> DMT1 Transporter in </a:t>
            </a:r>
            <a:r>
              <a:rPr lang="de-DE" b="0" baseline="0" dirty="0" err="1" smtClean="0"/>
              <a:t>Enterozyten</a:t>
            </a:r>
            <a:r>
              <a:rPr lang="de-DE" b="0" baseline="0" dirty="0" smtClean="0"/>
              <a:t> blockiert -&gt; weniger </a:t>
            </a:r>
            <a:r>
              <a:rPr lang="de-DE" b="0" baseline="0" dirty="0" err="1" smtClean="0"/>
              <a:t>Fe</a:t>
            </a:r>
            <a:r>
              <a:rPr lang="de-DE" b="0" baseline="0" dirty="0" smtClean="0"/>
              <a:t> resorbiert und transportiert</a:t>
            </a:r>
          </a:p>
          <a:p>
            <a:pPr marL="228600" indent="-228600">
              <a:buAutoNum type="arabicParenR"/>
            </a:pPr>
            <a:r>
              <a:rPr lang="de-DE" b="0" baseline="0" dirty="0" smtClean="0"/>
              <a:t>Komplexbildung mit AM: </a:t>
            </a:r>
            <a:r>
              <a:rPr lang="de-DE" b="0" baseline="0" dirty="0" err="1" smtClean="0"/>
              <a:t>zB</a:t>
            </a:r>
            <a:r>
              <a:rPr lang="de-DE" b="0" baseline="0" dirty="0" smtClean="0"/>
              <a:t>: </a:t>
            </a:r>
            <a:r>
              <a:rPr lang="de-DE" b="0" baseline="0" dirty="0" err="1" smtClean="0"/>
              <a:t>Ca</a:t>
            </a:r>
            <a:r>
              <a:rPr lang="de-DE" b="0" baseline="0" dirty="0" smtClean="0"/>
              <a:t> + </a:t>
            </a:r>
            <a:r>
              <a:rPr lang="de-DE" b="0" baseline="0" dirty="0" err="1" smtClean="0"/>
              <a:t>Tetrazykline</a:t>
            </a:r>
            <a:r>
              <a:rPr lang="de-DE" b="0" baseline="0" dirty="0" smtClean="0"/>
              <a:t> </a:t>
            </a:r>
            <a:r>
              <a:rPr lang="de-DE" b="0" baseline="0" dirty="0" smtClean="0">
                <a:sym typeface="Wingdings" panose="05000000000000000000" pitchFamily="2" charset="2"/>
              </a:rPr>
              <a:t> Bioverfügbarkeit weniger, Therapieerfolg kann minimiert </a:t>
            </a:r>
            <a:r>
              <a:rPr lang="de-DE" b="0" baseline="0" dirty="0" err="1" smtClean="0">
                <a:sym typeface="Wingdings" panose="05000000000000000000" pitchFamily="2" charset="2"/>
              </a:rPr>
              <a:t>bzw</a:t>
            </a:r>
            <a:r>
              <a:rPr lang="de-DE" b="0" baseline="0" dirty="0" smtClean="0">
                <a:sym typeface="Wingdings" panose="05000000000000000000" pitchFamily="2" charset="2"/>
              </a:rPr>
              <a:t> ausbleiben</a:t>
            </a:r>
          </a:p>
          <a:p>
            <a:pPr marL="0" indent="0">
              <a:buNone/>
            </a:pPr>
            <a:r>
              <a:rPr lang="de-DE" b="1" baseline="0" dirty="0" smtClean="0">
                <a:sym typeface="Wingdings" panose="05000000000000000000" pitchFamily="2" charset="2"/>
              </a:rPr>
              <a:t>6) Inkompatibilitäten</a:t>
            </a:r>
            <a:r>
              <a:rPr lang="de-DE" b="0" baseline="0" dirty="0" smtClean="0">
                <a:sym typeface="Wingdings" panose="05000000000000000000" pitchFamily="2" charset="2"/>
              </a:rPr>
              <a:t>: Arzneistoff und Trägerlösung muss kompatibel sein sonst Ausfällung, Inaktivierung </a:t>
            </a:r>
            <a:r>
              <a:rPr lang="de-DE" b="0" baseline="0" dirty="0" err="1" smtClean="0">
                <a:sym typeface="Wingdings" panose="05000000000000000000" pitchFamily="2" charset="2"/>
              </a:rPr>
              <a:t>etc</a:t>
            </a:r>
            <a:r>
              <a:rPr lang="de-DE" b="0" baseline="0" dirty="0" smtClean="0">
                <a:sym typeface="Wingdings" panose="05000000000000000000" pitchFamily="2" charset="2"/>
              </a:rPr>
              <a:t> möglich - gegen Ende noch ein spannendes Beispiel mitgebracht</a:t>
            </a:r>
            <a:endParaRPr lang="de-DE" b="0" baseline="0" dirty="0" smtClean="0"/>
          </a:p>
          <a:p>
            <a:endParaRPr lang="de-AT" dirty="0"/>
          </a:p>
        </p:txBody>
      </p:sp>
      <p:sp>
        <p:nvSpPr>
          <p:cNvPr id="4" name="Foliennummernplatzhalter 3"/>
          <p:cNvSpPr>
            <a:spLocks noGrp="1"/>
          </p:cNvSpPr>
          <p:nvPr>
            <p:ph type="sldNum" sz="quarter" idx="10"/>
          </p:nvPr>
        </p:nvSpPr>
        <p:spPr/>
        <p:txBody>
          <a:bodyPr/>
          <a:lstStyle/>
          <a:p>
            <a:fld id="{31485D38-E7D1-4F9F-8DF9-9FEFF29DF256}" type="slidenum">
              <a:rPr lang="de-AT" smtClean="0"/>
              <a:t>8</a:t>
            </a:fld>
            <a:endParaRPr lang="de-AT"/>
          </a:p>
        </p:txBody>
      </p:sp>
    </p:spTree>
    <p:extLst>
      <p:ext uri="{BB962C8B-B14F-4D97-AF65-F5344CB8AC3E}">
        <p14:creationId xmlns:p14="http://schemas.microsoft.com/office/powerpoint/2010/main" val="28670672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smtClean="0"/>
              <a:t>Patient mit </a:t>
            </a:r>
            <a:r>
              <a:rPr lang="de-DE" dirty="0" err="1" smtClean="0"/>
              <a:t>H.pylori</a:t>
            </a:r>
            <a:r>
              <a:rPr lang="de-DE" dirty="0" smtClean="0"/>
              <a:t> Infektion</a:t>
            </a:r>
            <a:r>
              <a:rPr lang="de-DE" baseline="0" dirty="0" smtClean="0"/>
              <a:t> – </a:t>
            </a:r>
            <a:r>
              <a:rPr lang="de-DE" baseline="0" dirty="0" err="1" smtClean="0"/>
              <a:t>Eradikation</a:t>
            </a:r>
            <a:r>
              <a:rPr lang="de-DE" baseline="0" dirty="0" smtClean="0"/>
              <a:t> – bekommt klassische „French Triple“ Therapie – </a:t>
            </a:r>
            <a:r>
              <a:rPr lang="de-DE" baseline="0" dirty="0" err="1" smtClean="0"/>
              <a:t>Amoxicilin</a:t>
            </a:r>
            <a:r>
              <a:rPr lang="de-DE" baseline="0" dirty="0" smtClean="0"/>
              <a:t>, </a:t>
            </a:r>
            <a:r>
              <a:rPr lang="de-DE" baseline="0" dirty="0" err="1" smtClean="0"/>
              <a:t>Clarithromycin</a:t>
            </a:r>
            <a:r>
              <a:rPr lang="de-DE" baseline="0" dirty="0" smtClean="0"/>
              <a:t>, und PPI </a:t>
            </a:r>
          </a:p>
          <a:p>
            <a:r>
              <a:rPr lang="de-DE" baseline="0" dirty="0" smtClean="0"/>
              <a:t>Bekommt als </a:t>
            </a:r>
            <a:r>
              <a:rPr lang="de-DE" baseline="0" dirty="0" err="1" smtClean="0"/>
              <a:t>Anthypertonikum</a:t>
            </a:r>
            <a:r>
              <a:rPr lang="de-DE" baseline="0" dirty="0" smtClean="0"/>
              <a:t> aber auch unter anderem ein Kombipräparat mit </a:t>
            </a:r>
            <a:r>
              <a:rPr lang="de-DE" baseline="0" dirty="0" err="1" smtClean="0"/>
              <a:t>Amlodipin</a:t>
            </a:r>
            <a:r>
              <a:rPr lang="de-DE" baseline="0" dirty="0" smtClean="0"/>
              <a:t>/</a:t>
            </a:r>
            <a:r>
              <a:rPr lang="de-DE" baseline="0" dirty="0" err="1" smtClean="0"/>
              <a:t>Valsartan</a:t>
            </a:r>
            <a:endParaRPr lang="de-DE" baseline="0" dirty="0" smtClean="0"/>
          </a:p>
          <a:p>
            <a:r>
              <a:rPr lang="de-DE" baseline="0" dirty="0" smtClean="0"/>
              <a:t>WW da </a:t>
            </a:r>
            <a:r>
              <a:rPr lang="de-DE" baseline="0" dirty="0" err="1" smtClean="0"/>
              <a:t>Amlodipin</a:t>
            </a:r>
            <a:r>
              <a:rPr lang="de-DE" baseline="0" dirty="0" smtClean="0"/>
              <a:t> Substrat von CYP3A4 ist</a:t>
            </a:r>
          </a:p>
          <a:p>
            <a:r>
              <a:rPr lang="de-DE" baseline="0" dirty="0" smtClean="0"/>
              <a:t>Weitere Klassische Cyp-3A4 Inhibitoren bei </a:t>
            </a:r>
            <a:r>
              <a:rPr lang="de-DE" baseline="0" dirty="0" err="1" smtClean="0"/>
              <a:t>antiinfektiver</a:t>
            </a:r>
            <a:r>
              <a:rPr lang="de-DE" baseline="0" dirty="0" smtClean="0"/>
              <a:t> Therapie:</a:t>
            </a:r>
          </a:p>
          <a:p>
            <a:r>
              <a:rPr lang="de-DE" baseline="0" dirty="0" smtClean="0"/>
              <a:t> </a:t>
            </a:r>
            <a:r>
              <a:rPr lang="de-DE" baseline="0" dirty="0" err="1" smtClean="0"/>
              <a:t>Konazole</a:t>
            </a:r>
            <a:r>
              <a:rPr lang="de-DE" baseline="0" dirty="0" smtClean="0"/>
              <a:t> (</a:t>
            </a:r>
            <a:r>
              <a:rPr lang="de-DE" baseline="0" dirty="0" err="1" smtClean="0"/>
              <a:t>Itraconazol</a:t>
            </a:r>
            <a:r>
              <a:rPr lang="de-DE" baseline="0" dirty="0" smtClean="0"/>
              <a:t>, </a:t>
            </a:r>
            <a:r>
              <a:rPr lang="de-DE" baseline="0" dirty="0" err="1" smtClean="0"/>
              <a:t>Fluconazol</a:t>
            </a:r>
            <a:r>
              <a:rPr lang="de-DE" baseline="0" dirty="0" smtClean="0"/>
              <a:t>..), </a:t>
            </a:r>
            <a:r>
              <a:rPr lang="de-DE" baseline="0" dirty="0" err="1" smtClean="0"/>
              <a:t>Makrolid</a:t>
            </a:r>
            <a:r>
              <a:rPr lang="de-DE" baseline="0" dirty="0" smtClean="0"/>
              <a:t> AB (</a:t>
            </a:r>
            <a:r>
              <a:rPr lang="de-DE" baseline="0" dirty="0" err="1" smtClean="0"/>
              <a:t>Clarithromycin</a:t>
            </a:r>
            <a:r>
              <a:rPr lang="de-DE" baseline="0" dirty="0" smtClean="0"/>
              <a:t>, </a:t>
            </a:r>
            <a:r>
              <a:rPr lang="de-DE" baseline="0" dirty="0" err="1" smtClean="0"/>
              <a:t>Erythromycin</a:t>
            </a:r>
            <a:r>
              <a:rPr lang="de-DE" baseline="0" dirty="0" smtClean="0"/>
              <a:t>)</a:t>
            </a:r>
          </a:p>
          <a:p>
            <a:endParaRPr lang="de-DE" dirty="0" smtClean="0"/>
          </a:p>
          <a:p>
            <a:r>
              <a:rPr lang="de-DE" dirty="0" err="1" smtClean="0"/>
              <a:t>Antihypertensiva</a:t>
            </a:r>
            <a:r>
              <a:rPr lang="de-DE" baseline="0" dirty="0" smtClean="0"/>
              <a:t> pausiert da RR etwas niedrig war bei 110/70 – im Verlauf dann wieder </a:t>
            </a:r>
            <a:r>
              <a:rPr lang="de-DE" baseline="0" dirty="0" err="1" smtClean="0"/>
              <a:t>Valsartan+HCT</a:t>
            </a:r>
            <a:r>
              <a:rPr lang="de-DE" baseline="0" dirty="0" smtClean="0"/>
              <a:t> angesetzt ohne </a:t>
            </a:r>
            <a:r>
              <a:rPr lang="de-DE" baseline="0" dirty="0" err="1" smtClean="0"/>
              <a:t>Amlodipin</a:t>
            </a:r>
            <a:r>
              <a:rPr lang="de-DE" baseline="0" dirty="0" smtClean="0"/>
              <a:t>!</a:t>
            </a:r>
          </a:p>
          <a:p>
            <a:r>
              <a:rPr lang="de-DE" baseline="0" dirty="0" smtClean="0"/>
              <a:t>alle Ca2+Kanalblocker werden via CYP3A4 </a:t>
            </a:r>
            <a:r>
              <a:rPr lang="de-DE" baseline="0" dirty="0" err="1" smtClean="0"/>
              <a:t>metabolisert</a:t>
            </a:r>
            <a:r>
              <a:rPr lang="de-DE" baseline="0" dirty="0" smtClean="0"/>
              <a:t> – daher wenn notwendig andere Substanzklasse</a:t>
            </a:r>
          </a:p>
          <a:p>
            <a:r>
              <a:rPr lang="de-DE" baseline="0" dirty="0" smtClean="0"/>
              <a:t>Im intramuralen Setting einfacher durchzuführen, da RR Monitoring einfach und adäquate Medikation für Entlassung möglich</a:t>
            </a:r>
            <a:endParaRPr lang="de-AT" dirty="0"/>
          </a:p>
        </p:txBody>
      </p:sp>
      <p:sp>
        <p:nvSpPr>
          <p:cNvPr id="4" name="Foliennummernplatzhalter 3"/>
          <p:cNvSpPr>
            <a:spLocks noGrp="1"/>
          </p:cNvSpPr>
          <p:nvPr>
            <p:ph type="sldNum" sz="quarter" idx="10"/>
          </p:nvPr>
        </p:nvSpPr>
        <p:spPr/>
        <p:txBody>
          <a:bodyPr/>
          <a:lstStyle/>
          <a:p>
            <a:fld id="{31485D38-E7D1-4F9F-8DF9-9FEFF29DF256}" type="slidenum">
              <a:rPr lang="de-AT" smtClean="0"/>
              <a:t>9</a:t>
            </a:fld>
            <a:endParaRPr lang="de-AT"/>
          </a:p>
        </p:txBody>
      </p:sp>
    </p:spTree>
    <p:extLst>
      <p:ext uri="{BB962C8B-B14F-4D97-AF65-F5344CB8AC3E}">
        <p14:creationId xmlns:p14="http://schemas.microsoft.com/office/powerpoint/2010/main" val="166350394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2" name="Titel 1"/>
          <p:cNvSpPr>
            <a:spLocks noGrp="1"/>
          </p:cNvSpPr>
          <p:nvPr>
            <p:ph type="ctrTitle"/>
          </p:nvPr>
        </p:nvSpPr>
        <p:spPr>
          <a:xfrm>
            <a:off x="1524000" y="1122363"/>
            <a:ext cx="9144000" cy="2387600"/>
          </a:xfrm>
        </p:spPr>
        <p:txBody>
          <a:bodyPr anchor="b"/>
          <a:lstStyle>
            <a:lvl1pPr algn="ctr">
              <a:defRPr sz="6000"/>
            </a:lvl1pPr>
          </a:lstStyle>
          <a:p>
            <a:r>
              <a:rPr lang="de-DE" smtClean="0"/>
              <a:t>Titelmasterformat durch Klicken bearbeiten</a:t>
            </a:r>
            <a:endParaRPr lang="de-AT"/>
          </a:p>
        </p:txBody>
      </p:sp>
      <p:sp>
        <p:nvSpPr>
          <p:cNvPr id="3" name="Untertitel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e-DE" smtClean="0"/>
              <a:t>Formatvorlage des Untertitelmasters durch Klicken bearbeiten</a:t>
            </a:r>
            <a:endParaRPr lang="de-AT"/>
          </a:p>
        </p:txBody>
      </p:sp>
      <p:sp>
        <p:nvSpPr>
          <p:cNvPr id="4" name="Datumsplatzhalter 3"/>
          <p:cNvSpPr>
            <a:spLocks noGrp="1"/>
          </p:cNvSpPr>
          <p:nvPr>
            <p:ph type="dt" sz="half" idx="10"/>
          </p:nvPr>
        </p:nvSpPr>
        <p:spPr/>
        <p:txBody>
          <a:bodyPr/>
          <a:lstStyle/>
          <a:p>
            <a:fld id="{FCCC8BA6-C9D0-4D74-872C-86E03BECA9CB}" type="datetimeFigureOut">
              <a:rPr lang="de-AT" smtClean="0"/>
              <a:t>11.10.2024</a:t>
            </a:fld>
            <a:endParaRPr lang="de-AT"/>
          </a:p>
        </p:txBody>
      </p:sp>
      <p:sp>
        <p:nvSpPr>
          <p:cNvPr id="5" name="Fußzeilenplatzhalter 4"/>
          <p:cNvSpPr>
            <a:spLocks noGrp="1"/>
          </p:cNvSpPr>
          <p:nvPr>
            <p:ph type="ftr" sz="quarter" idx="11"/>
          </p:nvPr>
        </p:nvSpPr>
        <p:spPr/>
        <p:txBody>
          <a:bodyPr/>
          <a:lstStyle/>
          <a:p>
            <a:endParaRPr lang="de-AT"/>
          </a:p>
        </p:txBody>
      </p:sp>
      <p:sp>
        <p:nvSpPr>
          <p:cNvPr id="6" name="Foliennummernplatzhalter 5"/>
          <p:cNvSpPr>
            <a:spLocks noGrp="1"/>
          </p:cNvSpPr>
          <p:nvPr>
            <p:ph type="sldNum" sz="quarter" idx="12"/>
          </p:nvPr>
        </p:nvSpPr>
        <p:spPr/>
        <p:txBody>
          <a:bodyPr/>
          <a:lstStyle/>
          <a:p>
            <a:fld id="{8891FC54-58AF-48D2-83E8-80D3797D705E}" type="slidenum">
              <a:rPr lang="de-AT" smtClean="0"/>
              <a:t>‹Nr.›</a:t>
            </a:fld>
            <a:endParaRPr lang="de-AT"/>
          </a:p>
        </p:txBody>
      </p:sp>
    </p:spTree>
    <p:extLst>
      <p:ext uri="{BB962C8B-B14F-4D97-AF65-F5344CB8AC3E}">
        <p14:creationId xmlns:p14="http://schemas.microsoft.com/office/powerpoint/2010/main" val="129593449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AT"/>
          </a:p>
        </p:txBody>
      </p:sp>
      <p:sp>
        <p:nvSpPr>
          <p:cNvPr id="3" name="Vertikaler Textplatzhalter 2"/>
          <p:cNvSpPr>
            <a:spLocks noGrp="1"/>
          </p:cNvSpPr>
          <p:nvPr>
            <p:ph type="body" orient="vert" idx="1"/>
          </p:nvPr>
        </p:nvSpPr>
        <p:spPr/>
        <p:txBody>
          <a:bodyPr vert="eaVert"/>
          <a:lstStyle/>
          <a:p>
            <a:pPr lvl="0"/>
            <a:r>
              <a:rPr lang="de-DE" smtClean="0"/>
              <a:t>Formatvorlagen des Textmasters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AT"/>
          </a:p>
        </p:txBody>
      </p:sp>
      <p:sp>
        <p:nvSpPr>
          <p:cNvPr id="4" name="Datumsplatzhalter 3"/>
          <p:cNvSpPr>
            <a:spLocks noGrp="1"/>
          </p:cNvSpPr>
          <p:nvPr>
            <p:ph type="dt" sz="half" idx="10"/>
          </p:nvPr>
        </p:nvSpPr>
        <p:spPr/>
        <p:txBody>
          <a:bodyPr/>
          <a:lstStyle/>
          <a:p>
            <a:fld id="{FCCC8BA6-C9D0-4D74-872C-86E03BECA9CB}" type="datetimeFigureOut">
              <a:rPr lang="de-AT" smtClean="0"/>
              <a:t>11.10.2024</a:t>
            </a:fld>
            <a:endParaRPr lang="de-AT"/>
          </a:p>
        </p:txBody>
      </p:sp>
      <p:sp>
        <p:nvSpPr>
          <p:cNvPr id="5" name="Fußzeilenplatzhalter 4"/>
          <p:cNvSpPr>
            <a:spLocks noGrp="1"/>
          </p:cNvSpPr>
          <p:nvPr>
            <p:ph type="ftr" sz="quarter" idx="11"/>
          </p:nvPr>
        </p:nvSpPr>
        <p:spPr/>
        <p:txBody>
          <a:bodyPr/>
          <a:lstStyle/>
          <a:p>
            <a:endParaRPr lang="de-AT"/>
          </a:p>
        </p:txBody>
      </p:sp>
      <p:sp>
        <p:nvSpPr>
          <p:cNvPr id="6" name="Foliennummernplatzhalter 5"/>
          <p:cNvSpPr>
            <a:spLocks noGrp="1"/>
          </p:cNvSpPr>
          <p:nvPr>
            <p:ph type="sldNum" sz="quarter" idx="12"/>
          </p:nvPr>
        </p:nvSpPr>
        <p:spPr/>
        <p:txBody>
          <a:bodyPr/>
          <a:lstStyle/>
          <a:p>
            <a:fld id="{8891FC54-58AF-48D2-83E8-80D3797D705E}" type="slidenum">
              <a:rPr lang="de-AT" smtClean="0"/>
              <a:t>‹Nr.›</a:t>
            </a:fld>
            <a:endParaRPr lang="de-AT"/>
          </a:p>
        </p:txBody>
      </p:sp>
    </p:spTree>
    <p:extLst>
      <p:ext uri="{BB962C8B-B14F-4D97-AF65-F5344CB8AC3E}">
        <p14:creationId xmlns:p14="http://schemas.microsoft.com/office/powerpoint/2010/main" val="121087744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p:cNvSpPr>
            <a:spLocks noGrp="1"/>
          </p:cNvSpPr>
          <p:nvPr>
            <p:ph type="title" orient="vert"/>
          </p:nvPr>
        </p:nvSpPr>
        <p:spPr>
          <a:xfrm>
            <a:off x="8724900" y="365125"/>
            <a:ext cx="2628900" cy="5811838"/>
          </a:xfrm>
        </p:spPr>
        <p:txBody>
          <a:bodyPr vert="eaVert"/>
          <a:lstStyle/>
          <a:p>
            <a:r>
              <a:rPr lang="de-DE" smtClean="0"/>
              <a:t>Titelmasterformat durch Klicken bearbeiten</a:t>
            </a:r>
            <a:endParaRPr lang="de-AT"/>
          </a:p>
        </p:txBody>
      </p:sp>
      <p:sp>
        <p:nvSpPr>
          <p:cNvPr id="3" name="Vertikaler Textplatzhalter 2"/>
          <p:cNvSpPr>
            <a:spLocks noGrp="1"/>
          </p:cNvSpPr>
          <p:nvPr>
            <p:ph type="body" orient="vert" idx="1"/>
          </p:nvPr>
        </p:nvSpPr>
        <p:spPr>
          <a:xfrm>
            <a:off x="838200" y="365125"/>
            <a:ext cx="7734300" cy="5811838"/>
          </a:xfrm>
        </p:spPr>
        <p:txBody>
          <a:bodyPr vert="eaVert"/>
          <a:lstStyle/>
          <a:p>
            <a:pPr lvl="0"/>
            <a:r>
              <a:rPr lang="de-DE" smtClean="0"/>
              <a:t>Formatvorlagen des Textmasters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AT"/>
          </a:p>
        </p:txBody>
      </p:sp>
      <p:sp>
        <p:nvSpPr>
          <p:cNvPr id="4" name="Datumsplatzhalter 3"/>
          <p:cNvSpPr>
            <a:spLocks noGrp="1"/>
          </p:cNvSpPr>
          <p:nvPr>
            <p:ph type="dt" sz="half" idx="10"/>
          </p:nvPr>
        </p:nvSpPr>
        <p:spPr/>
        <p:txBody>
          <a:bodyPr/>
          <a:lstStyle/>
          <a:p>
            <a:fld id="{FCCC8BA6-C9D0-4D74-872C-86E03BECA9CB}" type="datetimeFigureOut">
              <a:rPr lang="de-AT" smtClean="0"/>
              <a:t>11.10.2024</a:t>
            </a:fld>
            <a:endParaRPr lang="de-AT"/>
          </a:p>
        </p:txBody>
      </p:sp>
      <p:sp>
        <p:nvSpPr>
          <p:cNvPr id="5" name="Fußzeilenplatzhalter 4"/>
          <p:cNvSpPr>
            <a:spLocks noGrp="1"/>
          </p:cNvSpPr>
          <p:nvPr>
            <p:ph type="ftr" sz="quarter" idx="11"/>
          </p:nvPr>
        </p:nvSpPr>
        <p:spPr/>
        <p:txBody>
          <a:bodyPr/>
          <a:lstStyle/>
          <a:p>
            <a:endParaRPr lang="de-AT"/>
          </a:p>
        </p:txBody>
      </p:sp>
      <p:sp>
        <p:nvSpPr>
          <p:cNvPr id="6" name="Foliennummernplatzhalter 5"/>
          <p:cNvSpPr>
            <a:spLocks noGrp="1"/>
          </p:cNvSpPr>
          <p:nvPr>
            <p:ph type="sldNum" sz="quarter" idx="12"/>
          </p:nvPr>
        </p:nvSpPr>
        <p:spPr/>
        <p:txBody>
          <a:bodyPr/>
          <a:lstStyle/>
          <a:p>
            <a:fld id="{8891FC54-58AF-48D2-83E8-80D3797D705E}" type="slidenum">
              <a:rPr lang="de-AT" smtClean="0"/>
              <a:t>‹Nr.›</a:t>
            </a:fld>
            <a:endParaRPr lang="de-AT"/>
          </a:p>
        </p:txBody>
      </p:sp>
    </p:spTree>
    <p:extLst>
      <p:ext uri="{BB962C8B-B14F-4D97-AF65-F5344CB8AC3E}">
        <p14:creationId xmlns:p14="http://schemas.microsoft.com/office/powerpoint/2010/main" val="163144435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AT"/>
          </a:p>
        </p:txBody>
      </p:sp>
      <p:sp>
        <p:nvSpPr>
          <p:cNvPr id="3" name="Inhaltsplatzhalter 2"/>
          <p:cNvSpPr>
            <a:spLocks noGrp="1"/>
          </p:cNvSpPr>
          <p:nvPr>
            <p:ph idx="1"/>
          </p:nvPr>
        </p:nvSpPr>
        <p:spPr/>
        <p:txBody>
          <a:bodyPr/>
          <a:lstStyle/>
          <a:p>
            <a:pPr lvl="0"/>
            <a:r>
              <a:rPr lang="de-DE" smtClean="0"/>
              <a:t>Formatvorlagen des Textmasters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AT"/>
          </a:p>
        </p:txBody>
      </p:sp>
      <p:sp>
        <p:nvSpPr>
          <p:cNvPr id="4" name="Datumsplatzhalter 3"/>
          <p:cNvSpPr>
            <a:spLocks noGrp="1"/>
          </p:cNvSpPr>
          <p:nvPr>
            <p:ph type="dt" sz="half" idx="10"/>
          </p:nvPr>
        </p:nvSpPr>
        <p:spPr/>
        <p:txBody>
          <a:bodyPr/>
          <a:lstStyle/>
          <a:p>
            <a:fld id="{FCCC8BA6-C9D0-4D74-872C-86E03BECA9CB}" type="datetimeFigureOut">
              <a:rPr lang="de-AT" smtClean="0"/>
              <a:t>11.10.2024</a:t>
            </a:fld>
            <a:endParaRPr lang="de-AT"/>
          </a:p>
        </p:txBody>
      </p:sp>
      <p:sp>
        <p:nvSpPr>
          <p:cNvPr id="5" name="Fußzeilenplatzhalter 4"/>
          <p:cNvSpPr>
            <a:spLocks noGrp="1"/>
          </p:cNvSpPr>
          <p:nvPr>
            <p:ph type="ftr" sz="quarter" idx="11"/>
          </p:nvPr>
        </p:nvSpPr>
        <p:spPr/>
        <p:txBody>
          <a:bodyPr/>
          <a:lstStyle/>
          <a:p>
            <a:endParaRPr lang="de-AT"/>
          </a:p>
        </p:txBody>
      </p:sp>
      <p:sp>
        <p:nvSpPr>
          <p:cNvPr id="6" name="Foliennummernplatzhalter 5"/>
          <p:cNvSpPr>
            <a:spLocks noGrp="1"/>
          </p:cNvSpPr>
          <p:nvPr>
            <p:ph type="sldNum" sz="quarter" idx="12"/>
          </p:nvPr>
        </p:nvSpPr>
        <p:spPr/>
        <p:txBody>
          <a:bodyPr/>
          <a:lstStyle/>
          <a:p>
            <a:fld id="{8891FC54-58AF-48D2-83E8-80D3797D705E}" type="slidenum">
              <a:rPr lang="de-AT" smtClean="0"/>
              <a:t>‹Nr.›</a:t>
            </a:fld>
            <a:endParaRPr lang="de-AT"/>
          </a:p>
        </p:txBody>
      </p:sp>
    </p:spTree>
    <p:extLst>
      <p:ext uri="{BB962C8B-B14F-4D97-AF65-F5344CB8AC3E}">
        <p14:creationId xmlns:p14="http://schemas.microsoft.com/office/powerpoint/2010/main" val="1272580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bschnitts-&#10;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831850" y="1709738"/>
            <a:ext cx="10515600" cy="2852737"/>
          </a:xfrm>
        </p:spPr>
        <p:txBody>
          <a:bodyPr anchor="b"/>
          <a:lstStyle>
            <a:lvl1pPr>
              <a:defRPr sz="6000"/>
            </a:lvl1pPr>
          </a:lstStyle>
          <a:p>
            <a:r>
              <a:rPr lang="de-DE" smtClean="0"/>
              <a:t>Titelmasterformat durch Klicken bearbeiten</a:t>
            </a:r>
            <a:endParaRPr lang="de-AT"/>
          </a:p>
        </p:txBody>
      </p:sp>
      <p:sp>
        <p:nvSpPr>
          <p:cNvPr id="3" name="Textplatzhalt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de-DE" smtClean="0"/>
              <a:t>Formatvorlagen des Textmasters bearbeiten</a:t>
            </a:r>
          </a:p>
        </p:txBody>
      </p:sp>
      <p:sp>
        <p:nvSpPr>
          <p:cNvPr id="4" name="Datumsplatzhalter 3"/>
          <p:cNvSpPr>
            <a:spLocks noGrp="1"/>
          </p:cNvSpPr>
          <p:nvPr>
            <p:ph type="dt" sz="half" idx="10"/>
          </p:nvPr>
        </p:nvSpPr>
        <p:spPr/>
        <p:txBody>
          <a:bodyPr/>
          <a:lstStyle/>
          <a:p>
            <a:fld id="{FCCC8BA6-C9D0-4D74-872C-86E03BECA9CB}" type="datetimeFigureOut">
              <a:rPr lang="de-AT" smtClean="0"/>
              <a:t>11.10.2024</a:t>
            </a:fld>
            <a:endParaRPr lang="de-AT"/>
          </a:p>
        </p:txBody>
      </p:sp>
      <p:sp>
        <p:nvSpPr>
          <p:cNvPr id="5" name="Fußzeilenplatzhalter 4"/>
          <p:cNvSpPr>
            <a:spLocks noGrp="1"/>
          </p:cNvSpPr>
          <p:nvPr>
            <p:ph type="ftr" sz="quarter" idx="11"/>
          </p:nvPr>
        </p:nvSpPr>
        <p:spPr/>
        <p:txBody>
          <a:bodyPr/>
          <a:lstStyle/>
          <a:p>
            <a:endParaRPr lang="de-AT"/>
          </a:p>
        </p:txBody>
      </p:sp>
      <p:sp>
        <p:nvSpPr>
          <p:cNvPr id="6" name="Foliennummernplatzhalter 5"/>
          <p:cNvSpPr>
            <a:spLocks noGrp="1"/>
          </p:cNvSpPr>
          <p:nvPr>
            <p:ph type="sldNum" sz="quarter" idx="12"/>
          </p:nvPr>
        </p:nvSpPr>
        <p:spPr/>
        <p:txBody>
          <a:bodyPr/>
          <a:lstStyle/>
          <a:p>
            <a:fld id="{8891FC54-58AF-48D2-83E8-80D3797D705E}" type="slidenum">
              <a:rPr lang="de-AT" smtClean="0"/>
              <a:t>‹Nr.›</a:t>
            </a:fld>
            <a:endParaRPr lang="de-AT"/>
          </a:p>
        </p:txBody>
      </p:sp>
    </p:spTree>
    <p:extLst>
      <p:ext uri="{BB962C8B-B14F-4D97-AF65-F5344CB8AC3E}">
        <p14:creationId xmlns:p14="http://schemas.microsoft.com/office/powerpoint/2010/main" val="57428386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AT"/>
          </a:p>
        </p:txBody>
      </p:sp>
      <p:sp>
        <p:nvSpPr>
          <p:cNvPr id="3" name="Inhaltsplatzhalter 2"/>
          <p:cNvSpPr>
            <a:spLocks noGrp="1"/>
          </p:cNvSpPr>
          <p:nvPr>
            <p:ph sz="half" idx="1"/>
          </p:nvPr>
        </p:nvSpPr>
        <p:spPr>
          <a:xfrm>
            <a:off x="838200" y="1825625"/>
            <a:ext cx="5181600" cy="4351338"/>
          </a:xfrm>
        </p:spPr>
        <p:txBody>
          <a:bodyPr/>
          <a:lstStyle/>
          <a:p>
            <a:pPr lvl="0"/>
            <a:r>
              <a:rPr lang="de-DE" smtClean="0"/>
              <a:t>Formatvorlagen des Textmasters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AT"/>
          </a:p>
        </p:txBody>
      </p:sp>
      <p:sp>
        <p:nvSpPr>
          <p:cNvPr id="4" name="Inhaltsplatzhalter 3"/>
          <p:cNvSpPr>
            <a:spLocks noGrp="1"/>
          </p:cNvSpPr>
          <p:nvPr>
            <p:ph sz="half" idx="2"/>
          </p:nvPr>
        </p:nvSpPr>
        <p:spPr>
          <a:xfrm>
            <a:off x="6172200" y="1825625"/>
            <a:ext cx="5181600" cy="4351338"/>
          </a:xfrm>
        </p:spPr>
        <p:txBody>
          <a:bodyPr/>
          <a:lstStyle/>
          <a:p>
            <a:pPr lvl="0"/>
            <a:r>
              <a:rPr lang="de-DE" smtClean="0"/>
              <a:t>Formatvorlagen des Textmasters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AT"/>
          </a:p>
        </p:txBody>
      </p:sp>
      <p:sp>
        <p:nvSpPr>
          <p:cNvPr id="5" name="Datumsplatzhalter 4"/>
          <p:cNvSpPr>
            <a:spLocks noGrp="1"/>
          </p:cNvSpPr>
          <p:nvPr>
            <p:ph type="dt" sz="half" idx="10"/>
          </p:nvPr>
        </p:nvSpPr>
        <p:spPr/>
        <p:txBody>
          <a:bodyPr/>
          <a:lstStyle/>
          <a:p>
            <a:fld id="{FCCC8BA6-C9D0-4D74-872C-86E03BECA9CB}" type="datetimeFigureOut">
              <a:rPr lang="de-AT" smtClean="0"/>
              <a:t>11.10.2024</a:t>
            </a:fld>
            <a:endParaRPr lang="de-AT"/>
          </a:p>
        </p:txBody>
      </p:sp>
      <p:sp>
        <p:nvSpPr>
          <p:cNvPr id="6" name="Fußzeilenplatzhalter 5"/>
          <p:cNvSpPr>
            <a:spLocks noGrp="1"/>
          </p:cNvSpPr>
          <p:nvPr>
            <p:ph type="ftr" sz="quarter" idx="11"/>
          </p:nvPr>
        </p:nvSpPr>
        <p:spPr/>
        <p:txBody>
          <a:bodyPr/>
          <a:lstStyle/>
          <a:p>
            <a:endParaRPr lang="de-AT"/>
          </a:p>
        </p:txBody>
      </p:sp>
      <p:sp>
        <p:nvSpPr>
          <p:cNvPr id="7" name="Foliennummernplatzhalter 6"/>
          <p:cNvSpPr>
            <a:spLocks noGrp="1"/>
          </p:cNvSpPr>
          <p:nvPr>
            <p:ph type="sldNum" sz="quarter" idx="12"/>
          </p:nvPr>
        </p:nvSpPr>
        <p:spPr/>
        <p:txBody>
          <a:bodyPr/>
          <a:lstStyle/>
          <a:p>
            <a:fld id="{8891FC54-58AF-48D2-83E8-80D3797D705E}" type="slidenum">
              <a:rPr lang="de-AT" smtClean="0"/>
              <a:t>‹Nr.›</a:t>
            </a:fld>
            <a:endParaRPr lang="de-AT"/>
          </a:p>
        </p:txBody>
      </p:sp>
    </p:spTree>
    <p:extLst>
      <p:ext uri="{BB962C8B-B14F-4D97-AF65-F5344CB8AC3E}">
        <p14:creationId xmlns:p14="http://schemas.microsoft.com/office/powerpoint/2010/main" val="99061271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p:cNvSpPr>
            <a:spLocks noGrp="1"/>
          </p:cNvSpPr>
          <p:nvPr>
            <p:ph type="title"/>
          </p:nvPr>
        </p:nvSpPr>
        <p:spPr>
          <a:xfrm>
            <a:off x="839788" y="365125"/>
            <a:ext cx="10515600" cy="1325563"/>
          </a:xfrm>
        </p:spPr>
        <p:txBody>
          <a:bodyPr/>
          <a:lstStyle/>
          <a:p>
            <a:r>
              <a:rPr lang="de-DE" smtClean="0"/>
              <a:t>Titelmasterformat durch Klicken bearbeiten</a:t>
            </a:r>
            <a:endParaRPr lang="de-AT"/>
          </a:p>
        </p:txBody>
      </p:sp>
      <p:sp>
        <p:nvSpPr>
          <p:cNvPr id="3" name="Textplatzhalt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smtClean="0"/>
              <a:t>Formatvorlagen des Textmasters bearbeiten</a:t>
            </a:r>
          </a:p>
        </p:txBody>
      </p:sp>
      <p:sp>
        <p:nvSpPr>
          <p:cNvPr id="4" name="Inhaltsplatzhalter 3"/>
          <p:cNvSpPr>
            <a:spLocks noGrp="1"/>
          </p:cNvSpPr>
          <p:nvPr>
            <p:ph sz="half" idx="2"/>
          </p:nvPr>
        </p:nvSpPr>
        <p:spPr>
          <a:xfrm>
            <a:off x="839788" y="2505075"/>
            <a:ext cx="5157787" cy="3684588"/>
          </a:xfrm>
        </p:spPr>
        <p:txBody>
          <a:bodyPr/>
          <a:lstStyle/>
          <a:p>
            <a:pPr lvl="0"/>
            <a:r>
              <a:rPr lang="de-DE" smtClean="0"/>
              <a:t>Formatvorlagen des Textmasters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AT"/>
          </a:p>
        </p:txBody>
      </p:sp>
      <p:sp>
        <p:nvSpPr>
          <p:cNvPr id="5" name="Textplatzhalt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smtClean="0"/>
              <a:t>Formatvorlagen des Textmasters bearbeiten</a:t>
            </a:r>
          </a:p>
        </p:txBody>
      </p:sp>
      <p:sp>
        <p:nvSpPr>
          <p:cNvPr id="6" name="Inhaltsplatzhalter 5"/>
          <p:cNvSpPr>
            <a:spLocks noGrp="1"/>
          </p:cNvSpPr>
          <p:nvPr>
            <p:ph sz="quarter" idx="4"/>
          </p:nvPr>
        </p:nvSpPr>
        <p:spPr>
          <a:xfrm>
            <a:off x="6172200" y="2505075"/>
            <a:ext cx="5183188" cy="3684588"/>
          </a:xfrm>
        </p:spPr>
        <p:txBody>
          <a:bodyPr/>
          <a:lstStyle/>
          <a:p>
            <a:pPr lvl="0"/>
            <a:r>
              <a:rPr lang="de-DE" smtClean="0"/>
              <a:t>Formatvorlagen des Textmasters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AT"/>
          </a:p>
        </p:txBody>
      </p:sp>
      <p:sp>
        <p:nvSpPr>
          <p:cNvPr id="7" name="Datumsplatzhalter 6"/>
          <p:cNvSpPr>
            <a:spLocks noGrp="1"/>
          </p:cNvSpPr>
          <p:nvPr>
            <p:ph type="dt" sz="half" idx="10"/>
          </p:nvPr>
        </p:nvSpPr>
        <p:spPr/>
        <p:txBody>
          <a:bodyPr/>
          <a:lstStyle/>
          <a:p>
            <a:fld id="{FCCC8BA6-C9D0-4D74-872C-86E03BECA9CB}" type="datetimeFigureOut">
              <a:rPr lang="de-AT" smtClean="0"/>
              <a:t>11.10.2024</a:t>
            </a:fld>
            <a:endParaRPr lang="de-AT"/>
          </a:p>
        </p:txBody>
      </p:sp>
      <p:sp>
        <p:nvSpPr>
          <p:cNvPr id="8" name="Fußzeilenplatzhalter 7"/>
          <p:cNvSpPr>
            <a:spLocks noGrp="1"/>
          </p:cNvSpPr>
          <p:nvPr>
            <p:ph type="ftr" sz="quarter" idx="11"/>
          </p:nvPr>
        </p:nvSpPr>
        <p:spPr/>
        <p:txBody>
          <a:bodyPr/>
          <a:lstStyle/>
          <a:p>
            <a:endParaRPr lang="de-AT"/>
          </a:p>
        </p:txBody>
      </p:sp>
      <p:sp>
        <p:nvSpPr>
          <p:cNvPr id="9" name="Foliennummernplatzhalter 8"/>
          <p:cNvSpPr>
            <a:spLocks noGrp="1"/>
          </p:cNvSpPr>
          <p:nvPr>
            <p:ph type="sldNum" sz="quarter" idx="12"/>
          </p:nvPr>
        </p:nvSpPr>
        <p:spPr/>
        <p:txBody>
          <a:bodyPr/>
          <a:lstStyle/>
          <a:p>
            <a:fld id="{8891FC54-58AF-48D2-83E8-80D3797D705E}" type="slidenum">
              <a:rPr lang="de-AT" smtClean="0"/>
              <a:t>‹Nr.›</a:t>
            </a:fld>
            <a:endParaRPr lang="de-AT"/>
          </a:p>
        </p:txBody>
      </p:sp>
    </p:spTree>
    <p:extLst>
      <p:ext uri="{BB962C8B-B14F-4D97-AF65-F5344CB8AC3E}">
        <p14:creationId xmlns:p14="http://schemas.microsoft.com/office/powerpoint/2010/main" val="288957564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AT"/>
          </a:p>
        </p:txBody>
      </p:sp>
      <p:sp>
        <p:nvSpPr>
          <p:cNvPr id="3" name="Datumsplatzhalter 2"/>
          <p:cNvSpPr>
            <a:spLocks noGrp="1"/>
          </p:cNvSpPr>
          <p:nvPr>
            <p:ph type="dt" sz="half" idx="10"/>
          </p:nvPr>
        </p:nvSpPr>
        <p:spPr/>
        <p:txBody>
          <a:bodyPr/>
          <a:lstStyle/>
          <a:p>
            <a:fld id="{FCCC8BA6-C9D0-4D74-872C-86E03BECA9CB}" type="datetimeFigureOut">
              <a:rPr lang="de-AT" smtClean="0"/>
              <a:t>11.10.2024</a:t>
            </a:fld>
            <a:endParaRPr lang="de-AT"/>
          </a:p>
        </p:txBody>
      </p:sp>
      <p:sp>
        <p:nvSpPr>
          <p:cNvPr id="4" name="Fußzeilenplatzhalter 3"/>
          <p:cNvSpPr>
            <a:spLocks noGrp="1"/>
          </p:cNvSpPr>
          <p:nvPr>
            <p:ph type="ftr" sz="quarter" idx="11"/>
          </p:nvPr>
        </p:nvSpPr>
        <p:spPr/>
        <p:txBody>
          <a:bodyPr/>
          <a:lstStyle/>
          <a:p>
            <a:endParaRPr lang="de-AT"/>
          </a:p>
        </p:txBody>
      </p:sp>
      <p:sp>
        <p:nvSpPr>
          <p:cNvPr id="5" name="Foliennummernplatzhalter 4"/>
          <p:cNvSpPr>
            <a:spLocks noGrp="1"/>
          </p:cNvSpPr>
          <p:nvPr>
            <p:ph type="sldNum" sz="quarter" idx="12"/>
          </p:nvPr>
        </p:nvSpPr>
        <p:spPr/>
        <p:txBody>
          <a:bodyPr/>
          <a:lstStyle/>
          <a:p>
            <a:fld id="{8891FC54-58AF-48D2-83E8-80D3797D705E}" type="slidenum">
              <a:rPr lang="de-AT" smtClean="0"/>
              <a:t>‹Nr.›</a:t>
            </a:fld>
            <a:endParaRPr lang="de-AT"/>
          </a:p>
        </p:txBody>
      </p:sp>
    </p:spTree>
    <p:extLst>
      <p:ext uri="{BB962C8B-B14F-4D97-AF65-F5344CB8AC3E}">
        <p14:creationId xmlns:p14="http://schemas.microsoft.com/office/powerpoint/2010/main" val="317400746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Datumsplatzhalter 1"/>
          <p:cNvSpPr>
            <a:spLocks noGrp="1"/>
          </p:cNvSpPr>
          <p:nvPr>
            <p:ph type="dt" sz="half" idx="10"/>
          </p:nvPr>
        </p:nvSpPr>
        <p:spPr/>
        <p:txBody>
          <a:bodyPr/>
          <a:lstStyle/>
          <a:p>
            <a:fld id="{FCCC8BA6-C9D0-4D74-872C-86E03BECA9CB}" type="datetimeFigureOut">
              <a:rPr lang="de-AT" smtClean="0"/>
              <a:t>11.10.2024</a:t>
            </a:fld>
            <a:endParaRPr lang="de-AT"/>
          </a:p>
        </p:txBody>
      </p:sp>
      <p:sp>
        <p:nvSpPr>
          <p:cNvPr id="3" name="Fußzeilenplatzhalter 2"/>
          <p:cNvSpPr>
            <a:spLocks noGrp="1"/>
          </p:cNvSpPr>
          <p:nvPr>
            <p:ph type="ftr" sz="quarter" idx="11"/>
          </p:nvPr>
        </p:nvSpPr>
        <p:spPr/>
        <p:txBody>
          <a:bodyPr/>
          <a:lstStyle/>
          <a:p>
            <a:endParaRPr lang="de-AT"/>
          </a:p>
        </p:txBody>
      </p:sp>
      <p:sp>
        <p:nvSpPr>
          <p:cNvPr id="4" name="Foliennummernplatzhalter 3"/>
          <p:cNvSpPr>
            <a:spLocks noGrp="1"/>
          </p:cNvSpPr>
          <p:nvPr>
            <p:ph type="sldNum" sz="quarter" idx="12"/>
          </p:nvPr>
        </p:nvSpPr>
        <p:spPr/>
        <p:txBody>
          <a:bodyPr/>
          <a:lstStyle/>
          <a:p>
            <a:fld id="{8891FC54-58AF-48D2-83E8-80D3797D705E}" type="slidenum">
              <a:rPr lang="de-AT" smtClean="0"/>
              <a:t>‹Nr.›</a:t>
            </a:fld>
            <a:endParaRPr lang="de-AT"/>
          </a:p>
        </p:txBody>
      </p:sp>
    </p:spTree>
    <p:extLst>
      <p:ext uri="{BB962C8B-B14F-4D97-AF65-F5344CB8AC3E}">
        <p14:creationId xmlns:p14="http://schemas.microsoft.com/office/powerpoint/2010/main" val="90241808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839788" y="457200"/>
            <a:ext cx="3932237" cy="1600200"/>
          </a:xfrm>
        </p:spPr>
        <p:txBody>
          <a:bodyPr anchor="b"/>
          <a:lstStyle>
            <a:lvl1pPr>
              <a:defRPr sz="3200"/>
            </a:lvl1pPr>
          </a:lstStyle>
          <a:p>
            <a:r>
              <a:rPr lang="de-DE" smtClean="0"/>
              <a:t>Titelmasterformat durch Klicken bearbeiten</a:t>
            </a:r>
            <a:endParaRPr lang="de-AT"/>
          </a:p>
        </p:txBody>
      </p:sp>
      <p:sp>
        <p:nvSpPr>
          <p:cNvPr id="3" name="Inhaltsplatzhalt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smtClean="0"/>
              <a:t>Formatvorlagen des Textmasters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AT"/>
          </a:p>
        </p:txBody>
      </p:sp>
      <p:sp>
        <p:nvSpPr>
          <p:cNvPr id="4" name="Textplatzhalt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smtClean="0"/>
              <a:t>Formatvorlagen des Textmasters bearbeiten</a:t>
            </a:r>
          </a:p>
        </p:txBody>
      </p:sp>
      <p:sp>
        <p:nvSpPr>
          <p:cNvPr id="5" name="Datumsplatzhalter 4"/>
          <p:cNvSpPr>
            <a:spLocks noGrp="1"/>
          </p:cNvSpPr>
          <p:nvPr>
            <p:ph type="dt" sz="half" idx="10"/>
          </p:nvPr>
        </p:nvSpPr>
        <p:spPr/>
        <p:txBody>
          <a:bodyPr/>
          <a:lstStyle/>
          <a:p>
            <a:fld id="{FCCC8BA6-C9D0-4D74-872C-86E03BECA9CB}" type="datetimeFigureOut">
              <a:rPr lang="de-AT" smtClean="0"/>
              <a:t>11.10.2024</a:t>
            </a:fld>
            <a:endParaRPr lang="de-AT"/>
          </a:p>
        </p:txBody>
      </p:sp>
      <p:sp>
        <p:nvSpPr>
          <p:cNvPr id="6" name="Fußzeilenplatzhalter 5"/>
          <p:cNvSpPr>
            <a:spLocks noGrp="1"/>
          </p:cNvSpPr>
          <p:nvPr>
            <p:ph type="ftr" sz="quarter" idx="11"/>
          </p:nvPr>
        </p:nvSpPr>
        <p:spPr/>
        <p:txBody>
          <a:bodyPr/>
          <a:lstStyle/>
          <a:p>
            <a:endParaRPr lang="de-AT"/>
          </a:p>
        </p:txBody>
      </p:sp>
      <p:sp>
        <p:nvSpPr>
          <p:cNvPr id="7" name="Foliennummernplatzhalter 6"/>
          <p:cNvSpPr>
            <a:spLocks noGrp="1"/>
          </p:cNvSpPr>
          <p:nvPr>
            <p:ph type="sldNum" sz="quarter" idx="12"/>
          </p:nvPr>
        </p:nvSpPr>
        <p:spPr/>
        <p:txBody>
          <a:bodyPr/>
          <a:lstStyle/>
          <a:p>
            <a:fld id="{8891FC54-58AF-48D2-83E8-80D3797D705E}" type="slidenum">
              <a:rPr lang="de-AT" smtClean="0"/>
              <a:t>‹Nr.›</a:t>
            </a:fld>
            <a:endParaRPr lang="de-AT"/>
          </a:p>
        </p:txBody>
      </p:sp>
    </p:spTree>
    <p:extLst>
      <p:ext uri="{BB962C8B-B14F-4D97-AF65-F5344CB8AC3E}">
        <p14:creationId xmlns:p14="http://schemas.microsoft.com/office/powerpoint/2010/main" val="33516197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839788" y="457200"/>
            <a:ext cx="3932237" cy="1600200"/>
          </a:xfrm>
        </p:spPr>
        <p:txBody>
          <a:bodyPr anchor="b"/>
          <a:lstStyle>
            <a:lvl1pPr>
              <a:defRPr sz="3200"/>
            </a:lvl1pPr>
          </a:lstStyle>
          <a:p>
            <a:r>
              <a:rPr lang="de-DE" smtClean="0"/>
              <a:t>Titelmasterformat durch Klicken bearbeiten</a:t>
            </a:r>
            <a:endParaRPr lang="de-AT"/>
          </a:p>
        </p:txBody>
      </p:sp>
      <p:sp>
        <p:nvSpPr>
          <p:cNvPr id="3" name="Bildplatzhalt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de-AT"/>
          </a:p>
        </p:txBody>
      </p:sp>
      <p:sp>
        <p:nvSpPr>
          <p:cNvPr id="4" name="Textplatzhalt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smtClean="0"/>
              <a:t>Formatvorlagen des Textmasters bearbeiten</a:t>
            </a:r>
          </a:p>
        </p:txBody>
      </p:sp>
      <p:sp>
        <p:nvSpPr>
          <p:cNvPr id="5" name="Datumsplatzhalter 4"/>
          <p:cNvSpPr>
            <a:spLocks noGrp="1"/>
          </p:cNvSpPr>
          <p:nvPr>
            <p:ph type="dt" sz="half" idx="10"/>
          </p:nvPr>
        </p:nvSpPr>
        <p:spPr/>
        <p:txBody>
          <a:bodyPr/>
          <a:lstStyle/>
          <a:p>
            <a:fld id="{FCCC8BA6-C9D0-4D74-872C-86E03BECA9CB}" type="datetimeFigureOut">
              <a:rPr lang="de-AT" smtClean="0"/>
              <a:t>11.10.2024</a:t>
            </a:fld>
            <a:endParaRPr lang="de-AT"/>
          </a:p>
        </p:txBody>
      </p:sp>
      <p:sp>
        <p:nvSpPr>
          <p:cNvPr id="6" name="Fußzeilenplatzhalter 5"/>
          <p:cNvSpPr>
            <a:spLocks noGrp="1"/>
          </p:cNvSpPr>
          <p:nvPr>
            <p:ph type="ftr" sz="quarter" idx="11"/>
          </p:nvPr>
        </p:nvSpPr>
        <p:spPr/>
        <p:txBody>
          <a:bodyPr/>
          <a:lstStyle/>
          <a:p>
            <a:endParaRPr lang="de-AT"/>
          </a:p>
        </p:txBody>
      </p:sp>
      <p:sp>
        <p:nvSpPr>
          <p:cNvPr id="7" name="Foliennummernplatzhalter 6"/>
          <p:cNvSpPr>
            <a:spLocks noGrp="1"/>
          </p:cNvSpPr>
          <p:nvPr>
            <p:ph type="sldNum" sz="quarter" idx="12"/>
          </p:nvPr>
        </p:nvSpPr>
        <p:spPr/>
        <p:txBody>
          <a:bodyPr/>
          <a:lstStyle/>
          <a:p>
            <a:fld id="{8891FC54-58AF-48D2-83E8-80D3797D705E}" type="slidenum">
              <a:rPr lang="de-AT" smtClean="0"/>
              <a:t>‹Nr.›</a:t>
            </a:fld>
            <a:endParaRPr lang="de-AT"/>
          </a:p>
        </p:txBody>
      </p:sp>
    </p:spTree>
    <p:extLst>
      <p:ext uri="{BB962C8B-B14F-4D97-AF65-F5344CB8AC3E}">
        <p14:creationId xmlns:p14="http://schemas.microsoft.com/office/powerpoint/2010/main" val="234168595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elplatzhalt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de-DE" smtClean="0"/>
              <a:t>Titelmasterformat durch Klicken bearbeiten</a:t>
            </a:r>
            <a:endParaRPr lang="de-AT"/>
          </a:p>
        </p:txBody>
      </p:sp>
      <p:sp>
        <p:nvSpPr>
          <p:cNvPr id="3" name="Textplatzhalt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de-DE" smtClean="0"/>
              <a:t>Formatvorlagen des Textmasters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AT"/>
          </a:p>
        </p:txBody>
      </p:sp>
      <p:sp>
        <p:nvSpPr>
          <p:cNvPr id="4" name="Datumsplatzhalt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CCC8BA6-C9D0-4D74-872C-86E03BECA9CB}" type="datetimeFigureOut">
              <a:rPr lang="de-AT" smtClean="0"/>
              <a:t>11.10.2024</a:t>
            </a:fld>
            <a:endParaRPr lang="de-AT"/>
          </a:p>
        </p:txBody>
      </p:sp>
      <p:sp>
        <p:nvSpPr>
          <p:cNvPr id="5" name="Fußzeilenplatzhalt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de-AT"/>
          </a:p>
        </p:txBody>
      </p:sp>
      <p:sp>
        <p:nvSpPr>
          <p:cNvPr id="6" name="Foliennummernplatzhalt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891FC54-58AF-48D2-83E8-80D3797D705E}" type="slidenum">
              <a:rPr lang="de-AT" smtClean="0"/>
              <a:t>‹Nr.›</a:t>
            </a:fld>
            <a:endParaRPr lang="de-AT"/>
          </a:p>
        </p:txBody>
      </p:sp>
    </p:spTree>
    <p:extLst>
      <p:ext uri="{BB962C8B-B14F-4D97-AF65-F5344CB8AC3E}">
        <p14:creationId xmlns:p14="http://schemas.microsoft.com/office/powerpoint/2010/main" val="789986649"/>
      </p:ext>
    </p:extLst>
  </p:cSld>
  <p:clrMap bg1="lt1" tx1="dk1" bg2="lt2" tx2="dk2" accent1="accent1" accent2="accent2" accent3="accent3" accent4="accent4" accent5="accent5" accent6="accent6" hlink="hlink" folHlink="folHlink"/>
  <p:sldLayoutIdLst>
    <p:sldLayoutId id="2147484001" r:id="rId1"/>
    <p:sldLayoutId id="2147484002" r:id="rId2"/>
    <p:sldLayoutId id="2147484003" r:id="rId3"/>
    <p:sldLayoutId id="2147484004" r:id="rId4"/>
    <p:sldLayoutId id="2147484005" r:id="rId5"/>
    <p:sldLayoutId id="2147484006" r:id="rId6"/>
    <p:sldLayoutId id="2147484007" r:id="rId7"/>
    <p:sldLayoutId id="2147484008" r:id="rId8"/>
    <p:sldLayoutId id="2147484009" r:id="rId9"/>
    <p:sldLayoutId id="2147484010" r:id="rId10"/>
    <p:sldLayoutId id="214748401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microsoft.com/office/2007/relationships/hdphoto" Target="../media/hdphoto1.wdp"/></Relationships>
</file>

<file path=ppt/slides/_rels/slide11.xml.rels><?xml version="1.0" encoding="UTF-8" standalone="yes"?>
<Relationships xmlns="http://schemas.openxmlformats.org/package/2006/relationships"><Relationship Id="rId3" Type="http://schemas.openxmlformats.org/officeDocument/2006/relationships/image" Target="../media/image14.png"/><Relationship Id="rId7" Type="http://schemas.openxmlformats.org/officeDocument/2006/relationships/image" Target="../media/image18.png"/><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image" Target="../media/image17.gif"/><Relationship Id="rId5" Type="http://schemas.openxmlformats.org/officeDocument/2006/relationships/image" Target="../media/image16.jpeg"/><Relationship Id="rId4" Type="http://schemas.openxmlformats.org/officeDocument/2006/relationships/image" Target="../media/image15.png"/></Relationships>
</file>

<file path=ppt/slides/_rels/slide12.xml.rels><?xml version="1.0" encoding="UTF-8" standalone="yes"?>
<Relationships xmlns="http://schemas.openxmlformats.org/package/2006/relationships"><Relationship Id="rId8" Type="http://schemas.openxmlformats.org/officeDocument/2006/relationships/image" Target="../media/image22.png"/><Relationship Id="rId3" Type="http://schemas.openxmlformats.org/officeDocument/2006/relationships/image" Target="../media/image19.png"/><Relationship Id="rId7" Type="http://schemas.microsoft.com/office/2007/relationships/hdphoto" Target="../media/hdphoto3.wdp"/><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image" Target="../media/image21.png"/><Relationship Id="rId5" Type="http://schemas.microsoft.com/office/2007/relationships/hdphoto" Target="../media/hdphoto2.wdp"/><Relationship Id="rId4" Type="http://schemas.openxmlformats.org/officeDocument/2006/relationships/image" Target="../media/image20.png"/></Relationships>
</file>

<file path=ppt/slides/_rels/slide13.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image" Target="../media/image26.png"/><Relationship Id="rId5" Type="http://schemas.openxmlformats.org/officeDocument/2006/relationships/image" Target="../media/image25.png"/><Relationship Id="rId4" Type="http://schemas.openxmlformats.org/officeDocument/2006/relationships/image" Target="../media/image24.png"/></Relationships>
</file>

<file path=ppt/slides/_rels/slide14.xml.rels><?xml version="1.0" encoding="UTF-8" standalone="yes"?>
<Relationships xmlns="http://schemas.openxmlformats.org/package/2006/relationships"><Relationship Id="rId3" Type="http://schemas.openxmlformats.org/officeDocument/2006/relationships/image" Target="../media/image27.png"/><Relationship Id="rId7" Type="http://schemas.openxmlformats.org/officeDocument/2006/relationships/image" Target="../media/image31.png"/><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image" Target="../media/image30.png"/><Relationship Id="rId5" Type="http://schemas.openxmlformats.org/officeDocument/2006/relationships/image" Target="../media/image29.png"/><Relationship Id="rId4" Type="http://schemas.openxmlformats.org/officeDocument/2006/relationships/image" Target="../media/image28.png"/></Relationships>
</file>

<file path=ppt/slides/_rels/slide15.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15.xml"/><Relationship Id="rId1" Type="http://schemas.openxmlformats.org/officeDocument/2006/relationships/slideLayout" Target="../slideLayouts/slideLayout2.xml"/><Relationship Id="rId5" Type="http://schemas.openxmlformats.org/officeDocument/2006/relationships/image" Target="../media/image34.png"/><Relationship Id="rId4" Type="http://schemas.openxmlformats.org/officeDocument/2006/relationships/image" Target="../media/image33.png"/></Relationships>
</file>

<file path=ppt/slides/_rels/slide16.xml.rels><?xml version="1.0" encoding="UTF-8" standalone="yes"?>
<Relationships xmlns="http://schemas.openxmlformats.org/package/2006/relationships"><Relationship Id="rId3" Type="http://schemas.openxmlformats.org/officeDocument/2006/relationships/image" Target="../media/image35.png"/><Relationship Id="rId7" Type="http://schemas.openxmlformats.org/officeDocument/2006/relationships/image" Target="../media/image38.png"/><Relationship Id="rId2" Type="http://schemas.openxmlformats.org/officeDocument/2006/relationships/notesSlide" Target="../notesSlides/notesSlide16.xml"/><Relationship Id="rId1" Type="http://schemas.openxmlformats.org/officeDocument/2006/relationships/slideLayout" Target="../slideLayouts/slideLayout2.xml"/><Relationship Id="rId6" Type="http://schemas.microsoft.com/office/2007/relationships/hdphoto" Target="../media/hdphoto4.wdp"/><Relationship Id="rId5" Type="http://schemas.openxmlformats.org/officeDocument/2006/relationships/image" Target="../media/image37.png"/><Relationship Id="rId4" Type="http://schemas.openxmlformats.org/officeDocument/2006/relationships/image" Target="../media/image36.png"/></Relationships>
</file>

<file path=ppt/slides/_rels/slide17.xml.rels><?xml version="1.0" encoding="UTF-8" standalone="yes"?>
<Relationships xmlns="http://schemas.openxmlformats.org/package/2006/relationships"><Relationship Id="rId3" Type="http://schemas.openxmlformats.org/officeDocument/2006/relationships/image" Target="../media/image39.png"/><Relationship Id="rId7" Type="http://schemas.openxmlformats.org/officeDocument/2006/relationships/image" Target="../media/image43.png"/><Relationship Id="rId2" Type="http://schemas.openxmlformats.org/officeDocument/2006/relationships/notesSlide" Target="../notesSlides/notesSlide17.xml"/><Relationship Id="rId1" Type="http://schemas.openxmlformats.org/officeDocument/2006/relationships/slideLayout" Target="../slideLayouts/slideLayout2.xml"/><Relationship Id="rId6" Type="http://schemas.openxmlformats.org/officeDocument/2006/relationships/image" Target="../media/image42.png"/><Relationship Id="rId5" Type="http://schemas.openxmlformats.org/officeDocument/2006/relationships/image" Target="../media/image41.png"/><Relationship Id="rId4" Type="http://schemas.openxmlformats.org/officeDocument/2006/relationships/image" Target="../media/image40.png"/></Relationships>
</file>

<file path=ppt/slides/_rels/slide18.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18.xml"/><Relationship Id="rId1" Type="http://schemas.openxmlformats.org/officeDocument/2006/relationships/slideLayout" Target="../slideLayouts/slideLayout2.xml"/><Relationship Id="rId6" Type="http://schemas.openxmlformats.org/officeDocument/2006/relationships/image" Target="../media/image46.png"/><Relationship Id="rId5" Type="http://schemas.openxmlformats.org/officeDocument/2006/relationships/image" Target="../media/image45.png"/><Relationship Id="rId4" Type="http://schemas.microsoft.com/office/2007/relationships/hdphoto" Target="../media/hdphoto5.wdp"/></Relationships>
</file>

<file path=ppt/slides/_rels/slide19.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19.xml"/><Relationship Id="rId1" Type="http://schemas.openxmlformats.org/officeDocument/2006/relationships/slideLayout" Target="../slideLayouts/slideLayout2.xml"/><Relationship Id="rId5" Type="http://schemas.openxmlformats.org/officeDocument/2006/relationships/image" Target="../media/image49.png"/><Relationship Id="rId4" Type="http://schemas.openxmlformats.org/officeDocument/2006/relationships/image" Target="../media/image48.png"/></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4.jpeg"/><Relationship Id="rId4" Type="http://schemas.openxmlformats.org/officeDocument/2006/relationships/image" Target="../media/image3.png"/></Relationships>
</file>

<file path=ppt/slides/_rels/slide20.xml.rels><?xml version="1.0" encoding="UTF-8" standalone="yes"?>
<Relationships xmlns="http://schemas.openxmlformats.org/package/2006/relationships"><Relationship Id="rId3" Type="http://schemas.openxmlformats.org/officeDocument/2006/relationships/image" Target="../media/image50.png"/><Relationship Id="rId7" Type="http://schemas.openxmlformats.org/officeDocument/2006/relationships/image" Target="../media/image53.png"/><Relationship Id="rId2" Type="http://schemas.openxmlformats.org/officeDocument/2006/relationships/notesSlide" Target="../notesSlides/notesSlide20.xml"/><Relationship Id="rId1" Type="http://schemas.openxmlformats.org/officeDocument/2006/relationships/slideLayout" Target="../slideLayouts/slideLayout2.xml"/><Relationship Id="rId6" Type="http://schemas.openxmlformats.org/officeDocument/2006/relationships/image" Target="../media/image52.png"/><Relationship Id="rId5" Type="http://schemas.openxmlformats.org/officeDocument/2006/relationships/image" Target="../media/image51.png"/><Relationship Id="rId4" Type="http://schemas.microsoft.com/office/2007/relationships/hdphoto" Target="../media/hdphoto6.wdp"/></Relationships>
</file>

<file path=ppt/slides/_rels/slide21.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notesSlide" Target="../notesSlides/notesSlide21.xml"/><Relationship Id="rId1" Type="http://schemas.openxmlformats.org/officeDocument/2006/relationships/slideLayout" Target="../slideLayouts/slideLayout2.xml"/><Relationship Id="rId6" Type="http://schemas.openxmlformats.org/officeDocument/2006/relationships/image" Target="../media/image57.png"/><Relationship Id="rId5" Type="http://schemas.openxmlformats.org/officeDocument/2006/relationships/image" Target="../media/image56.png"/><Relationship Id="rId4" Type="http://schemas.openxmlformats.org/officeDocument/2006/relationships/image" Target="../media/image55.png"/></Relationships>
</file>

<file path=ppt/slides/_rels/slide22.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notesSlide" Target="../notesSlides/notesSlide22.xml"/><Relationship Id="rId1" Type="http://schemas.openxmlformats.org/officeDocument/2006/relationships/slideLayout" Target="../slideLayouts/slideLayout2.xml"/><Relationship Id="rId5" Type="http://schemas.openxmlformats.org/officeDocument/2006/relationships/image" Target="../media/image60.jpeg"/><Relationship Id="rId4" Type="http://schemas.openxmlformats.org/officeDocument/2006/relationships/image" Target="../media/image59.png"/></Relationships>
</file>

<file path=ppt/slides/_rels/slide23.xml.rels><?xml version="1.0" encoding="UTF-8" standalone="yes"?>
<Relationships xmlns="http://schemas.openxmlformats.org/package/2006/relationships"><Relationship Id="rId3" Type="http://schemas.openxmlformats.org/officeDocument/2006/relationships/image" Target="../media/image61.png"/><Relationship Id="rId2" Type="http://schemas.openxmlformats.org/officeDocument/2006/relationships/notesSlide" Target="../notesSlides/notesSlide23.xml"/><Relationship Id="rId1" Type="http://schemas.openxmlformats.org/officeDocument/2006/relationships/slideLayout" Target="../slideLayouts/slideLayout2.xml"/><Relationship Id="rId5" Type="http://schemas.openxmlformats.org/officeDocument/2006/relationships/image" Target="../media/image62.png"/><Relationship Id="rId4" Type="http://schemas.microsoft.com/office/2007/relationships/hdphoto" Target="../media/hdphoto7.wdp"/></Relationships>
</file>

<file path=ppt/slides/_rels/slide24.xml.rels><?xml version="1.0" encoding="UTF-8" standalone="yes"?>
<Relationships xmlns="http://schemas.openxmlformats.org/package/2006/relationships"><Relationship Id="rId8" Type="http://schemas.openxmlformats.org/officeDocument/2006/relationships/image" Target="../media/image68.png"/><Relationship Id="rId3" Type="http://schemas.openxmlformats.org/officeDocument/2006/relationships/image" Target="../media/image63.png"/><Relationship Id="rId7" Type="http://schemas.openxmlformats.org/officeDocument/2006/relationships/image" Target="../media/image67.png"/><Relationship Id="rId2" Type="http://schemas.openxmlformats.org/officeDocument/2006/relationships/notesSlide" Target="../notesSlides/notesSlide24.xml"/><Relationship Id="rId1" Type="http://schemas.openxmlformats.org/officeDocument/2006/relationships/slideLayout" Target="../slideLayouts/slideLayout2.xml"/><Relationship Id="rId6" Type="http://schemas.openxmlformats.org/officeDocument/2006/relationships/image" Target="../media/image66.png"/><Relationship Id="rId5" Type="http://schemas.openxmlformats.org/officeDocument/2006/relationships/image" Target="../media/image65.png"/><Relationship Id="rId4" Type="http://schemas.openxmlformats.org/officeDocument/2006/relationships/image" Target="../media/image64.png"/><Relationship Id="rId9" Type="http://schemas.openxmlformats.org/officeDocument/2006/relationships/image" Target="../media/image69.png"/></Relationships>
</file>

<file path=ppt/slides/_rels/slide25.xml.rels><?xml version="1.0" encoding="UTF-8" standalone="yes"?>
<Relationships xmlns="http://schemas.openxmlformats.org/package/2006/relationships"><Relationship Id="rId3" Type="http://schemas.openxmlformats.org/officeDocument/2006/relationships/image" Target="../media/image70.png"/><Relationship Id="rId2" Type="http://schemas.openxmlformats.org/officeDocument/2006/relationships/notesSlide" Target="../notesSlides/notesSlide25.xml"/><Relationship Id="rId1" Type="http://schemas.openxmlformats.org/officeDocument/2006/relationships/slideLayout" Target="../slideLayouts/slideLayout2.xml"/><Relationship Id="rId5" Type="http://schemas.openxmlformats.org/officeDocument/2006/relationships/image" Target="../media/image72.png"/><Relationship Id="rId4" Type="http://schemas.openxmlformats.org/officeDocument/2006/relationships/image" Target="../media/image71.png"/></Relationships>
</file>

<file path=ppt/slides/_rels/slide26.xml.rels><?xml version="1.0" encoding="UTF-8" standalone="yes"?>
<Relationships xmlns="http://schemas.openxmlformats.org/package/2006/relationships"><Relationship Id="rId3" Type="http://schemas.openxmlformats.org/officeDocument/2006/relationships/image" Target="../media/image73.png"/><Relationship Id="rId2" Type="http://schemas.openxmlformats.org/officeDocument/2006/relationships/notesSlide" Target="../notesSlides/notesSlide26.xml"/><Relationship Id="rId1" Type="http://schemas.openxmlformats.org/officeDocument/2006/relationships/slideLayout" Target="../slideLayouts/slideLayout2.xml"/><Relationship Id="rId6" Type="http://schemas.openxmlformats.org/officeDocument/2006/relationships/image" Target="../media/image75.png"/><Relationship Id="rId5" Type="http://schemas.openxmlformats.org/officeDocument/2006/relationships/image" Target="../media/image74.png"/><Relationship Id="rId4" Type="http://schemas.microsoft.com/office/2007/relationships/hdphoto" Target="../media/hdphoto8.wdp"/></Relationships>
</file>

<file path=ppt/slides/_rels/slide27.xml.rels><?xml version="1.0" encoding="UTF-8" standalone="yes"?>
<Relationships xmlns="http://schemas.openxmlformats.org/package/2006/relationships"><Relationship Id="rId3" Type="http://schemas.openxmlformats.org/officeDocument/2006/relationships/image" Target="../media/image76.png"/><Relationship Id="rId2" Type="http://schemas.openxmlformats.org/officeDocument/2006/relationships/notesSlide" Target="../notesSlides/notesSlide27.xml"/><Relationship Id="rId1" Type="http://schemas.openxmlformats.org/officeDocument/2006/relationships/slideLayout" Target="../slideLayouts/slideLayout2.xml"/><Relationship Id="rId6" Type="http://schemas.openxmlformats.org/officeDocument/2006/relationships/image" Target="../media/image79.png"/><Relationship Id="rId5" Type="http://schemas.openxmlformats.org/officeDocument/2006/relationships/image" Target="../media/image78.png"/><Relationship Id="rId4" Type="http://schemas.openxmlformats.org/officeDocument/2006/relationships/image" Target="../media/image77.png"/></Relationships>
</file>

<file path=ppt/slides/_rels/slide28.xml.rels><?xml version="1.0" encoding="UTF-8" standalone="yes"?>
<Relationships xmlns="http://schemas.openxmlformats.org/package/2006/relationships"><Relationship Id="rId8" Type="http://schemas.openxmlformats.org/officeDocument/2006/relationships/image" Target="../media/image85.png"/><Relationship Id="rId3" Type="http://schemas.openxmlformats.org/officeDocument/2006/relationships/image" Target="../media/image80.png"/><Relationship Id="rId7" Type="http://schemas.openxmlformats.org/officeDocument/2006/relationships/image" Target="../media/image84.png"/><Relationship Id="rId2" Type="http://schemas.openxmlformats.org/officeDocument/2006/relationships/notesSlide" Target="../notesSlides/notesSlide28.xml"/><Relationship Id="rId1" Type="http://schemas.openxmlformats.org/officeDocument/2006/relationships/slideLayout" Target="../slideLayouts/slideLayout2.xml"/><Relationship Id="rId6" Type="http://schemas.openxmlformats.org/officeDocument/2006/relationships/image" Target="../media/image83.png"/><Relationship Id="rId5" Type="http://schemas.openxmlformats.org/officeDocument/2006/relationships/image" Target="../media/image82.png"/><Relationship Id="rId4" Type="http://schemas.openxmlformats.org/officeDocument/2006/relationships/image" Target="../media/image81.png"/></Relationships>
</file>

<file path=ppt/slides/_rels/slide29.xml.rels><?xml version="1.0" encoding="UTF-8" standalone="yes"?>
<Relationships xmlns="http://schemas.openxmlformats.org/package/2006/relationships"><Relationship Id="rId3" Type="http://schemas.openxmlformats.org/officeDocument/2006/relationships/image" Target="../media/image86.png"/><Relationship Id="rId7" Type="http://schemas.openxmlformats.org/officeDocument/2006/relationships/comments" Target="../comments/comment1.xml"/><Relationship Id="rId2" Type="http://schemas.openxmlformats.org/officeDocument/2006/relationships/notesSlide" Target="../notesSlides/notesSlide29.xml"/><Relationship Id="rId1" Type="http://schemas.openxmlformats.org/officeDocument/2006/relationships/slideLayout" Target="../slideLayouts/slideLayout2.xml"/><Relationship Id="rId6" Type="http://schemas.openxmlformats.org/officeDocument/2006/relationships/image" Target="../media/image89.png"/><Relationship Id="rId5" Type="http://schemas.openxmlformats.org/officeDocument/2006/relationships/image" Target="../media/image88.jpeg"/><Relationship Id="rId4" Type="http://schemas.openxmlformats.org/officeDocument/2006/relationships/image" Target="../media/image87.png"/></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90.png"/><Relationship Id="rId2" Type="http://schemas.openxmlformats.org/officeDocument/2006/relationships/notesSlide" Target="../notesSlides/notesSlide30.xml"/><Relationship Id="rId1" Type="http://schemas.openxmlformats.org/officeDocument/2006/relationships/slideLayout" Target="../slideLayouts/slideLayout2.xml"/><Relationship Id="rId5" Type="http://schemas.openxmlformats.org/officeDocument/2006/relationships/image" Target="../media/image92.png"/><Relationship Id="rId4" Type="http://schemas.openxmlformats.org/officeDocument/2006/relationships/image" Target="../media/image91.png"/></Relationships>
</file>

<file path=ppt/slides/_rels/slide31.xml.rels><?xml version="1.0" encoding="UTF-8" standalone="yes"?>
<Relationships xmlns="http://schemas.openxmlformats.org/package/2006/relationships"><Relationship Id="rId3" Type="http://schemas.openxmlformats.org/officeDocument/2006/relationships/image" Target="../media/image93.png"/><Relationship Id="rId2" Type="http://schemas.openxmlformats.org/officeDocument/2006/relationships/notesSlide" Target="../notesSlides/notesSlide31.xml"/><Relationship Id="rId1" Type="http://schemas.openxmlformats.org/officeDocument/2006/relationships/slideLayout" Target="../slideLayouts/slideLayout2.xml"/><Relationship Id="rId6" Type="http://schemas.openxmlformats.org/officeDocument/2006/relationships/image" Target="../media/image96.png"/><Relationship Id="rId5" Type="http://schemas.openxmlformats.org/officeDocument/2006/relationships/image" Target="../media/image95.png"/><Relationship Id="rId4" Type="http://schemas.openxmlformats.org/officeDocument/2006/relationships/image" Target="../media/image94.png"/></Relationships>
</file>

<file path=ppt/slides/_rels/slide32.xml.rels><?xml version="1.0" encoding="UTF-8" standalone="yes"?>
<Relationships xmlns="http://schemas.openxmlformats.org/package/2006/relationships"><Relationship Id="rId3" Type="http://schemas.openxmlformats.org/officeDocument/2006/relationships/image" Target="../media/image97.png"/><Relationship Id="rId2" Type="http://schemas.openxmlformats.org/officeDocument/2006/relationships/notesSlide" Target="../notesSlides/notesSlide32.xml"/><Relationship Id="rId1" Type="http://schemas.openxmlformats.org/officeDocument/2006/relationships/slideLayout" Target="../slideLayouts/slideLayout2.xml"/><Relationship Id="rId4" Type="http://schemas.openxmlformats.org/officeDocument/2006/relationships/image" Target="../media/image98.png"/></Relationships>
</file>

<file path=ppt/slides/_rels/slide33.xml.rels><?xml version="1.0" encoding="UTF-8" standalone="yes"?>
<Relationships xmlns="http://schemas.openxmlformats.org/package/2006/relationships"><Relationship Id="rId3" Type="http://schemas.openxmlformats.org/officeDocument/2006/relationships/image" Target="../media/image99.png"/><Relationship Id="rId2" Type="http://schemas.openxmlformats.org/officeDocument/2006/relationships/notesSlide" Target="../notesSlides/notesSlide33.xml"/><Relationship Id="rId1" Type="http://schemas.openxmlformats.org/officeDocument/2006/relationships/slideLayout" Target="../slideLayouts/slideLayout2.xml"/><Relationship Id="rId4" Type="http://schemas.openxmlformats.org/officeDocument/2006/relationships/image" Target="../media/image100.png"/></Relationships>
</file>

<file path=ppt/slides/_rels/slide34.xml.rels><?xml version="1.0" encoding="UTF-8" standalone="yes"?>
<Relationships xmlns="http://schemas.openxmlformats.org/package/2006/relationships"><Relationship Id="rId8" Type="http://schemas.openxmlformats.org/officeDocument/2006/relationships/hyperlink" Target="https://kindermedika.at/" TargetMode="External"/><Relationship Id="rId3" Type="http://schemas.openxmlformats.org/officeDocument/2006/relationships/hyperlink" Target="http://www.diagnosia.com/" TargetMode="External"/><Relationship Id="rId7" Type="http://schemas.openxmlformats.org/officeDocument/2006/relationships/hyperlink" Target="https://drug-interactions.medicine.iu.edu/MainTable.aspx" TargetMode="External"/><Relationship Id="rId2" Type="http://schemas.openxmlformats.org/officeDocument/2006/relationships/notesSlide" Target="../notesSlides/notesSlide34.xml"/><Relationship Id="rId1" Type="http://schemas.openxmlformats.org/officeDocument/2006/relationships/slideLayout" Target="../slideLayouts/slideLayout2.xml"/><Relationship Id="rId6" Type="http://schemas.openxmlformats.org/officeDocument/2006/relationships/hyperlink" Target="https://crediblemeds.org/" TargetMode="External"/><Relationship Id="rId11" Type="http://schemas.openxmlformats.org/officeDocument/2006/relationships/image" Target="../media/image102.PNG"/><Relationship Id="rId5" Type="http://schemas.openxmlformats.org/officeDocument/2006/relationships/hyperlink" Target="http://www.dosing.de/" TargetMode="External"/><Relationship Id="rId10" Type="http://schemas.openxmlformats.org/officeDocument/2006/relationships/image" Target="../media/image101.PNG"/><Relationship Id="rId4" Type="http://schemas.openxmlformats.org/officeDocument/2006/relationships/hyperlink" Target="https://www.mediq.ch/" TargetMode="External"/><Relationship Id="rId9" Type="http://schemas.openxmlformats.org/officeDocument/2006/relationships/hyperlink" Target="https://nierenrechner.de/" TargetMode="External"/></Relationships>
</file>

<file path=ppt/slides/_rels/slide35.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35.xml"/><Relationship Id="rId1" Type="http://schemas.openxmlformats.org/officeDocument/2006/relationships/slideLayout" Target="../slideLayouts/slideLayout2.xml"/><Relationship Id="rId4" Type="http://schemas.openxmlformats.org/officeDocument/2006/relationships/chart" Target="../charts/chart2.xml"/></Relationships>
</file>

<file path=ppt/slides/_rels/slide36.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36.xml"/><Relationship Id="rId1" Type="http://schemas.openxmlformats.org/officeDocument/2006/relationships/slideLayout" Target="../slideLayouts/slideLayout2.xml"/><Relationship Id="rId4" Type="http://schemas.openxmlformats.org/officeDocument/2006/relationships/image" Target="../media/image103.png"/></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image" Target="../media/image9.png"/><Relationship Id="rId4" Type="http://schemas.openxmlformats.org/officeDocument/2006/relationships/image" Target="../media/image7.jpg"/></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32" name="Picture 8" descr="Warum wir mehr umweltverträgliche Medikamente brauchen | Good Impac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
            <a:ext cx="12235674" cy="6858001"/>
          </a:xfrm>
          <a:prstGeom prst="rect">
            <a:avLst/>
          </a:prstGeom>
          <a:noFill/>
          <a:extLst>
            <a:ext uri="{909E8E84-426E-40DD-AFC4-6F175D3DCCD1}">
              <a14:hiddenFill xmlns:a14="http://schemas.microsoft.com/office/drawing/2010/main">
                <a:solidFill>
                  <a:srgbClr val="FFFFFF"/>
                </a:solidFill>
              </a14:hiddenFill>
            </a:ext>
          </a:extLst>
        </p:spPr>
      </p:pic>
      <p:sp>
        <p:nvSpPr>
          <p:cNvPr id="2" name="Titel 1"/>
          <p:cNvSpPr>
            <a:spLocks noGrp="1"/>
          </p:cNvSpPr>
          <p:nvPr>
            <p:ph type="ctrTitle"/>
          </p:nvPr>
        </p:nvSpPr>
        <p:spPr>
          <a:xfrm>
            <a:off x="3496854" y="838932"/>
            <a:ext cx="8867775" cy="1433513"/>
          </a:xfrm>
        </p:spPr>
        <p:txBody>
          <a:bodyPr vert="horz">
            <a:normAutofit fontScale="90000"/>
          </a:bodyPr>
          <a:lstStyle/>
          <a:p>
            <a:r>
              <a:rPr lang="de-DE" sz="4800" i="1" dirty="0" smtClean="0">
                <a:latin typeface="Times New Roman" panose="02020603050405020304" pitchFamily="18" charset="0"/>
                <a:cs typeface="Times New Roman" panose="02020603050405020304" pitchFamily="18" charset="0"/>
              </a:rPr>
              <a:t>„Interagieren statt massenrezeptieren“</a:t>
            </a:r>
            <a:br>
              <a:rPr lang="de-DE" sz="4800" i="1" dirty="0" smtClean="0">
                <a:latin typeface="Times New Roman" panose="02020603050405020304" pitchFamily="18" charset="0"/>
                <a:cs typeface="Times New Roman" panose="02020603050405020304" pitchFamily="18" charset="0"/>
              </a:rPr>
            </a:br>
            <a:r>
              <a:rPr lang="de-DE" sz="4800" i="1" dirty="0" smtClean="0">
                <a:latin typeface="Times New Roman" panose="02020603050405020304" pitchFamily="18" charset="0"/>
                <a:cs typeface="Times New Roman" panose="02020603050405020304" pitchFamily="18" charset="0"/>
              </a:rPr>
              <a:t>-  </a:t>
            </a:r>
            <a:br>
              <a:rPr lang="de-DE" sz="4800" i="1" dirty="0" smtClean="0">
                <a:latin typeface="Times New Roman" panose="02020603050405020304" pitchFamily="18" charset="0"/>
                <a:cs typeface="Times New Roman" panose="02020603050405020304" pitchFamily="18" charset="0"/>
              </a:rPr>
            </a:br>
            <a:r>
              <a:rPr lang="de-DE" sz="4800" i="1" dirty="0" err="1" smtClean="0">
                <a:latin typeface="Times New Roman" panose="02020603050405020304" pitchFamily="18" charset="0"/>
                <a:cs typeface="Times New Roman" panose="02020603050405020304" pitchFamily="18" charset="0"/>
              </a:rPr>
              <a:t>best</a:t>
            </a:r>
            <a:r>
              <a:rPr lang="de-DE" sz="4800" i="1" dirty="0" smtClean="0">
                <a:latin typeface="Times New Roman" panose="02020603050405020304" pitchFamily="18" charset="0"/>
                <a:cs typeface="Times New Roman" panose="02020603050405020304" pitchFamily="18" charset="0"/>
              </a:rPr>
              <a:t> </a:t>
            </a:r>
            <a:r>
              <a:rPr lang="de-DE" sz="4800" i="1" dirty="0" err="1" smtClean="0">
                <a:latin typeface="Times New Roman" panose="02020603050405020304" pitchFamily="18" charset="0"/>
                <a:cs typeface="Times New Roman" panose="02020603050405020304" pitchFamily="18" charset="0"/>
              </a:rPr>
              <a:t>of</a:t>
            </a:r>
            <a:r>
              <a:rPr lang="de-DE" sz="4800" i="1" dirty="0" smtClean="0">
                <a:latin typeface="Times New Roman" panose="02020603050405020304" pitchFamily="18" charset="0"/>
                <a:cs typeface="Times New Roman" panose="02020603050405020304" pitchFamily="18" charset="0"/>
              </a:rPr>
              <a:t> KH BB Wien</a:t>
            </a:r>
            <a:endParaRPr lang="de-AT" sz="4800" i="1" dirty="0">
              <a:latin typeface="Times New Roman" panose="02020603050405020304" pitchFamily="18" charset="0"/>
              <a:cs typeface="Times New Roman" panose="02020603050405020304" pitchFamily="18" charset="0"/>
            </a:endParaRPr>
          </a:p>
        </p:txBody>
      </p:sp>
      <p:sp>
        <p:nvSpPr>
          <p:cNvPr id="3" name="Untertitel 2"/>
          <p:cNvSpPr>
            <a:spLocks noGrp="1"/>
          </p:cNvSpPr>
          <p:nvPr>
            <p:ph type="subTitle" idx="1"/>
          </p:nvPr>
        </p:nvSpPr>
        <p:spPr>
          <a:xfrm>
            <a:off x="-368489" y="5655225"/>
            <a:ext cx="4776715" cy="1068703"/>
          </a:xfrm>
        </p:spPr>
        <p:txBody>
          <a:bodyPr>
            <a:noAutofit/>
          </a:bodyPr>
          <a:lstStyle/>
          <a:p>
            <a:r>
              <a:rPr lang="de-DE" i="1" dirty="0" smtClean="0"/>
              <a:t>Mag. pharm. </a:t>
            </a:r>
            <a:r>
              <a:rPr lang="de-DE" i="1" dirty="0"/>
              <a:t/>
            </a:r>
            <a:br>
              <a:rPr lang="de-DE" i="1" dirty="0"/>
            </a:br>
            <a:r>
              <a:rPr lang="de-DE" i="1" dirty="0" smtClean="0"/>
              <a:t>Dominik Albrecht</a:t>
            </a:r>
            <a:endParaRPr lang="de-AT" i="1" dirty="0"/>
          </a:p>
        </p:txBody>
      </p:sp>
      <p:sp>
        <p:nvSpPr>
          <p:cNvPr id="4" name="Rechteck 3"/>
          <p:cNvSpPr/>
          <p:nvPr/>
        </p:nvSpPr>
        <p:spPr>
          <a:xfrm>
            <a:off x="6689999" y="2354964"/>
            <a:ext cx="4570290" cy="461665"/>
          </a:xfrm>
          <a:prstGeom prst="rect">
            <a:avLst/>
          </a:prstGeom>
        </p:spPr>
        <p:txBody>
          <a:bodyPr wrap="none">
            <a:spAutoFit/>
          </a:bodyPr>
          <a:lstStyle/>
          <a:p>
            <a:r>
              <a:rPr lang="de-DE" sz="2400" dirty="0">
                <a:solidFill>
                  <a:schemeClr val="accent4">
                    <a:lumMod val="75000"/>
                  </a:schemeClr>
                </a:solidFill>
              </a:rPr>
              <a:t>KH-Pharmazie </a:t>
            </a:r>
            <a:r>
              <a:rPr lang="de-DE" sz="2400" dirty="0" smtClean="0">
                <a:solidFill>
                  <a:schemeClr val="accent4">
                    <a:lumMod val="75000"/>
                  </a:schemeClr>
                </a:solidFill>
              </a:rPr>
              <a:t>Herbstmeeting 2024</a:t>
            </a:r>
            <a:endParaRPr lang="de-DE" sz="2400" dirty="0">
              <a:solidFill>
                <a:schemeClr val="accent4">
                  <a:lumMod val="75000"/>
                </a:schemeClr>
              </a:solidFill>
            </a:endParaRPr>
          </a:p>
        </p:txBody>
      </p:sp>
      <p:sp>
        <p:nvSpPr>
          <p:cNvPr id="5" name="Textfeld 4"/>
          <p:cNvSpPr txBox="1"/>
          <p:nvPr/>
        </p:nvSpPr>
        <p:spPr>
          <a:xfrm>
            <a:off x="4924542" y="6723928"/>
            <a:ext cx="4176258" cy="169277"/>
          </a:xfrm>
          <a:prstGeom prst="rect">
            <a:avLst/>
          </a:prstGeom>
          <a:noFill/>
        </p:spPr>
        <p:txBody>
          <a:bodyPr wrap="square" rtlCol="0">
            <a:spAutoFit/>
          </a:bodyPr>
          <a:lstStyle/>
          <a:p>
            <a:r>
              <a:rPr lang="de-DE" sz="500" dirty="0">
                <a:solidFill>
                  <a:schemeClr val="bg1">
                    <a:lumMod val="65000"/>
                  </a:schemeClr>
                </a:solidFill>
              </a:rPr>
              <a:t>Bildquelle: https://goodimpact.eu/recherche/arzneimittel-warum-wir-mehr-umweltvertraegliche-medikamente-brauchen</a:t>
            </a:r>
            <a:endParaRPr lang="de-AT" sz="500" dirty="0">
              <a:solidFill>
                <a:schemeClr val="bg1">
                  <a:lumMod val="65000"/>
                </a:schemeClr>
              </a:solidFill>
            </a:endParaRPr>
          </a:p>
        </p:txBody>
      </p:sp>
    </p:spTree>
    <p:extLst>
      <p:ext uri="{BB962C8B-B14F-4D97-AF65-F5344CB8AC3E}">
        <p14:creationId xmlns:p14="http://schemas.microsoft.com/office/powerpoint/2010/main" val="70929484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r>
              <a:rPr lang="de-DE" dirty="0"/>
              <a:t>Fallbeispiele aus der </a:t>
            </a:r>
            <a:r>
              <a:rPr lang="de-DE" dirty="0" smtClean="0"/>
              <a:t>Praxis – </a:t>
            </a:r>
            <a:r>
              <a:rPr lang="de-DE" b="1" dirty="0" smtClean="0"/>
              <a:t>AM Interaktion</a:t>
            </a:r>
            <a:endParaRPr lang="de-AT" b="1" dirty="0"/>
          </a:p>
        </p:txBody>
      </p:sp>
      <p:pic>
        <p:nvPicPr>
          <p:cNvPr id="4" name="Grafik 3"/>
          <p:cNvPicPr>
            <a:picLocks noChangeAspect="1"/>
          </p:cNvPicPr>
          <p:nvPr/>
        </p:nvPicPr>
        <p:blipFill>
          <a:blip r:embed="rId3">
            <a:extLst>
              <a:ext uri="{BEBA8EAE-BF5A-486C-A8C5-ECC9F3942E4B}">
                <a14:imgProps xmlns:a14="http://schemas.microsoft.com/office/drawing/2010/main">
                  <a14:imgLayer r:embed="rId4">
                    <a14:imgEffect>
                      <a14:sharpenSoften amount="25000"/>
                    </a14:imgEffect>
                  </a14:imgLayer>
                </a14:imgProps>
              </a:ext>
            </a:extLst>
          </a:blip>
          <a:stretch>
            <a:fillRect/>
          </a:stretch>
        </p:blipFill>
        <p:spPr>
          <a:xfrm>
            <a:off x="245698" y="1597891"/>
            <a:ext cx="11108102" cy="2144857"/>
          </a:xfrm>
          <a:prstGeom prst="rect">
            <a:avLst/>
          </a:prstGeom>
        </p:spPr>
      </p:pic>
      <p:sp>
        <p:nvSpPr>
          <p:cNvPr id="5" name="Textfeld 4"/>
          <p:cNvSpPr txBox="1"/>
          <p:nvPr/>
        </p:nvSpPr>
        <p:spPr>
          <a:xfrm>
            <a:off x="341745" y="3925454"/>
            <a:ext cx="11600873" cy="1754326"/>
          </a:xfrm>
          <a:prstGeom prst="rect">
            <a:avLst/>
          </a:prstGeom>
          <a:noFill/>
        </p:spPr>
        <p:txBody>
          <a:bodyPr wrap="square" rtlCol="0">
            <a:spAutoFit/>
          </a:bodyPr>
          <a:lstStyle/>
          <a:p>
            <a:r>
              <a:rPr lang="de-DE" dirty="0" smtClean="0">
                <a:solidFill>
                  <a:srgbClr val="FF0000"/>
                </a:solidFill>
              </a:rPr>
              <a:t>! </a:t>
            </a:r>
            <a:r>
              <a:rPr lang="de-DE" dirty="0" err="1" smtClean="0">
                <a:solidFill>
                  <a:srgbClr val="FF0000"/>
                </a:solidFill>
              </a:rPr>
              <a:t>Ciprofloxacin</a:t>
            </a:r>
            <a:r>
              <a:rPr lang="de-DE" dirty="0" smtClean="0">
                <a:solidFill>
                  <a:srgbClr val="FF0000"/>
                </a:solidFill>
              </a:rPr>
              <a:t> – Calcium Wechselwirkung !</a:t>
            </a:r>
          </a:p>
          <a:p>
            <a:endParaRPr lang="de-DE" dirty="0"/>
          </a:p>
          <a:p>
            <a:r>
              <a:rPr lang="de-DE" b="1" dirty="0" smtClean="0"/>
              <a:t>Mechanismus:</a:t>
            </a:r>
            <a:r>
              <a:rPr lang="de-DE" dirty="0" smtClean="0"/>
              <a:t> durch 2-wertiges Kation Störung der Resorption </a:t>
            </a:r>
            <a:r>
              <a:rPr lang="de-DE" dirty="0" smtClean="0">
                <a:sym typeface="Wingdings" panose="05000000000000000000" pitchFamily="2" charset="2"/>
              </a:rPr>
              <a:t> </a:t>
            </a:r>
            <a:r>
              <a:rPr lang="de-DE" dirty="0" err="1" smtClean="0">
                <a:sym typeface="Wingdings" panose="05000000000000000000" pitchFamily="2" charset="2"/>
              </a:rPr>
              <a:t>Chelatbildung</a:t>
            </a:r>
            <a:r>
              <a:rPr lang="de-DE" dirty="0" smtClean="0">
                <a:sym typeface="Wingdings" panose="05000000000000000000" pitchFamily="2" charset="2"/>
              </a:rPr>
              <a:t>   verminderte Plasmaspiegel des AB!</a:t>
            </a:r>
          </a:p>
          <a:p>
            <a:endParaRPr lang="de-DE" dirty="0" smtClean="0">
              <a:sym typeface="Wingdings" panose="05000000000000000000" pitchFamily="2" charset="2"/>
            </a:endParaRPr>
          </a:p>
          <a:p>
            <a:r>
              <a:rPr lang="de-DE" b="1" dirty="0" smtClean="0">
                <a:sym typeface="Wingdings" panose="05000000000000000000" pitchFamily="2" charset="2"/>
              </a:rPr>
              <a:t>Empfehlung:</a:t>
            </a:r>
            <a:r>
              <a:rPr lang="de-DE" dirty="0" smtClean="0">
                <a:sym typeface="Wingdings" panose="05000000000000000000" pitchFamily="2" charset="2"/>
              </a:rPr>
              <a:t> Calcium zeitversetzt verabreichen  1-2h vorher oder 4h nachher</a:t>
            </a:r>
            <a:endParaRPr lang="de-DE" dirty="0">
              <a:sym typeface="Wingdings" panose="05000000000000000000" pitchFamily="2" charset="2"/>
            </a:endParaRPr>
          </a:p>
          <a:p>
            <a:r>
              <a:rPr lang="de-DE" dirty="0" smtClean="0"/>
              <a:t>  </a:t>
            </a:r>
            <a:endParaRPr lang="de-AT" dirty="0"/>
          </a:p>
        </p:txBody>
      </p:sp>
      <p:sp>
        <p:nvSpPr>
          <p:cNvPr id="6" name="Rechteck 5"/>
          <p:cNvSpPr/>
          <p:nvPr/>
        </p:nvSpPr>
        <p:spPr>
          <a:xfrm>
            <a:off x="245698" y="2847153"/>
            <a:ext cx="2349720" cy="228556"/>
          </a:xfrm>
          <a:prstGeom prst="rect">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AT"/>
          </a:p>
        </p:txBody>
      </p:sp>
      <p:sp>
        <p:nvSpPr>
          <p:cNvPr id="7" name="Rechteck 6"/>
          <p:cNvSpPr/>
          <p:nvPr/>
        </p:nvSpPr>
        <p:spPr>
          <a:xfrm>
            <a:off x="245698" y="3537527"/>
            <a:ext cx="2349720" cy="182296"/>
          </a:xfrm>
          <a:prstGeom prst="rect">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AT"/>
          </a:p>
        </p:txBody>
      </p:sp>
      <p:sp>
        <p:nvSpPr>
          <p:cNvPr id="3" name="Textfeld 2"/>
          <p:cNvSpPr txBox="1"/>
          <p:nvPr/>
        </p:nvSpPr>
        <p:spPr>
          <a:xfrm>
            <a:off x="1111765" y="5769923"/>
            <a:ext cx="6003637" cy="369332"/>
          </a:xfrm>
          <a:prstGeom prst="rect">
            <a:avLst/>
          </a:prstGeom>
          <a:noFill/>
        </p:spPr>
        <p:txBody>
          <a:bodyPr wrap="square" rtlCol="0">
            <a:spAutoFit/>
          </a:bodyPr>
          <a:lstStyle/>
          <a:p>
            <a:r>
              <a:rPr lang="de-DE" b="1" dirty="0" smtClean="0">
                <a:solidFill>
                  <a:schemeClr val="accent4">
                    <a:lumMod val="75000"/>
                  </a:schemeClr>
                </a:solidFill>
              </a:rPr>
              <a:t>Note: </a:t>
            </a:r>
            <a:r>
              <a:rPr lang="de-DE" dirty="0" err="1" smtClean="0"/>
              <a:t>Norfloxacin</a:t>
            </a:r>
            <a:r>
              <a:rPr lang="de-DE" dirty="0" smtClean="0"/>
              <a:t> und Fe2+ </a:t>
            </a:r>
            <a:r>
              <a:rPr lang="de-DE" dirty="0" smtClean="0">
                <a:sym typeface="Wingdings" panose="05000000000000000000" pitchFamily="2" charset="2"/>
              </a:rPr>
              <a:t> bis zu </a:t>
            </a:r>
            <a:r>
              <a:rPr lang="de-DE" b="1" u="sng" dirty="0" smtClean="0">
                <a:sym typeface="Wingdings" panose="05000000000000000000" pitchFamily="2" charset="2"/>
              </a:rPr>
              <a:t>75%</a:t>
            </a:r>
            <a:r>
              <a:rPr lang="de-DE" dirty="0" smtClean="0">
                <a:sym typeface="Wingdings" panose="05000000000000000000" pitchFamily="2" charset="2"/>
              </a:rPr>
              <a:t> AUC Reduktion!</a:t>
            </a:r>
            <a:endParaRPr lang="de-AT" dirty="0"/>
          </a:p>
        </p:txBody>
      </p:sp>
      <p:sp>
        <p:nvSpPr>
          <p:cNvPr id="8" name="Rechteck 7"/>
          <p:cNvSpPr/>
          <p:nvPr/>
        </p:nvSpPr>
        <p:spPr>
          <a:xfrm>
            <a:off x="8788119" y="3537527"/>
            <a:ext cx="2349720" cy="182296"/>
          </a:xfrm>
          <a:prstGeom prst="rect">
            <a:avLst/>
          </a:prstGeom>
          <a:noFill/>
          <a:ln w="28575">
            <a:solidFill>
              <a:srgbClr val="33CC3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AT"/>
          </a:p>
        </p:txBody>
      </p:sp>
    </p:spTree>
    <p:extLst>
      <p:ext uri="{BB962C8B-B14F-4D97-AF65-F5344CB8AC3E}">
        <p14:creationId xmlns:p14="http://schemas.microsoft.com/office/powerpoint/2010/main" val="6500629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fade">
                                      <p:cBhvr>
                                        <p:cTn id="10" dur="500"/>
                                        <p:tgtEl>
                                          <p:spTgt spid="8"/>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fade">
                                      <p:cBhvr>
                                        <p:cTn id="15"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3" grpId="0"/>
      <p:bldP spid="8"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551873" y="365125"/>
            <a:ext cx="10515600" cy="1325563"/>
          </a:xfrm>
        </p:spPr>
        <p:txBody>
          <a:bodyPr>
            <a:normAutofit/>
          </a:bodyPr>
          <a:lstStyle/>
          <a:p>
            <a:r>
              <a:rPr lang="de-DE" dirty="0"/>
              <a:t>Fallbeispiele aus der </a:t>
            </a:r>
            <a:r>
              <a:rPr lang="de-DE" dirty="0" smtClean="0"/>
              <a:t>Praxis – </a:t>
            </a:r>
            <a:r>
              <a:rPr lang="de-DE" b="1" dirty="0" smtClean="0"/>
              <a:t>Dosierungsfehler</a:t>
            </a:r>
            <a:endParaRPr lang="de-AT" b="1" dirty="0"/>
          </a:p>
        </p:txBody>
      </p:sp>
      <p:pic>
        <p:nvPicPr>
          <p:cNvPr id="4" name="Grafik 3"/>
          <p:cNvPicPr>
            <a:picLocks noChangeAspect="1"/>
          </p:cNvPicPr>
          <p:nvPr/>
        </p:nvPicPr>
        <p:blipFill rotWithShape="1">
          <a:blip r:embed="rId3"/>
          <a:srcRect r="20902"/>
          <a:stretch/>
        </p:blipFill>
        <p:spPr>
          <a:xfrm>
            <a:off x="551873" y="1629634"/>
            <a:ext cx="10699996" cy="1308631"/>
          </a:xfrm>
          <a:prstGeom prst="rect">
            <a:avLst/>
          </a:prstGeom>
        </p:spPr>
      </p:pic>
      <p:pic>
        <p:nvPicPr>
          <p:cNvPr id="5" name="Grafik 4"/>
          <p:cNvPicPr>
            <a:picLocks noChangeAspect="1"/>
          </p:cNvPicPr>
          <p:nvPr/>
        </p:nvPicPr>
        <p:blipFill>
          <a:blip r:embed="rId4"/>
          <a:stretch>
            <a:fillRect/>
          </a:stretch>
        </p:blipFill>
        <p:spPr>
          <a:xfrm>
            <a:off x="762688" y="3860307"/>
            <a:ext cx="9106106" cy="541607"/>
          </a:xfrm>
          <a:prstGeom prst="rect">
            <a:avLst/>
          </a:prstGeom>
        </p:spPr>
      </p:pic>
      <p:sp>
        <p:nvSpPr>
          <p:cNvPr id="6" name="Textfeld 5"/>
          <p:cNvSpPr txBox="1"/>
          <p:nvPr/>
        </p:nvSpPr>
        <p:spPr>
          <a:xfrm>
            <a:off x="1120653" y="4824847"/>
            <a:ext cx="3888509" cy="1200329"/>
          </a:xfrm>
          <a:prstGeom prst="rect">
            <a:avLst/>
          </a:prstGeom>
          <a:noFill/>
        </p:spPr>
        <p:txBody>
          <a:bodyPr wrap="square" rtlCol="0">
            <a:spAutoFit/>
          </a:bodyPr>
          <a:lstStyle/>
          <a:p>
            <a:r>
              <a:rPr lang="de-DE" b="1" dirty="0" smtClean="0"/>
              <a:t>Mögliche Folgen Überdosierung</a:t>
            </a:r>
            <a:r>
              <a:rPr lang="de-DE" dirty="0" smtClean="0"/>
              <a:t>:</a:t>
            </a:r>
            <a:br>
              <a:rPr lang="de-DE" dirty="0" smtClean="0"/>
            </a:br>
            <a:endParaRPr lang="de-DE" dirty="0" smtClean="0"/>
          </a:p>
          <a:p>
            <a:r>
              <a:rPr lang="de-DE" dirty="0" err="1" smtClean="0"/>
              <a:t>Rhabdomyolyse</a:t>
            </a:r>
            <a:r>
              <a:rPr lang="de-DE" dirty="0" smtClean="0"/>
              <a:t>, Myalgien, </a:t>
            </a:r>
            <a:r>
              <a:rPr lang="de-DE" dirty="0" err="1" smtClean="0"/>
              <a:t>Myopathien</a:t>
            </a:r>
            <a:r>
              <a:rPr lang="de-DE" dirty="0" smtClean="0"/>
              <a:t>, Nierenversagen</a:t>
            </a:r>
            <a:endParaRPr lang="de-AT" dirty="0"/>
          </a:p>
        </p:txBody>
      </p:sp>
      <p:sp>
        <p:nvSpPr>
          <p:cNvPr id="7" name="Rechteck 6"/>
          <p:cNvSpPr/>
          <p:nvPr/>
        </p:nvSpPr>
        <p:spPr>
          <a:xfrm>
            <a:off x="9127957" y="2671180"/>
            <a:ext cx="1481675" cy="284017"/>
          </a:xfrm>
          <a:prstGeom prst="rect">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AT"/>
          </a:p>
        </p:txBody>
      </p:sp>
      <p:pic>
        <p:nvPicPr>
          <p:cNvPr id="8" name="Picture 4" descr="Rhabdomyolyse - Wikiwand"/>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233657" y="4506428"/>
            <a:ext cx="1949411" cy="1985963"/>
          </a:xfrm>
          <a:prstGeom prst="rect">
            <a:avLst/>
          </a:prstGeom>
          <a:noFill/>
          <a:extLst>
            <a:ext uri="{909E8E84-426E-40DD-AFC4-6F175D3DCCD1}">
              <a14:hiddenFill xmlns:a14="http://schemas.microsoft.com/office/drawing/2010/main">
                <a:solidFill>
                  <a:srgbClr val="FFFFFF"/>
                </a:solidFill>
              </a14:hiddenFill>
            </a:ext>
          </a:extLst>
        </p:spPr>
      </p:pic>
      <p:sp>
        <p:nvSpPr>
          <p:cNvPr id="3" name="Textfeld 2"/>
          <p:cNvSpPr txBox="1"/>
          <p:nvPr/>
        </p:nvSpPr>
        <p:spPr>
          <a:xfrm>
            <a:off x="7326574" y="6414232"/>
            <a:ext cx="3018622" cy="369332"/>
          </a:xfrm>
          <a:prstGeom prst="rect">
            <a:avLst/>
          </a:prstGeom>
          <a:noFill/>
        </p:spPr>
        <p:txBody>
          <a:bodyPr wrap="square" rtlCol="0">
            <a:spAutoFit/>
          </a:bodyPr>
          <a:lstStyle/>
          <a:p>
            <a:r>
              <a:rPr lang="de-DE" sz="900" dirty="0">
                <a:solidFill>
                  <a:schemeClr val="bg1">
                    <a:lumMod val="65000"/>
                  </a:schemeClr>
                </a:solidFill>
              </a:rPr>
              <a:t>Bildquellen: </a:t>
            </a:r>
            <a:r>
              <a:rPr lang="de-DE" sz="900" dirty="0" smtClean="0">
                <a:solidFill>
                  <a:schemeClr val="bg1">
                    <a:lumMod val="65000"/>
                  </a:schemeClr>
                </a:solidFill>
              </a:rPr>
              <a:t>https</a:t>
            </a:r>
            <a:r>
              <a:rPr lang="de-DE" sz="900" dirty="0">
                <a:solidFill>
                  <a:schemeClr val="bg1">
                    <a:lumMod val="65000"/>
                  </a:schemeClr>
                </a:solidFill>
              </a:rPr>
              <a:t>://tenor.com/view/no-emoji-gif-11663478</a:t>
            </a:r>
            <a:endParaRPr lang="de-DE" sz="900" dirty="0" smtClean="0">
              <a:solidFill>
                <a:schemeClr val="bg1">
                  <a:lumMod val="65000"/>
                </a:schemeClr>
              </a:solidFill>
            </a:endParaRPr>
          </a:p>
          <a:p>
            <a:endParaRPr lang="de-AT" sz="900" dirty="0">
              <a:solidFill>
                <a:schemeClr val="bg1">
                  <a:lumMod val="65000"/>
                </a:schemeClr>
              </a:solidFill>
            </a:endParaRPr>
          </a:p>
        </p:txBody>
      </p:sp>
      <p:pic>
        <p:nvPicPr>
          <p:cNvPr id="2050" name="Picture 2" descr="No No No Nope GIF - No No No Nope Emoji - Discover &amp; Share GIFs"/>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7183068" y="4712529"/>
            <a:ext cx="1858316" cy="1573761"/>
          </a:xfrm>
          <a:prstGeom prst="rect">
            <a:avLst/>
          </a:prstGeom>
          <a:noFill/>
          <a:extLst>
            <a:ext uri="{909E8E84-426E-40DD-AFC4-6F175D3DCCD1}">
              <a14:hiddenFill xmlns:a14="http://schemas.microsoft.com/office/drawing/2010/main">
                <a:solidFill>
                  <a:srgbClr val="FFFFFF"/>
                </a:solidFill>
              </a14:hiddenFill>
            </a:ext>
          </a:extLst>
        </p:spPr>
      </p:pic>
      <p:sp>
        <p:nvSpPr>
          <p:cNvPr id="9" name="Textfeld 8"/>
          <p:cNvSpPr txBox="1"/>
          <p:nvPr/>
        </p:nvSpPr>
        <p:spPr>
          <a:xfrm>
            <a:off x="5090150" y="6491176"/>
            <a:ext cx="2236424" cy="215444"/>
          </a:xfrm>
          <a:prstGeom prst="rect">
            <a:avLst/>
          </a:prstGeom>
          <a:noFill/>
        </p:spPr>
        <p:txBody>
          <a:bodyPr wrap="square" rtlCol="0">
            <a:spAutoFit/>
          </a:bodyPr>
          <a:lstStyle/>
          <a:p>
            <a:r>
              <a:rPr lang="de-AT" sz="800" dirty="0">
                <a:solidFill>
                  <a:schemeClr val="bg1">
                    <a:lumMod val="65000"/>
                  </a:schemeClr>
                </a:solidFill>
              </a:rPr>
              <a:t>https://en.wikipedia.org/wiki/Rhabdomyolysis</a:t>
            </a:r>
          </a:p>
        </p:txBody>
      </p:sp>
      <p:pic>
        <p:nvPicPr>
          <p:cNvPr id="10" name="Grafik 9"/>
          <p:cNvPicPr>
            <a:picLocks noChangeAspect="1"/>
          </p:cNvPicPr>
          <p:nvPr/>
        </p:nvPicPr>
        <p:blipFill>
          <a:blip r:embed="rId7"/>
          <a:stretch>
            <a:fillRect/>
          </a:stretch>
        </p:blipFill>
        <p:spPr>
          <a:xfrm>
            <a:off x="371616" y="3241448"/>
            <a:ext cx="11342985" cy="422649"/>
          </a:xfrm>
          <a:prstGeom prst="rect">
            <a:avLst/>
          </a:prstGeom>
        </p:spPr>
      </p:pic>
    </p:spTree>
    <p:extLst>
      <p:ext uri="{BB962C8B-B14F-4D97-AF65-F5344CB8AC3E}">
        <p14:creationId xmlns:p14="http://schemas.microsoft.com/office/powerpoint/2010/main" val="42760251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fade">
                                      <p:cBhvr>
                                        <p:cTn id="12" dur="500"/>
                                        <p:tgtEl>
                                          <p:spTgt spid="10"/>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fade">
                                      <p:cBhvr>
                                        <p:cTn id="17" dur="500"/>
                                        <p:tgtEl>
                                          <p:spTgt spid="6"/>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fade">
                                      <p:cBhvr>
                                        <p:cTn id="22" dur="500"/>
                                        <p:tgtEl>
                                          <p:spTgt spid="5"/>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fade">
                                      <p:cBhvr>
                                        <p:cTn id="27" dur="500"/>
                                        <p:tgtEl>
                                          <p:spTgt spid="8"/>
                                        </p:tgtEl>
                                      </p:cBhvr>
                                    </p:animEffect>
                                  </p:childTnLst>
                                </p:cTn>
                              </p:par>
                              <p:par>
                                <p:cTn id="28" presetID="10" presetClass="entr" presetSubtype="0" fill="hold" grpId="0" nodeType="withEffect">
                                  <p:stCondLst>
                                    <p:cond delay="0"/>
                                  </p:stCondLst>
                                  <p:childTnLst>
                                    <p:set>
                                      <p:cBhvr>
                                        <p:cTn id="29" dur="1" fill="hold">
                                          <p:stCondLst>
                                            <p:cond delay="0"/>
                                          </p:stCondLst>
                                        </p:cTn>
                                        <p:tgtEl>
                                          <p:spTgt spid="9"/>
                                        </p:tgtEl>
                                        <p:attrNameLst>
                                          <p:attrName>style.visibility</p:attrName>
                                        </p:attrNameLst>
                                      </p:cBhvr>
                                      <p:to>
                                        <p:strVal val="visible"/>
                                      </p:to>
                                    </p:set>
                                    <p:animEffect transition="in" filter="fade">
                                      <p:cBhvr>
                                        <p:cTn id="30" dur="500"/>
                                        <p:tgtEl>
                                          <p:spTgt spid="9"/>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nodeType="clickEffect">
                                  <p:stCondLst>
                                    <p:cond delay="0"/>
                                  </p:stCondLst>
                                  <p:childTnLst>
                                    <p:set>
                                      <p:cBhvr>
                                        <p:cTn id="34" dur="1" fill="hold">
                                          <p:stCondLst>
                                            <p:cond delay="0"/>
                                          </p:stCondLst>
                                        </p:cTn>
                                        <p:tgtEl>
                                          <p:spTgt spid="2050"/>
                                        </p:tgtEl>
                                        <p:attrNameLst>
                                          <p:attrName>style.visibility</p:attrName>
                                        </p:attrNameLst>
                                      </p:cBhvr>
                                      <p:to>
                                        <p:strVal val="visible"/>
                                      </p:to>
                                    </p:set>
                                    <p:animEffect transition="in" filter="fade">
                                      <p:cBhvr>
                                        <p:cTn id="35" dur="500"/>
                                        <p:tgtEl>
                                          <p:spTgt spid="2050"/>
                                        </p:tgtEl>
                                      </p:cBhvr>
                                    </p:animEffect>
                                  </p:childTnLst>
                                </p:cTn>
                              </p:par>
                              <p:par>
                                <p:cTn id="36" presetID="10" presetClass="entr" presetSubtype="0" fill="hold" grpId="0" nodeType="withEffect">
                                  <p:stCondLst>
                                    <p:cond delay="0"/>
                                  </p:stCondLst>
                                  <p:childTnLst>
                                    <p:set>
                                      <p:cBhvr>
                                        <p:cTn id="37" dur="1" fill="hold">
                                          <p:stCondLst>
                                            <p:cond delay="0"/>
                                          </p:stCondLst>
                                        </p:cTn>
                                        <p:tgtEl>
                                          <p:spTgt spid="3"/>
                                        </p:tgtEl>
                                        <p:attrNameLst>
                                          <p:attrName>style.visibility</p:attrName>
                                        </p:attrNameLst>
                                      </p:cBhvr>
                                      <p:to>
                                        <p:strVal val="visible"/>
                                      </p:to>
                                    </p:set>
                                    <p:animEffect transition="in" filter="fade">
                                      <p:cBhvr>
                                        <p:cTn id="38"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animBg="1"/>
      <p:bldP spid="3" grpId="0"/>
      <p:bldP spid="9"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r>
              <a:rPr lang="de-DE" dirty="0"/>
              <a:t>Fallbeispiele aus der </a:t>
            </a:r>
            <a:r>
              <a:rPr lang="de-DE" dirty="0" smtClean="0"/>
              <a:t>Praxis - </a:t>
            </a:r>
            <a:r>
              <a:rPr lang="de-DE" b="1" dirty="0" smtClean="0"/>
              <a:t>Kontraindikation</a:t>
            </a:r>
            <a:endParaRPr lang="de-AT" b="1" dirty="0"/>
          </a:p>
        </p:txBody>
      </p:sp>
      <p:pic>
        <p:nvPicPr>
          <p:cNvPr id="4" name="Grafik 3"/>
          <p:cNvPicPr>
            <a:picLocks noChangeAspect="1"/>
          </p:cNvPicPr>
          <p:nvPr/>
        </p:nvPicPr>
        <p:blipFill>
          <a:blip r:embed="rId3"/>
          <a:stretch>
            <a:fillRect/>
          </a:stretch>
        </p:blipFill>
        <p:spPr>
          <a:xfrm>
            <a:off x="6692457" y="2896683"/>
            <a:ext cx="4661343" cy="492287"/>
          </a:xfrm>
          <a:prstGeom prst="rect">
            <a:avLst/>
          </a:prstGeom>
        </p:spPr>
      </p:pic>
      <p:pic>
        <p:nvPicPr>
          <p:cNvPr id="5" name="Grafik 4"/>
          <p:cNvPicPr>
            <a:picLocks noChangeAspect="1"/>
          </p:cNvPicPr>
          <p:nvPr/>
        </p:nvPicPr>
        <p:blipFill>
          <a:blip r:embed="rId4">
            <a:extLst>
              <a:ext uri="{BEBA8EAE-BF5A-486C-A8C5-ECC9F3942E4B}">
                <a14:imgProps xmlns:a14="http://schemas.microsoft.com/office/drawing/2010/main">
                  <a14:imgLayer r:embed="rId5">
                    <a14:imgEffect>
                      <a14:sharpenSoften amount="25000"/>
                    </a14:imgEffect>
                  </a14:imgLayer>
                </a14:imgProps>
              </a:ext>
            </a:extLst>
          </a:blip>
          <a:stretch>
            <a:fillRect/>
          </a:stretch>
        </p:blipFill>
        <p:spPr>
          <a:xfrm>
            <a:off x="445118" y="3761402"/>
            <a:ext cx="5081935" cy="1050414"/>
          </a:xfrm>
          <a:prstGeom prst="rect">
            <a:avLst/>
          </a:prstGeom>
        </p:spPr>
      </p:pic>
      <p:pic>
        <p:nvPicPr>
          <p:cNvPr id="6" name="Grafik 5"/>
          <p:cNvPicPr>
            <a:picLocks noChangeAspect="1"/>
          </p:cNvPicPr>
          <p:nvPr/>
        </p:nvPicPr>
        <p:blipFill>
          <a:blip r:embed="rId6">
            <a:extLst>
              <a:ext uri="{BEBA8EAE-BF5A-486C-A8C5-ECC9F3942E4B}">
                <a14:imgProps xmlns:a14="http://schemas.microsoft.com/office/drawing/2010/main">
                  <a14:imgLayer r:embed="rId7">
                    <a14:imgEffect>
                      <a14:sharpenSoften amount="25000"/>
                    </a14:imgEffect>
                  </a14:imgLayer>
                </a14:imgProps>
              </a:ext>
            </a:extLst>
          </a:blip>
          <a:stretch>
            <a:fillRect/>
          </a:stretch>
        </p:blipFill>
        <p:spPr>
          <a:xfrm>
            <a:off x="100011" y="1479695"/>
            <a:ext cx="11991975" cy="1238250"/>
          </a:xfrm>
          <a:prstGeom prst="rect">
            <a:avLst/>
          </a:prstGeom>
        </p:spPr>
      </p:pic>
      <p:pic>
        <p:nvPicPr>
          <p:cNvPr id="8" name="Grafik 7"/>
          <p:cNvPicPr>
            <a:picLocks noChangeAspect="1"/>
          </p:cNvPicPr>
          <p:nvPr/>
        </p:nvPicPr>
        <p:blipFill rotWithShape="1">
          <a:blip r:embed="rId8"/>
          <a:srcRect l="-298" r="298" b="7661"/>
          <a:stretch/>
        </p:blipFill>
        <p:spPr>
          <a:xfrm>
            <a:off x="100011" y="5131018"/>
            <a:ext cx="8863394" cy="637586"/>
          </a:xfrm>
          <a:prstGeom prst="rect">
            <a:avLst/>
          </a:prstGeom>
        </p:spPr>
      </p:pic>
      <p:sp>
        <p:nvSpPr>
          <p:cNvPr id="9" name="Textfeld 8"/>
          <p:cNvSpPr txBox="1"/>
          <p:nvPr/>
        </p:nvSpPr>
        <p:spPr>
          <a:xfrm>
            <a:off x="100011" y="5862639"/>
            <a:ext cx="2615480" cy="261610"/>
          </a:xfrm>
          <a:prstGeom prst="rect">
            <a:avLst/>
          </a:prstGeom>
          <a:noFill/>
        </p:spPr>
        <p:txBody>
          <a:bodyPr wrap="square" rtlCol="0">
            <a:spAutoFit/>
          </a:bodyPr>
          <a:lstStyle/>
          <a:p>
            <a:r>
              <a:rPr lang="de-DE" sz="1100" dirty="0" smtClean="0"/>
              <a:t>*Quelle: FI </a:t>
            </a:r>
            <a:r>
              <a:rPr lang="de-DE" sz="1100" dirty="0" err="1" smtClean="0"/>
              <a:t>Valsartan</a:t>
            </a:r>
            <a:r>
              <a:rPr lang="de-DE" sz="1100" dirty="0" smtClean="0"/>
              <a:t>/HCT KRKA 160/12,5</a:t>
            </a:r>
            <a:endParaRPr lang="de-AT" sz="1100" dirty="0"/>
          </a:p>
        </p:txBody>
      </p:sp>
      <p:sp>
        <p:nvSpPr>
          <p:cNvPr id="11" name="Rechteck 10"/>
          <p:cNvSpPr/>
          <p:nvPr/>
        </p:nvSpPr>
        <p:spPr>
          <a:xfrm>
            <a:off x="100011" y="2523152"/>
            <a:ext cx="1922753" cy="185556"/>
          </a:xfrm>
          <a:prstGeom prst="rect">
            <a:avLst/>
          </a:prstGeom>
          <a:noFill/>
          <a:ln w="25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AT"/>
          </a:p>
        </p:txBody>
      </p:sp>
      <p:sp>
        <p:nvSpPr>
          <p:cNvPr id="3" name="Textfeld 2"/>
          <p:cNvSpPr txBox="1"/>
          <p:nvPr/>
        </p:nvSpPr>
        <p:spPr>
          <a:xfrm>
            <a:off x="445118" y="3309547"/>
            <a:ext cx="1997730" cy="369332"/>
          </a:xfrm>
          <a:prstGeom prst="rect">
            <a:avLst/>
          </a:prstGeom>
          <a:noFill/>
        </p:spPr>
        <p:txBody>
          <a:bodyPr wrap="square" rtlCol="0">
            <a:spAutoFit/>
          </a:bodyPr>
          <a:lstStyle/>
          <a:p>
            <a:r>
              <a:rPr lang="de-DE" dirty="0" smtClean="0"/>
              <a:t>Harnsäure </a:t>
            </a:r>
            <a:endParaRPr lang="de-AT" dirty="0"/>
          </a:p>
        </p:txBody>
      </p:sp>
      <p:cxnSp>
        <p:nvCxnSpPr>
          <p:cNvPr id="10" name="Gerader Verbinder 9"/>
          <p:cNvCxnSpPr/>
          <p:nvPr/>
        </p:nvCxnSpPr>
        <p:spPr>
          <a:xfrm flipV="1">
            <a:off x="177553" y="5789467"/>
            <a:ext cx="2463425" cy="7653"/>
          </a:xfrm>
          <a:prstGeom prst="line">
            <a:avLst/>
          </a:prstGeom>
          <a:ln/>
        </p:spPr>
        <p:style>
          <a:lnRef idx="3">
            <a:schemeClr val="accent2"/>
          </a:lnRef>
          <a:fillRef idx="0">
            <a:schemeClr val="accent2"/>
          </a:fillRef>
          <a:effectRef idx="2">
            <a:schemeClr val="accent2"/>
          </a:effectRef>
          <a:fontRef idx="minor">
            <a:schemeClr val="tx1"/>
          </a:fontRef>
        </p:style>
      </p:cxnSp>
      <p:cxnSp>
        <p:nvCxnSpPr>
          <p:cNvPr id="13" name="Gerader Verbinder 12"/>
          <p:cNvCxnSpPr/>
          <p:nvPr/>
        </p:nvCxnSpPr>
        <p:spPr>
          <a:xfrm flipV="1">
            <a:off x="5233384" y="5789467"/>
            <a:ext cx="862614" cy="14257"/>
          </a:xfrm>
          <a:prstGeom prst="line">
            <a:avLst/>
          </a:prstGeom>
          <a:ln/>
        </p:spPr>
        <p:style>
          <a:lnRef idx="3">
            <a:schemeClr val="accent2"/>
          </a:lnRef>
          <a:fillRef idx="0">
            <a:schemeClr val="accent2"/>
          </a:fillRef>
          <a:effectRef idx="2">
            <a:schemeClr val="accent2"/>
          </a:effectRef>
          <a:fontRef idx="minor">
            <a:schemeClr val="tx1"/>
          </a:fontRef>
        </p:style>
      </p:cxnSp>
      <p:sp>
        <p:nvSpPr>
          <p:cNvPr id="12" name="Rechteck 11"/>
          <p:cNvSpPr/>
          <p:nvPr/>
        </p:nvSpPr>
        <p:spPr>
          <a:xfrm>
            <a:off x="9829548" y="2529685"/>
            <a:ext cx="1922753" cy="185556"/>
          </a:xfrm>
          <a:prstGeom prst="rect">
            <a:avLst/>
          </a:prstGeom>
          <a:noFill/>
          <a:ln w="25400">
            <a:solidFill>
              <a:srgbClr val="33CC3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AT"/>
          </a:p>
        </p:txBody>
      </p:sp>
      <p:cxnSp>
        <p:nvCxnSpPr>
          <p:cNvPr id="14" name="Gerader Verbinder 13"/>
          <p:cNvCxnSpPr/>
          <p:nvPr/>
        </p:nvCxnSpPr>
        <p:spPr>
          <a:xfrm>
            <a:off x="6708499" y="3190953"/>
            <a:ext cx="1071922" cy="0"/>
          </a:xfrm>
          <a:prstGeom prst="line">
            <a:avLst/>
          </a:prstGeom>
          <a:ln w="38100"/>
        </p:spPr>
        <p:style>
          <a:lnRef idx="1">
            <a:schemeClr val="dk1"/>
          </a:lnRef>
          <a:fillRef idx="0">
            <a:schemeClr val="dk1"/>
          </a:fillRef>
          <a:effectRef idx="0">
            <a:schemeClr val="dk1"/>
          </a:effectRef>
          <a:fontRef idx="minor">
            <a:schemeClr val="tx1"/>
          </a:fontRef>
        </p:style>
      </p:cxnSp>
      <p:sp>
        <p:nvSpPr>
          <p:cNvPr id="15" name="Rechteck 14"/>
          <p:cNvSpPr/>
          <p:nvPr/>
        </p:nvSpPr>
        <p:spPr>
          <a:xfrm>
            <a:off x="9829548" y="2229708"/>
            <a:ext cx="1922753" cy="185556"/>
          </a:xfrm>
          <a:prstGeom prst="rect">
            <a:avLst/>
          </a:prstGeom>
          <a:noFill/>
          <a:ln w="25400">
            <a:solidFill>
              <a:srgbClr val="33CC3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AT"/>
          </a:p>
        </p:txBody>
      </p:sp>
    </p:spTree>
    <p:extLst>
      <p:ext uri="{BB962C8B-B14F-4D97-AF65-F5344CB8AC3E}">
        <p14:creationId xmlns:p14="http://schemas.microsoft.com/office/powerpoint/2010/main" val="26928215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1"/>
                                        </p:tgtEl>
                                        <p:attrNameLst>
                                          <p:attrName>style.visibility</p:attrName>
                                        </p:attrNameLst>
                                      </p:cBhvr>
                                      <p:to>
                                        <p:strVal val="visible"/>
                                      </p:to>
                                    </p:set>
                                    <p:animEffect transition="in" filter="fade">
                                      <p:cBhvr>
                                        <p:cTn id="10" dur="500"/>
                                        <p:tgtEl>
                                          <p:spTgt spid="11"/>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fade">
                                      <p:cBhvr>
                                        <p:cTn id="15" dur="500"/>
                                        <p:tgtEl>
                                          <p:spTgt spid="8"/>
                                        </p:tgtEl>
                                      </p:cBhvr>
                                    </p:animEffect>
                                  </p:childTnLst>
                                </p:cTn>
                              </p:par>
                              <p:par>
                                <p:cTn id="16" presetID="10" presetClass="entr" presetSubtype="0" fill="hold" nodeType="withEffect">
                                  <p:stCondLst>
                                    <p:cond delay="0"/>
                                  </p:stCondLst>
                                  <p:childTnLst>
                                    <p:set>
                                      <p:cBhvr>
                                        <p:cTn id="17" dur="1" fill="hold">
                                          <p:stCondLst>
                                            <p:cond delay="0"/>
                                          </p:stCondLst>
                                        </p:cTn>
                                        <p:tgtEl>
                                          <p:spTgt spid="10"/>
                                        </p:tgtEl>
                                        <p:attrNameLst>
                                          <p:attrName>style.visibility</p:attrName>
                                        </p:attrNameLst>
                                      </p:cBhvr>
                                      <p:to>
                                        <p:strVal val="visible"/>
                                      </p:to>
                                    </p:set>
                                    <p:animEffect transition="in" filter="fade">
                                      <p:cBhvr>
                                        <p:cTn id="18" dur="500"/>
                                        <p:tgtEl>
                                          <p:spTgt spid="10"/>
                                        </p:tgtEl>
                                      </p:cBhvr>
                                    </p:animEffect>
                                  </p:childTnLst>
                                </p:cTn>
                              </p:par>
                              <p:par>
                                <p:cTn id="19" presetID="10" presetClass="entr" presetSubtype="0" fill="hold" nodeType="withEffect">
                                  <p:stCondLst>
                                    <p:cond delay="0"/>
                                  </p:stCondLst>
                                  <p:childTnLst>
                                    <p:set>
                                      <p:cBhvr>
                                        <p:cTn id="20" dur="1" fill="hold">
                                          <p:stCondLst>
                                            <p:cond delay="0"/>
                                          </p:stCondLst>
                                        </p:cTn>
                                        <p:tgtEl>
                                          <p:spTgt spid="13"/>
                                        </p:tgtEl>
                                        <p:attrNameLst>
                                          <p:attrName>style.visibility</p:attrName>
                                        </p:attrNameLst>
                                      </p:cBhvr>
                                      <p:to>
                                        <p:strVal val="visible"/>
                                      </p:to>
                                    </p:set>
                                    <p:animEffect transition="in" filter="fade">
                                      <p:cBhvr>
                                        <p:cTn id="21" dur="500"/>
                                        <p:tgtEl>
                                          <p:spTgt spid="13"/>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9"/>
                                        </p:tgtEl>
                                        <p:attrNameLst>
                                          <p:attrName>style.visibility</p:attrName>
                                        </p:attrNameLst>
                                      </p:cBhvr>
                                      <p:to>
                                        <p:strVal val="visible"/>
                                      </p:to>
                                    </p:set>
                                    <p:animEffect transition="in" filter="fade">
                                      <p:cBhvr>
                                        <p:cTn id="24" dur="500"/>
                                        <p:tgtEl>
                                          <p:spTgt spid="9"/>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nodeType="clickEffect">
                                  <p:stCondLst>
                                    <p:cond delay="0"/>
                                  </p:stCondLst>
                                  <p:childTnLst>
                                    <p:set>
                                      <p:cBhvr>
                                        <p:cTn id="28" dur="1" fill="hold">
                                          <p:stCondLst>
                                            <p:cond delay="0"/>
                                          </p:stCondLst>
                                        </p:cTn>
                                        <p:tgtEl>
                                          <p:spTgt spid="4"/>
                                        </p:tgtEl>
                                        <p:attrNameLst>
                                          <p:attrName>style.visibility</p:attrName>
                                        </p:attrNameLst>
                                      </p:cBhvr>
                                      <p:to>
                                        <p:strVal val="visible"/>
                                      </p:to>
                                    </p:set>
                                    <p:animEffect transition="in" filter="fade">
                                      <p:cBhvr>
                                        <p:cTn id="29" dur="500"/>
                                        <p:tgtEl>
                                          <p:spTgt spid="4"/>
                                        </p:tgtEl>
                                      </p:cBhvr>
                                    </p:animEffect>
                                  </p:childTnLst>
                                </p:cTn>
                              </p:par>
                              <p:par>
                                <p:cTn id="30" presetID="10" presetClass="entr" presetSubtype="0" fill="hold" grpId="0" nodeType="withEffect">
                                  <p:stCondLst>
                                    <p:cond delay="0"/>
                                  </p:stCondLst>
                                  <p:childTnLst>
                                    <p:set>
                                      <p:cBhvr>
                                        <p:cTn id="31" dur="1" fill="hold">
                                          <p:stCondLst>
                                            <p:cond delay="0"/>
                                          </p:stCondLst>
                                        </p:cTn>
                                        <p:tgtEl>
                                          <p:spTgt spid="12"/>
                                        </p:tgtEl>
                                        <p:attrNameLst>
                                          <p:attrName>style.visibility</p:attrName>
                                        </p:attrNameLst>
                                      </p:cBhvr>
                                      <p:to>
                                        <p:strVal val="visible"/>
                                      </p:to>
                                    </p:set>
                                    <p:animEffect transition="in" filter="fade">
                                      <p:cBhvr>
                                        <p:cTn id="32" dur="500"/>
                                        <p:tgtEl>
                                          <p:spTgt spid="12"/>
                                        </p:tgtEl>
                                      </p:cBhvr>
                                    </p:animEffect>
                                  </p:childTnLst>
                                </p:cTn>
                              </p:par>
                              <p:par>
                                <p:cTn id="33" presetID="10" presetClass="entr" presetSubtype="0" fill="hold" nodeType="withEffect">
                                  <p:stCondLst>
                                    <p:cond delay="0"/>
                                  </p:stCondLst>
                                  <p:childTnLst>
                                    <p:set>
                                      <p:cBhvr>
                                        <p:cTn id="34" dur="1" fill="hold">
                                          <p:stCondLst>
                                            <p:cond delay="0"/>
                                          </p:stCondLst>
                                        </p:cTn>
                                        <p:tgtEl>
                                          <p:spTgt spid="14"/>
                                        </p:tgtEl>
                                        <p:attrNameLst>
                                          <p:attrName>style.visibility</p:attrName>
                                        </p:attrNameLst>
                                      </p:cBhvr>
                                      <p:to>
                                        <p:strVal val="visible"/>
                                      </p:to>
                                    </p:set>
                                    <p:animEffect transition="in" filter="fade">
                                      <p:cBhvr>
                                        <p:cTn id="35" dur="500"/>
                                        <p:tgtEl>
                                          <p:spTgt spid="14"/>
                                        </p:tgtEl>
                                      </p:cBhvr>
                                    </p:animEffect>
                                  </p:childTnLst>
                                </p:cTn>
                              </p:par>
                              <p:par>
                                <p:cTn id="36" presetID="10" presetClass="entr" presetSubtype="0" fill="hold" grpId="0" nodeType="withEffect">
                                  <p:stCondLst>
                                    <p:cond delay="0"/>
                                  </p:stCondLst>
                                  <p:childTnLst>
                                    <p:set>
                                      <p:cBhvr>
                                        <p:cTn id="37" dur="1" fill="hold">
                                          <p:stCondLst>
                                            <p:cond delay="0"/>
                                          </p:stCondLst>
                                        </p:cTn>
                                        <p:tgtEl>
                                          <p:spTgt spid="15"/>
                                        </p:tgtEl>
                                        <p:attrNameLst>
                                          <p:attrName>style.visibility</p:attrName>
                                        </p:attrNameLst>
                                      </p:cBhvr>
                                      <p:to>
                                        <p:strVal val="visible"/>
                                      </p:to>
                                    </p:set>
                                    <p:animEffect transition="in" filter="fade">
                                      <p:cBhvr>
                                        <p:cTn id="38"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1" grpId="0" animBg="1"/>
      <p:bldP spid="12" grpId="0" animBg="1"/>
      <p:bldP spid="15"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1" y="-3202"/>
            <a:ext cx="10788073" cy="1435939"/>
          </a:xfrm>
        </p:spPr>
        <p:txBody>
          <a:bodyPr/>
          <a:lstStyle/>
          <a:p>
            <a:r>
              <a:rPr lang="de-DE" dirty="0" smtClean="0"/>
              <a:t>Fallbeispiele aus der Praxis - </a:t>
            </a:r>
            <a:r>
              <a:rPr lang="de-DE" b="1" dirty="0" smtClean="0"/>
              <a:t>Indikation</a:t>
            </a:r>
            <a:endParaRPr lang="de-AT" b="1" dirty="0"/>
          </a:p>
        </p:txBody>
      </p:sp>
      <p:pic>
        <p:nvPicPr>
          <p:cNvPr id="4" name="Grafik 3"/>
          <p:cNvPicPr>
            <a:picLocks noChangeAspect="1"/>
          </p:cNvPicPr>
          <p:nvPr/>
        </p:nvPicPr>
        <p:blipFill rotWithShape="1">
          <a:blip r:embed="rId3">
            <a:extLst>
              <a:ext uri="{28A0092B-C50C-407E-A947-70E740481C1C}">
                <a14:useLocalDpi xmlns:a14="http://schemas.microsoft.com/office/drawing/2010/main" val="0"/>
              </a:ext>
            </a:extLst>
          </a:blip>
          <a:srcRect r="60489" b="66071"/>
          <a:stretch/>
        </p:blipFill>
        <p:spPr>
          <a:xfrm>
            <a:off x="360257" y="3130115"/>
            <a:ext cx="4852793" cy="2111837"/>
          </a:xfrm>
          <a:prstGeom prst="rect">
            <a:avLst/>
          </a:prstGeom>
        </p:spPr>
      </p:pic>
      <p:pic>
        <p:nvPicPr>
          <p:cNvPr id="5" name="Grafik 4"/>
          <p:cNvPicPr>
            <a:picLocks noChangeAspect="1"/>
          </p:cNvPicPr>
          <p:nvPr/>
        </p:nvPicPr>
        <p:blipFill rotWithShape="1">
          <a:blip r:embed="rId4">
            <a:extLst>
              <a:ext uri="{28A0092B-C50C-407E-A947-70E740481C1C}">
                <a14:useLocalDpi xmlns:a14="http://schemas.microsoft.com/office/drawing/2010/main" val="0"/>
              </a:ext>
            </a:extLst>
          </a:blip>
          <a:srcRect r="34504" b="1857"/>
          <a:stretch/>
        </p:blipFill>
        <p:spPr>
          <a:xfrm>
            <a:off x="95522" y="1023712"/>
            <a:ext cx="7410748" cy="1774079"/>
          </a:xfrm>
          <a:prstGeom prst="rect">
            <a:avLst/>
          </a:prstGeom>
        </p:spPr>
      </p:pic>
      <p:pic>
        <p:nvPicPr>
          <p:cNvPr id="6" name="Grafik 5"/>
          <p:cNvPicPr>
            <a:picLocks noChangeAspect="1"/>
          </p:cNvPicPr>
          <p:nvPr/>
        </p:nvPicPr>
        <p:blipFill rotWithShape="1">
          <a:blip r:embed="rId5">
            <a:extLst>
              <a:ext uri="{28A0092B-C50C-407E-A947-70E740481C1C}">
                <a14:useLocalDpi xmlns:a14="http://schemas.microsoft.com/office/drawing/2010/main" val="0"/>
              </a:ext>
            </a:extLst>
          </a:blip>
          <a:srcRect t="-586" r="59623" b="5229"/>
          <a:stretch/>
        </p:blipFill>
        <p:spPr>
          <a:xfrm>
            <a:off x="5496130" y="4598522"/>
            <a:ext cx="6398986" cy="396000"/>
          </a:xfrm>
          <a:prstGeom prst="rect">
            <a:avLst/>
          </a:prstGeom>
        </p:spPr>
      </p:pic>
      <p:pic>
        <p:nvPicPr>
          <p:cNvPr id="7" name="Grafik 6"/>
          <p:cNvPicPr>
            <a:picLocks noChangeAspect="1"/>
          </p:cNvPicPr>
          <p:nvPr/>
        </p:nvPicPr>
        <p:blipFill rotWithShape="1">
          <a:blip r:embed="rId5">
            <a:extLst>
              <a:ext uri="{28A0092B-C50C-407E-A947-70E740481C1C}">
                <a14:useLocalDpi xmlns:a14="http://schemas.microsoft.com/office/drawing/2010/main" val="0"/>
              </a:ext>
            </a:extLst>
          </a:blip>
          <a:srcRect l="40479" t="3540" r="14975" b="9484"/>
          <a:stretch/>
        </p:blipFill>
        <p:spPr>
          <a:xfrm>
            <a:off x="5505834" y="4927702"/>
            <a:ext cx="6332722" cy="324000"/>
          </a:xfrm>
          <a:prstGeom prst="rect">
            <a:avLst/>
          </a:prstGeom>
        </p:spPr>
      </p:pic>
      <p:sp>
        <p:nvSpPr>
          <p:cNvPr id="9" name="Textfeld 8"/>
          <p:cNvSpPr txBox="1"/>
          <p:nvPr/>
        </p:nvSpPr>
        <p:spPr>
          <a:xfrm>
            <a:off x="8049768" y="4047306"/>
            <a:ext cx="4765964" cy="276999"/>
          </a:xfrm>
          <a:prstGeom prst="rect">
            <a:avLst/>
          </a:prstGeom>
          <a:noFill/>
        </p:spPr>
        <p:txBody>
          <a:bodyPr wrap="square" rtlCol="0">
            <a:spAutoFit/>
          </a:bodyPr>
          <a:lstStyle/>
          <a:p>
            <a:r>
              <a:rPr lang="de-DE" sz="1200" dirty="0" smtClean="0"/>
              <a:t>Quelle: </a:t>
            </a:r>
            <a:r>
              <a:rPr lang="de-AT" sz="1200" dirty="0" smtClean="0"/>
              <a:t>ESC Pocket Guideline Version 2021</a:t>
            </a:r>
            <a:endParaRPr lang="de-AT" sz="1200" dirty="0"/>
          </a:p>
        </p:txBody>
      </p:sp>
      <p:pic>
        <p:nvPicPr>
          <p:cNvPr id="10" name="Grafik 9"/>
          <p:cNvPicPr>
            <a:picLocks noChangeAspect="1"/>
          </p:cNvPicPr>
          <p:nvPr/>
        </p:nvPicPr>
        <p:blipFill>
          <a:blip r:embed="rId6"/>
          <a:stretch>
            <a:fillRect/>
          </a:stretch>
        </p:blipFill>
        <p:spPr>
          <a:xfrm>
            <a:off x="8049768" y="986297"/>
            <a:ext cx="3719941" cy="3092481"/>
          </a:xfrm>
          <a:prstGeom prst="rect">
            <a:avLst/>
          </a:prstGeom>
        </p:spPr>
      </p:pic>
      <p:sp>
        <p:nvSpPr>
          <p:cNvPr id="11" name="Pfeil nach links 10"/>
          <p:cNvSpPr/>
          <p:nvPr/>
        </p:nvSpPr>
        <p:spPr>
          <a:xfrm>
            <a:off x="11769709" y="2843130"/>
            <a:ext cx="364115" cy="180818"/>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AT"/>
          </a:p>
        </p:txBody>
      </p:sp>
      <p:sp>
        <p:nvSpPr>
          <p:cNvPr id="12" name="Rechteck 11"/>
          <p:cNvSpPr/>
          <p:nvPr/>
        </p:nvSpPr>
        <p:spPr>
          <a:xfrm>
            <a:off x="95522" y="2421335"/>
            <a:ext cx="1557788" cy="398188"/>
          </a:xfrm>
          <a:prstGeom prst="rect">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AT"/>
          </a:p>
        </p:txBody>
      </p:sp>
      <p:pic>
        <p:nvPicPr>
          <p:cNvPr id="13" name="Grafik 12"/>
          <p:cNvPicPr>
            <a:picLocks noChangeAspect="1"/>
          </p:cNvPicPr>
          <p:nvPr/>
        </p:nvPicPr>
        <p:blipFill rotWithShape="1">
          <a:blip r:embed="rId3">
            <a:extLst>
              <a:ext uri="{28A0092B-C50C-407E-A947-70E740481C1C}">
                <a14:useLocalDpi xmlns:a14="http://schemas.microsoft.com/office/drawing/2010/main" val="0"/>
              </a:ext>
            </a:extLst>
          </a:blip>
          <a:srcRect l="6047" t="59244" b="7617"/>
          <a:stretch/>
        </p:blipFill>
        <p:spPr>
          <a:xfrm>
            <a:off x="360257" y="5322346"/>
            <a:ext cx="7130471" cy="1274618"/>
          </a:xfrm>
          <a:prstGeom prst="rect">
            <a:avLst/>
          </a:prstGeom>
        </p:spPr>
      </p:pic>
      <p:sp>
        <p:nvSpPr>
          <p:cNvPr id="8" name="Rechteck 7"/>
          <p:cNvSpPr/>
          <p:nvPr/>
        </p:nvSpPr>
        <p:spPr>
          <a:xfrm>
            <a:off x="11013743" y="4914053"/>
            <a:ext cx="891077" cy="341037"/>
          </a:xfrm>
          <a:prstGeom prst="rect">
            <a:avLst/>
          </a:prstGeom>
          <a:solidFill>
            <a:srgbClr val="D4D4D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AT"/>
          </a:p>
        </p:txBody>
      </p:sp>
      <p:sp>
        <p:nvSpPr>
          <p:cNvPr id="3" name="Textfeld 2"/>
          <p:cNvSpPr txBox="1"/>
          <p:nvPr/>
        </p:nvSpPr>
        <p:spPr>
          <a:xfrm>
            <a:off x="10944269" y="4894892"/>
            <a:ext cx="1343267" cy="261610"/>
          </a:xfrm>
          <a:prstGeom prst="rect">
            <a:avLst/>
          </a:prstGeom>
          <a:noFill/>
        </p:spPr>
        <p:txBody>
          <a:bodyPr wrap="square" rtlCol="0">
            <a:spAutoFit/>
          </a:bodyPr>
          <a:lstStyle/>
          <a:p>
            <a:r>
              <a:rPr lang="de-DE" sz="1100" dirty="0" err="1" smtClean="0">
                <a:solidFill>
                  <a:schemeClr val="tx1">
                    <a:lumMod val="85000"/>
                    <a:lumOff val="15000"/>
                  </a:schemeClr>
                </a:solidFill>
                <a:latin typeface="Calibri" panose="020F0502020204030204" pitchFamily="34" charset="0"/>
                <a:cs typeface="Calibri" panose="020F0502020204030204" pitchFamily="34" charset="0"/>
              </a:rPr>
              <a:t>Hyperkaliämie</a:t>
            </a:r>
            <a:endParaRPr lang="de-AT" sz="1100" dirty="0">
              <a:solidFill>
                <a:schemeClr val="tx1">
                  <a:lumMod val="85000"/>
                  <a:lumOff val="15000"/>
                </a:schemeClr>
              </a:solidFill>
              <a:latin typeface="Calibri" panose="020F0502020204030204" pitchFamily="34" charset="0"/>
              <a:cs typeface="Calibri" panose="020F0502020204030204" pitchFamily="34" charset="0"/>
            </a:endParaRPr>
          </a:p>
        </p:txBody>
      </p:sp>
      <p:sp>
        <p:nvSpPr>
          <p:cNvPr id="15" name="Rechteck 14"/>
          <p:cNvSpPr/>
          <p:nvPr/>
        </p:nvSpPr>
        <p:spPr>
          <a:xfrm>
            <a:off x="863900" y="4231527"/>
            <a:ext cx="2629927" cy="190348"/>
          </a:xfrm>
          <a:prstGeom prst="rect">
            <a:avLst/>
          </a:prstGeom>
          <a:noFill/>
          <a:ln w="25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AT"/>
          </a:p>
        </p:txBody>
      </p:sp>
      <p:sp>
        <p:nvSpPr>
          <p:cNvPr id="16" name="Rechteck 15"/>
          <p:cNvSpPr/>
          <p:nvPr/>
        </p:nvSpPr>
        <p:spPr>
          <a:xfrm>
            <a:off x="3747280" y="2633967"/>
            <a:ext cx="1922753" cy="185556"/>
          </a:xfrm>
          <a:prstGeom prst="rect">
            <a:avLst/>
          </a:prstGeom>
          <a:noFill/>
          <a:ln w="25400">
            <a:solidFill>
              <a:srgbClr val="33CC3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AT"/>
          </a:p>
        </p:txBody>
      </p:sp>
      <p:sp>
        <p:nvSpPr>
          <p:cNvPr id="17" name="Rechteck 16"/>
          <p:cNvSpPr/>
          <p:nvPr/>
        </p:nvSpPr>
        <p:spPr>
          <a:xfrm>
            <a:off x="3747279" y="2394548"/>
            <a:ext cx="1922753" cy="185556"/>
          </a:xfrm>
          <a:prstGeom prst="rect">
            <a:avLst/>
          </a:prstGeom>
          <a:noFill/>
          <a:ln w="25400">
            <a:solidFill>
              <a:srgbClr val="33CC3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AT"/>
          </a:p>
        </p:txBody>
      </p:sp>
      <p:cxnSp>
        <p:nvCxnSpPr>
          <p:cNvPr id="18" name="Gerader Verbinder 17"/>
          <p:cNvCxnSpPr/>
          <p:nvPr/>
        </p:nvCxnSpPr>
        <p:spPr>
          <a:xfrm>
            <a:off x="5521876" y="4830724"/>
            <a:ext cx="1071922" cy="0"/>
          </a:xfrm>
          <a:prstGeom prst="line">
            <a:avLst/>
          </a:prstGeom>
          <a:ln w="38100"/>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34609678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2"/>
                                        </p:tgtEl>
                                        <p:attrNameLst>
                                          <p:attrName>style.visibility</p:attrName>
                                        </p:attrNameLst>
                                      </p:cBhvr>
                                      <p:to>
                                        <p:strVal val="visible"/>
                                      </p:to>
                                    </p:set>
                                    <p:animEffect transition="in" filter="fade">
                                      <p:cBhvr>
                                        <p:cTn id="10" dur="500"/>
                                        <p:tgtEl>
                                          <p:spTgt spid="12"/>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fade">
                                      <p:cBhvr>
                                        <p:cTn id="15" dur="500"/>
                                        <p:tgtEl>
                                          <p:spTgt spid="10"/>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fade">
                                      <p:cBhvr>
                                        <p:cTn id="18" dur="500"/>
                                        <p:tgtEl>
                                          <p:spTgt spid="9"/>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11"/>
                                        </p:tgtEl>
                                        <p:attrNameLst>
                                          <p:attrName>style.visibility</p:attrName>
                                        </p:attrNameLst>
                                      </p:cBhvr>
                                      <p:to>
                                        <p:strVal val="visible"/>
                                      </p:to>
                                    </p:set>
                                    <p:animEffect transition="in" filter="fade">
                                      <p:cBhvr>
                                        <p:cTn id="21" dur="500"/>
                                        <p:tgtEl>
                                          <p:spTgt spid="11"/>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17"/>
                                        </p:tgtEl>
                                        <p:attrNameLst>
                                          <p:attrName>style.visibility</p:attrName>
                                        </p:attrNameLst>
                                      </p:cBhvr>
                                      <p:to>
                                        <p:strVal val="visible"/>
                                      </p:to>
                                    </p:set>
                                    <p:animEffect transition="in" filter="fade">
                                      <p:cBhvr>
                                        <p:cTn id="24" dur="500"/>
                                        <p:tgtEl>
                                          <p:spTgt spid="17"/>
                                        </p:tgtEl>
                                      </p:cBhvr>
                                    </p:animEffect>
                                  </p:childTnLst>
                                </p:cTn>
                              </p:par>
                              <p:par>
                                <p:cTn id="25" presetID="10" presetClass="entr" presetSubtype="0" fill="hold" grpId="0" nodeType="withEffect">
                                  <p:stCondLst>
                                    <p:cond delay="0"/>
                                  </p:stCondLst>
                                  <p:childTnLst>
                                    <p:set>
                                      <p:cBhvr>
                                        <p:cTn id="26" dur="1" fill="hold">
                                          <p:stCondLst>
                                            <p:cond delay="0"/>
                                          </p:stCondLst>
                                        </p:cTn>
                                        <p:tgtEl>
                                          <p:spTgt spid="16"/>
                                        </p:tgtEl>
                                        <p:attrNameLst>
                                          <p:attrName>style.visibility</p:attrName>
                                        </p:attrNameLst>
                                      </p:cBhvr>
                                      <p:to>
                                        <p:strVal val="visible"/>
                                      </p:to>
                                    </p:set>
                                    <p:animEffect transition="in" filter="fade">
                                      <p:cBhvr>
                                        <p:cTn id="27" dur="500"/>
                                        <p:tgtEl>
                                          <p:spTgt spid="16"/>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6"/>
                                        </p:tgtEl>
                                        <p:attrNameLst>
                                          <p:attrName>style.visibility</p:attrName>
                                        </p:attrNameLst>
                                      </p:cBhvr>
                                      <p:to>
                                        <p:strVal val="visible"/>
                                      </p:to>
                                    </p:set>
                                    <p:animEffect transition="in" filter="fade">
                                      <p:cBhvr>
                                        <p:cTn id="32" dur="500"/>
                                        <p:tgtEl>
                                          <p:spTgt spid="6"/>
                                        </p:tgtEl>
                                      </p:cBhvr>
                                    </p:animEffect>
                                  </p:childTnLst>
                                </p:cTn>
                              </p:par>
                              <p:par>
                                <p:cTn id="33" presetID="10" presetClass="entr" presetSubtype="0" fill="hold" nodeType="withEffect">
                                  <p:stCondLst>
                                    <p:cond delay="0"/>
                                  </p:stCondLst>
                                  <p:childTnLst>
                                    <p:set>
                                      <p:cBhvr>
                                        <p:cTn id="34" dur="1" fill="hold">
                                          <p:stCondLst>
                                            <p:cond delay="0"/>
                                          </p:stCondLst>
                                        </p:cTn>
                                        <p:tgtEl>
                                          <p:spTgt spid="7"/>
                                        </p:tgtEl>
                                        <p:attrNameLst>
                                          <p:attrName>style.visibility</p:attrName>
                                        </p:attrNameLst>
                                      </p:cBhvr>
                                      <p:to>
                                        <p:strVal val="visible"/>
                                      </p:to>
                                    </p:set>
                                    <p:animEffect transition="in" filter="fade">
                                      <p:cBhvr>
                                        <p:cTn id="35" dur="500"/>
                                        <p:tgtEl>
                                          <p:spTgt spid="7"/>
                                        </p:tgtEl>
                                      </p:cBhvr>
                                    </p:animEffect>
                                  </p:childTnLst>
                                </p:cTn>
                              </p:par>
                              <p:par>
                                <p:cTn id="36" presetID="10" presetClass="entr" presetSubtype="0" fill="hold" grpId="0" nodeType="withEffect">
                                  <p:stCondLst>
                                    <p:cond delay="0"/>
                                  </p:stCondLst>
                                  <p:childTnLst>
                                    <p:set>
                                      <p:cBhvr>
                                        <p:cTn id="37" dur="1" fill="hold">
                                          <p:stCondLst>
                                            <p:cond delay="0"/>
                                          </p:stCondLst>
                                        </p:cTn>
                                        <p:tgtEl>
                                          <p:spTgt spid="3"/>
                                        </p:tgtEl>
                                        <p:attrNameLst>
                                          <p:attrName>style.visibility</p:attrName>
                                        </p:attrNameLst>
                                      </p:cBhvr>
                                      <p:to>
                                        <p:strVal val="visible"/>
                                      </p:to>
                                    </p:set>
                                    <p:animEffect transition="in" filter="fade">
                                      <p:cBhvr>
                                        <p:cTn id="38" dur="500"/>
                                        <p:tgtEl>
                                          <p:spTgt spid="3"/>
                                        </p:tgtEl>
                                      </p:cBhvr>
                                    </p:animEffect>
                                  </p:childTnLst>
                                </p:cTn>
                              </p:par>
                              <p:par>
                                <p:cTn id="39" presetID="10" presetClass="entr" presetSubtype="0" fill="hold" grpId="0" nodeType="withEffect">
                                  <p:stCondLst>
                                    <p:cond delay="0"/>
                                  </p:stCondLst>
                                  <p:childTnLst>
                                    <p:set>
                                      <p:cBhvr>
                                        <p:cTn id="40" dur="1" fill="hold">
                                          <p:stCondLst>
                                            <p:cond delay="0"/>
                                          </p:stCondLst>
                                        </p:cTn>
                                        <p:tgtEl>
                                          <p:spTgt spid="8"/>
                                        </p:tgtEl>
                                        <p:attrNameLst>
                                          <p:attrName>style.visibility</p:attrName>
                                        </p:attrNameLst>
                                      </p:cBhvr>
                                      <p:to>
                                        <p:strVal val="visible"/>
                                      </p:to>
                                    </p:set>
                                    <p:animEffect transition="in" filter="fade">
                                      <p:cBhvr>
                                        <p:cTn id="41" dur="500"/>
                                        <p:tgtEl>
                                          <p:spTgt spid="8"/>
                                        </p:tgtEl>
                                      </p:cBhvr>
                                    </p:animEffect>
                                  </p:childTnLst>
                                </p:cTn>
                              </p:par>
                              <p:par>
                                <p:cTn id="42" presetID="10" presetClass="entr" presetSubtype="0" fill="hold" nodeType="withEffect">
                                  <p:stCondLst>
                                    <p:cond delay="0"/>
                                  </p:stCondLst>
                                  <p:childTnLst>
                                    <p:set>
                                      <p:cBhvr>
                                        <p:cTn id="43" dur="1" fill="hold">
                                          <p:stCondLst>
                                            <p:cond delay="0"/>
                                          </p:stCondLst>
                                        </p:cTn>
                                        <p:tgtEl>
                                          <p:spTgt spid="18"/>
                                        </p:tgtEl>
                                        <p:attrNameLst>
                                          <p:attrName>style.visibility</p:attrName>
                                        </p:attrNameLst>
                                      </p:cBhvr>
                                      <p:to>
                                        <p:strVal val="visible"/>
                                      </p:to>
                                    </p:set>
                                    <p:animEffect transition="in" filter="fade">
                                      <p:cBhvr>
                                        <p:cTn id="44" dur="500"/>
                                        <p:tgtEl>
                                          <p:spTgt spid="18"/>
                                        </p:tgtEl>
                                      </p:cBhvr>
                                    </p:animEffect>
                                  </p:childTnLst>
                                </p:cTn>
                              </p:par>
                            </p:childTnLst>
                          </p:cTn>
                        </p:par>
                      </p:childTnLst>
                    </p:cTn>
                  </p:par>
                  <p:par>
                    <p:cTn id="45" fill="hold">
                      <p:stCondLst>
                        <p:cond delay="indefinite"/>
                      </p:stCondLst>
                      <p:childTnLst>
                        <p:par>
                          <p:cTn id="46" fill="hold">
                            <p:stCondLst>
                              <p:cond delay="0"/>
                            </p:stCondLst>
                            <p:childTnLst>
                              <p:par>
                                <p:cTn id="47" presetID="10" presetClass="entr" presetSubtype="0" fill="hold" nodeType="clickEffect">
                                  <p:stCondLst>
                                    <p:cond delay="0"/>
                                  </p:stCondLst>
                                  <p:childTnLst>
                                    <p:set>
                                      <p:cBhvr>
                                        <p:cTn id="48" dur="1" fill="hold">
                                          <p:stCondLst>
                                            <p:cond delay="0"/>
                                          </p:stCondLst>
                                        </p:cTn>
                                        <p:tgtEl>
                                          <p:spTgt spid="13"/>
                                        </p:tgtEl>
                                        <p:attrNameLst>
                                          <p:attrName>style.visibility</p:attrName>
                                        </p:attrNameLst>
                                      </p:cBhvr>
                                      <p:to>
                                        <p:strVal val="visible"/>
                                      </p:to>
                                    </p:set>
                                    <p:animEffect transition="in" filter="fade">
                                      <p:cBhvr>
                                        <p:cTn id="49"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1" grpId="0" animBg="1"/>
      <p:bldP spid="12" grpId="0" animBg="1"/>
      <p:bldP spid="8" grpId="0" animBg="1"/>
      <p:bldP spid="3" grpId="0"/>
      <p:bldP spid="16" grpId="0" animBg="1"/>
      <p:bldP spid="17"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301780" y="-5984"/>
            <a:ext cx="10515600" cy="1325563"/>
          </a:xfrm>
        </p:spPr>
        <p:txBody>
          <a:bodyPr/>
          <a:lstStyle/>
          <a:p>
            <a:r>
              <a:rPr lang="de-DE" dirty="0" smtClean="0"/>
              <a:t>Fallbeispiele aus der Praxis - </a:t>
            </a:r>
            <a:r>
              <a:rPr lang="de-DE" b="1" dirty="0" smtClean="0"/>
              <a:t>Indikation</a:t>
            </a:r>
            <a:endParaRPr lang="de-AT" b="1" dirty="0"/>
          </a:p>
        </p:txBody>
      </p:sp>
      <p:pic>
        <p:nvPicPr>
          <p:cNvPr id="4" name="Grafik 3"/>
          <p:cNvPicPr>
            <a:picLocks noChangeAspect="1"/>
          </p:cNvPicPr>
          <p:nvPr/>
        </p:nvPicPr>
        <p:blipFill rotWithShape="1">
          <a:blip r:embed="rId3"/>
          <a:srcRect r="29918" b="748"/>
          <a:stretch/>
        </p:blipFill>
        <p:spPr>
          <a:xfrm>
            <a:off x="420932" y="1025036"/>
            <a:ext cx="6635262" cy="2817202"/>
          </a:xfrm>
          <a:prstGeom prst="rect">
            <a:avLst/>
          </a:prstGeom>
        </p:spPr>
      </p:pic>
      <p:sp>
        <p:nvSpPr>
          <p:cNvPr id="5" name="Pfeil nach rechts 4"/>
          <p:cNvSpPr/>
          <p:nvPr/>
        </p:nvSpPr>
        <p:spPr>
          <a:xfrm>
            <a:off x="-8099" y="1982917"/>
            <a:ext cx="369455" cy="110836"/>
          </a:xfrm>
          <a:prstGeom prst="rightArrow">
            <a:avLst/>
          </a:prstGeom>
          <a:solidFill>
            <a:srgbClr val="33CC33"/>
          </a:solidFill>
          <a:ln>
            <a:solidFill>
              <a:srgbClr val="33CC3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AT"/>
          </a:p>
        </p:txBody>
      </p:sp>
      <p:pic>
        <p:nvPicPr>
          <p:cNvPr id="6" name="Grafik 5"/>
          <p:cNvPicPr>
            <a:picLocks noChangeAspect="1"/>
          </p:cNvPicPr>
          <p:nvPr/>
        </p:nvPicPr>
        <p:blipFill rotWithShape="1">
          <a:blip r:embed="rId4"/>
          <a:srcRect b="50536"/>
          <a:stretch/>
        </p:blipFill>
        <p:spPr>
          <a:xfrm>
            <a:off x="7175346" y="2178411"/>
            <a:ext cx="4571126" cy="2294433"/>
          </a:xfrm>
          <a:prstGeom prst="rect">
            <a:avLst/>
          </a:prstGeom>
        </p:spPr>
      </p:pic>
      <p:sp>
        <p:nvSpPr>
          <p:cNvPr id="7" name="Textfeld 6"/>
          <p:cNvSpPr txBox="1"/>
          <p:nvPr/>
        </p:nvSpPr>
        <p:spPr>
          <a:xfrm>
            <a:off x="718351" y="4287635"/>
            <a:ext cx="5542139" cy="1892826"/>
          </a:xfrm>
          <a:prstGeom prst="rect">
            <a:avLst/>
          </a:prstGeom>
          <a:noFill/>
        </p:spPr>
        <p:txBody>
          <a:bodyPr wrap="square" rtlCol="0">
            <a:spAutoFit/>
          </a:bodyPr>
          <a:lstStyle/>
          <a:p>
            <a:r>
              <a:rPr lang="de-DE" sz="2200" dirty="0" smtClean="0"/>
              <a:t>SGLT-2 Hemmer als „4. Säule“ bei HI Patienten </a:t>
            </a:r>
            <a:r>
              <a:rPr lang="de-DE" sz="2200" u="sng" dirty="0" smtClean="0"/>
              <a:t>absolut</a:t>
            </a:r>
            <a:r>
              <a:rPr lang="de-DE" sz="2200" dirty="0" smtClean="0"/>
              <a:t> indiziert!</a:t>
            </a:r>
          </a:p>
          <a:p>
            <a:r>
              <a:rPr lang="de-DE" sz="2200" dirty="0" smtClean="0"/>
              <a:t>Bis GFR 25ml/min möglich</a:t>
            </a:r>
          </a:p>
          <a:p>
            <a:r>
              <a:rPr lang="de-DE" sz="1000" dirty="0"/>
              <a:t> </a:t>
            </a:r>
            <a:endParaRPr lang="de-DE" sz="1000" dirty="0" smtClean="0"/>
          </a:p>
          <a:p>
            <a:r>
              <a:rPr lang="de-DE" sz="2200" dirty="0" smtClean="0"/>
              <a:t>Cave: HWI</a:t>
            </a:r>
          </a:p>
          <a:p>
            <a:r>
              <a:rPr lang="de-DE" dirty="0" smtClean="0"/>
              <a:t> </a:t>
            </a:r>
            <a:endParaRPr lang="de-AT" dirty="0"/>
          </a:p>
        </p:txBody>
      </p:sp>
      <p:sp>
        <p:nvSpPr>
          <p:cNvPr id="8" name="Textfeld 7"/>
          <p:cNvSpPr txBox="1"/>
          <p:nvPr/>
        </p:nvSpPr>
        <p:spPr>
          <a:xfrm>
            <a:off x="7317292" y="4567864"/>
            <a:ext cx="4656992" cy="246221"/>
          </a:xfrm>
          <a:prstGeom prst="rect">
            <a:avLst/>
          </a:prstGeom>
          <a:noFill/>
        </p:spPr>
        <p:txBody>
          <a:bodyPr wrap="square" rtlCol="0">
            <a:spAutoFit/>
          </a:bodyPr>
          <a:lstStyle/>
          <a:p>
            <a:r>
              <a:rPr lang="de-DE" sz="1000" dirty="0" smtClean="0">
                <a:solidFill>
                  <a:schemeClr val="tx1">
                    <a:lumMod val="50000"/>
                    <a:lumOff val="50000"/>
                  </a:schemeClr>
                </a:solidFill>
              </a:rPr>
              <a:t>Quelle: ESC Pocket Guidelines, Version 2021, akute und chronische Herzinsuffizienz</a:t>
            </a:r>
            <a:endParaRPr lang="de-AT" sz="1000" dirty="0">
              <a:solidFill>
                <a:schemeClr val="tx1">
                  <a:lumMod val="50000"/>
                  <a:lumOff val="50000"/>
                </a:schemeClr>
              </a:solidFill>
            </a:endParaRPr>
          </a:p>
        </p:txBody>
      </p:sp>
      <p:pic>
        <p:nvPicPr>
          <p:cNvPr id="9" name="Grafik 8"/>
          <p:cNvPicPr>
            <a:picLocks noChangeAspect="1"/>
          </p:cNvPicPr>
          <p:nvPr/>
        </p:nvPicPr>
        <p:blipFill>
          <a:blip r:embed="rId5"/>
          <a:stretch>
            <a:fillRect/>
          </a:stretch>
        </p:blipFill>
        <p:spPr>
          <a:xfrm>
            <a:off x="6260490" y="5234048"/>
            <a:ext cx="5931510" cy="1435177"/>
          </a:xfrm>
          <a:prstGeom prst="rect">
            <a:avLst/>
          </a:prstGeom>
        </p:spPr>
      </p:pic>
      <p:pic>
        <p:nvPicPr>
          <p:cNvPr id="10" name="Grafik 9"/>
          <p:cNvPicPr>
            <a:picLocks noChangeAspect="1"/>
          </p:cNvPicPr>
          <p:nvPr/>
        </p:nvPicPr>
        <p:blipFill>
          <a:blip r:embed="rId6"/>
          <a:stretch>
            <a:fillRect/>
          </a:stretch>
        </p:blipFill>
        <p:spPr>
          <a:xfrm>
            <a:off x="7402336" y="1252171"/>
            <a:ext cx="3495675" cy="504825"/>
          </a:xfrm>
          <a:prstGeom prst="rect">
            <a:avLst/>
          </a:prstGeom>
        </p:spPr>
      </p:pic>
      <p:pic>
        <p:nvPicPr>
          <p:cNvPr id="3" name="Grafik 2"/>
          <p:cNvPicPr>
            <a:picLocks noChangeAspect="1"/>
          </p:cNvPicPr>
          <p:nvPr/>
        </p:nvPicPr>
        <p:blipFill>
          <a:blip r:embed="rId7"/>
          <a:stretch>
            <a:fillRect/>
          </a:stretch>
        </p:blipFill>
        <p:spPr>
          <a:xfrm>
            <a:off x="7402336" y="1000064"/>
            <a:ext cx="2171700" cy="238125"/>
          </a:xfrm>
          <a:prstGeom prst="rect">
            <a:avLst/>
          </a:prstGeom>
        </p:spPr>
      </p:pic>
      <p:sp>
        <p:nvSpPr>
          <p:cNvPr id="11" name="Rechteck 10"/>
          <p:cNvSpPr/>
          <p:nvPr/>
        </p:nvSpPr>
        <p:spPr>
          <a:xfrm>
            <a:off x="4914900" y="1941353"/>
            <a:ext cx="2141293" cy="152400"/>
          </a:xfrm>
          <a:prstGeom prst="rect">
            <a:avLst/>
          </a:prstGeom>
          <a:noFill/>
          <a:ln w="28575">
            <a:solidFill>
              <a:srgbClr val="33CC3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AT"/>
          </a:p>
        </p:txBody>
      </p:sp>
      <p:sp>
        <p:nvSpPr>
          <p:cNvPr id="12" name="Pfeil nach rechts 11"/>
          <p:cNvSpPr/>
          <p:nvPr/>
        </p:nvSpPr>
        <p:spPr>
          <a:xfrm rot="10800000">
            <a:off x="10587766" y="3730869"/>
            <a:ext cx="1009650" cy="222738"/>
          </a:xfrm>
          <a:prstGeom prst="rightArrow">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de-AT"/>
          </a:p>
        </p:txBody>
      </p:sp>
      <p:sp>
        <p:nvSpPr>
          <p:cNvPr id="13" name="Pfeil nach rechts 12"/>
          <p:cNvSpPr/>
          <p:nvPr/>
        </p:nvSpPr>
        <p:spPr>
          <a:xfrm>
            <a:off x="237253" y="4344350"/>
            <a:ext cx="429031" cy="256988"/>
          </a:xfrm>
          <a:prstGeom prst="rightArrow">
            <a:avLst/>
          </a:prstGeom>
          <a:solidFill>
            <a:srgbClr val="33CC33"/>
          </a:solidFill>
          <a:ln>
            <a:solidFill>
              <a:srgbClr val="33CC3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AT"/>
          </a:p>
        </p:txBody>
      </p:sp>
      <p:sp>
        <p:nvSpPr>
          <p:cNvPr id="14" name="Textfeld 13"/>
          <p:cNvSpPr txBox="1"/>
          <p:nvPr/>
        </p:nvSpPr>
        <p:spPr>
          <a:xfrm>
            <a:off x="5383577" y="6637495"/>
            <a:ext cx="6808423" cy="200055"/>
          </a:xfrm>
          <a:prstGeom prst="rect">
            <a:avLst/>
          </a:prstGeom>
          <a:noFill/>
        </p:spPr>
        <p:txBody>
          <a:bodyPr wrap="square" rtlCol="0">
            <a:spAutoFit/>
          </a:bodyPr>
          <a:lstStyle/>
          <a:p>
            <a:r>
              <a:rPr lang="de-DE" sz="700" dirty="0">
                <a:solidFill>
                  <a:schemeClr val="bg1">
                    <a:lumMod val="65000"/>
                  </a:schemeClr>
                </a:solidFill>
              </a:rPr>
              <a:t>Quelle: https</a:t>
            </a:r>
            <a:r>
              <a:rPr lang="de-DE" sz="100" dirty="0">
                <a:solidFill>
                  <a:schemeClr val="bg1">
                    <a:lumMod val="65000"/>
                  </a:schemeClr>
                </a:solidFill>
              </a:rPr>
              <a:t>://</a:t>
            </a:r>
            <a:r>
              <a:rPr lang="de-DE" sz="700" dirty="0">
                <a:solidFill>
                  <a:schemeClr val="bg1">
                    <a:lumMod val="65000"/>
                  </a:schemeClr>
                </a:solidFill>
              </a:rPr>
              <a:t>www.esanum.de/fachbereichsseite-kardiologie/feeds/journalclub-kardiologie/posts/meilenstein-sglt2-inhibitoren-zeigen-als-erstes-medikament-wirksamkeit-bei-hfpef</a:t>
            </a:r>
            <a:endParaRPr lang="de-AT" sz="700" dirty="0">
              <a:solidFill>
                <a:schemeClr val="bg1">
                  <a:lumMod val="65000"/>
                </a:schemeClr>
              </a:solidFill>
            </a:endParaRPr>
          </a:p>
        </p:txBody>
      </p:sp>
    </p:spTree>
    <p:extLst>
      <p:ext uri="{BB962C8B-B14F-4D97-AF65-F5344CB8AC3E}">
        <p14:creationId xmlns:p14="http://schemas.microsoft.com/office/powerpoint/2010/main" val="17124906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fade">
                                      <p:cBhvr>
                                        <p:cTn id="15" dur="500"/>
                                        <p:tgtEl>
                                          <p:spTgt spid="11"/>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6"/>
                                        </p:tgtEl>
                                        <p:attrNameLst>
                                          <p:attrName>style.visibility</p:attrName>
                                        </p:attrNameLst>
                                      </p:cBhvr>
                                      <p:to>
                                        <p:strVal val="visible"/>
                                      </p:to>
                                    </p:set>
                                    <p:animEffect transition="in" filter="fade">
                                      <p:cBhvr>
                                        <p:cTn id="20" dur="500"/>
                                        <p:tgtEl>
                                          <p:spTgt spid="6"/>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8"/>
                                        </p:tgtEl>
                                        <p:attrNameLst>
                                          <p:attrName>style.visibility</p:attrName>
                                        </p:attrNameLst>
                                      </p:cBhvr>
                                      <p:to>
                                        <p:strVal val="visible"/>
                                      </p:to>
                                    </p:set>
                                    <p:animEffect transition="in" filter="fade">
                                      <p:cBhvr>
                                        <p:cTn id="23" dur="500"/>
                                        <p:tgtEl>
                                          <p:spTgt spid="8"/>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12"/>
                                        </p:tgtEl>
                                        <p:attrNameLst>
                                          <p:attrName>style.visibility</p:attrName>
                                        </p:attrNameLst>
                                      </p:cBhvr>
                                      <p:to>
                                        <p:strVal val="visible"/>
                                      </p:to>
                                    </p:set>
                                    <p:animEffect transition="in" filter="fade">
                                      <p:cBhvr>
                                        <p:cTn id="26" dur="500"/>
                                        <p:tgtEl>
                                          <p:spTgt spid="12"/>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nodeType="clickEffect">
                                  <p:stCondLst>
                                    <p:cond delay="0"/>
                                  </p:stCondLst>
                                  <p:childTnLst>
                                    <p:set>
                                      <p:cBhvr>
                                        <p:cTn id="30" dur="1" fill="hold">
                                          <p:stCondLst>
                                            <p:cond delay="0"/>
                                          </p:stCondLst>
                                        </p:cTn>
                                        <p:tgtEl>
                                          <p:spTgt spid="9"/>
                                        </p:tgtEl>
                                        <p:attrNameLst>
                                          <p:attrName>style.visibility</p:attrName>
                                        </p:attrNameLst>
                                      </p:cBhvr>
                                      <p:to>
                                        <p:strVal val="visible"/>
                                      </p:to>
                                    </p:set>
                                    <p:animEffect transition="in" filter="fade">
                                      <p:cBhvr>
                                        <p:cTn id="31" dur="500"/>
                                        <p:tgtEl>
                                          <p:spTgt spid="9"/>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14"/>
                                        </p:tgtEl>
                                        <p:attrNameLst>
                                          <p:attrName>style.visibility</p:attrName>
                                        </p:attrNameLst>
                                      </p:cBhvr>
                                      <p:to>
                                        <p:strVal val="visible"/>
                                      </p:to>
                                    </p:set>
                                    <p:animEffect transition="in" filter="fade">
                                      <p:cBhvr>
                                        <p:cTn id="34" dur="500"/>
                                        <p:tgtEl>
                                          <p:spTgt spid="14"/>
                                        </p:tgtEl>
                                      </p:cBhvr>
                                    </p:animEffect>
                                  </p:childTnLst>
                                </p:cTn>
                              </p:par>
                            </p:childTnLst>
                          </p:cTn>
                        </p:par>
                      </p:childTnLst>
                    </p:cTn>
                  </p:par>
                  <p:par>
                    <p:cTn id="35" fill="hold">
                      <p:stCondLst>
                        <p:cond delay="indefinite"/>
                      </p:stCondLst>
                      <p:childTnLst>
                        <p:par>
                          <p:cTn id="36" fill="hold">
                            <p:stCondLst>
                              <p:cond delay="0"/>
                            </p:stCondLst>
                            <p:childTnLst>
                              <p:par>
                                <p:cTn id="37" presetID="10" presetClass="entr" presetSubtype="0" fill="hold" grpId="0" nodeType="clickEffect">
                                  <p:stCondLst>
                                    <p:cond delay="0"/>
                                  </p:stCondLst>
                                  <p:childTnLst>
                                    <p:set>
                                      <p:cBhvr>
                                        <p:cTn id="38" dur="1" fill="hold">
                                          <p:stCondLst>
                                            <p:cond delay="0"/>
                                          </p:stCondLst>
                                        </p:cTn>
                                        <p:tgtEl>
                                          <p:spTgt spid="7"/>
                                        </p:tgtEl>
                                        <p:attrNameLst>
                                          <p:attrName>style.visibility</p:attrName>
                                        </p:attrNameLst>
                                      </p:cBhvr>
                                      <p:to>
                                        <p:strVal val="visible"/>
                                      </p:to>
                                    </p:set>
                                    <p:animEffect transition="in" filter="fade">
                                      <p:cBhvr>
                                        <p:cTn id="39" dur="500"/>
                                        <p:tgtEl>
                                          <p:spTgt spid="7"/>
                                        </p:tgtEl>
                                      </p:cBhvr>
                                    </p:animEffect>
                                  </p:childTnLst>
                                </p:cTn>
                              </p:par>
                              <p:par>
                                <p:cTn id="40" presetID="10" presetClass="entr" presetSubtype="0" fill="hold" grpId="0" nodeType="withEffect">
                                  <p:stCondLst>
                                    <p:cond delay="0"/>
                                  </p:stCondLst>
                                  <p:childTnLst>
                                    <p:set>
                                      <p:cBhvr>
                                        <p:cTn id="41" dur="1" fill="hold">
                                          <p:stCondLst>
                                            <p:cond delay="0"/>
                                          </p:stCondLst>
                                        </p:cTn>
                                        <p:tgtEl>
                                          <p:spTgt spid="13"/>
                                        </p:tgtEl>
                                        <p:attrNameLst>
                                          <p:attrName>style.visibility</p:attrName>
                                        </p:attrNameLst>
                                      </p:cBhvr>
                                      <p:to>
                                        <p:strVal val="visible"/>
                                      </p:to>
                                    </p:set>
                                    <p:animEffect transition="in" filter="fade">
                                      <p:cBhvr>
                                        <p:cTn id="42"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7" grpId="0"/>
      <p:bldP spid="8" grpId="0"/>
      <p:bldP spid="11" grpId="0" animBg="1"/>
      <p:bldP spid="12" grpId="0" animBg="1"/>
      <p:bldP spid="13" grpId="0" animBg="1"/>
      <p:bldP spid="14"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49140" y="70041"/>
            <a:ext cx="10515600" cy="896174"/>
          </a:xfrm>
        </p:spPr>
        <p:txBody>
          <a:bodyPr>
            <a:normAutofit/>
          </a:bodyPr>
          <a:lstStyle/>
          <a:p>
            <a:r>
              <a:rPr lang="de-DE" sz="4000" dirty="0"/>
              <a:t>Fallbeispiele aus der </a:t>
            </a:r>
            <a:r>
              <a:rPr lang="de-DE" sz="4000" dirty="0" smtClean="0"/>
              <a:t>Praxis – </a:t>
            </a:r>
            <a:r>
              <a:rPr lang="de-DE" sz="4000" b="1" dirty="0" smtClean="0"/>
              <a:t>„Doppelverordnung“</a:t>
            </a:r>
            <a:endParaRPr lang="de-AT" sz="4000" b="1" dirty="0"/>
          </a:p>
        </p:txBody>
      </p:sp>
      <p:pic>
        <p:nvPicPr>
          <p:cNvPr id="4" name="Grafik 3"/>
          <p:cNvPicPr>
            <a:picLocks noChangeAspect="1"/>
          </p:cNvPicPr>
          <p:nvPr/>
        </p:nvPicPr>
        <p:blipFill>
          <a:blip r:embed="rId3"/>
          <a:stretch>
            <a:fillRect/>
          </a:stretch>
        </p:blipFill>
        <p:spPr>
          <a:xfrm>
            <a:off x="202221" y="5476195"/>
            <a:ext cx="11630025" cy="1123950"/>
          </a:xfrm>
          <a:prstGeom prst="rect">
            <a:avLst/>
          </a:prstGeom>
        </p:spPr>
      </p:pic>
      <p:pic>
        <p:nvPicPr>
          <p:cNvPr id="6" name="Grafik 5"/>
          <p:cNvPicPr>
            <a:picLocks noChangeAspect="1"/>
          </p:cNvPicPr>
          <p:nvPr/>
        </p:nvPicPr>
        <p:blipFill>
          <a:blip r:embed="rId4"/>
          <a:stretch>
            <a:fillRect/>
          </a:stretch>
        </p:blipFill>
        <p:spPr>
          <a:xfrm>
            <a:off x="559044" y="882039"/>
            <a:ext cx="9496425" cy="2257425"/>
          </a:xfrm>
          <a:prstGeom prst="rect">
            <a:avLst/>
          </a:prstGeom>
        </p:spPr>
      </p:pic>
      <p:sp>
        <p:nvSpPr>
          <p:cNvPr id="3" name="Pfeil nach rechts 2"/>
          <p:cNvSpPr/>
          <p:nvPr/>
        </p:nvSpPr>
        <p:spPr>
          <a:xfrm>
            <a:off x="202223" y="1350460"/>
            <a:ext cx="301869" cy="13811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AT"/>
          </a:p>
        </p:txBody>
      </p:sp>
      <p:sp>
        <p:nvSpPr>
          <p:cNvPr id="7" name="Textfeld 6"/>
          <p:cNvSpPr txBox="1"/>
          <p:nvPr/>
        </p:nvSpPr>
        <p:spPr>
          <a:xfrm>
            <a:off x="449140" y="3451059"/>
            <a:ext cx="6152234" cy="1877437"/>
          </a:xfrm>
          <a:prstGeom prst="rect">
            <a:avLst/>
          </a:prstGeom>
          <a:noFill/>
        </p:spPr>
        <p:txBody>
          <a:bodyPr wrap="square" rtlCol="0">
            <a:spAutoFit/>
          </a:bodyPr>
          <a:lstStyle/>
          <a:p>
            <a:endParaRPr lang="de-DE" dirty="0"/>
          </a:p>
          <a:p>
            <a:r>
              <a:rPr lang="de-DE" dirty="0" smtClean="0"/>
              <a:t>2) </a:t>
            </a:r>
            <a:r>
              <a:rPr lang="de-DE" b="1" dirty="0" smtClean="0">
                <a:solidFill>
                  <a:schemeClr val="accent2"/>
                </a:solidFill>
              </a:rPr>
              <a:t>Versteckte Interaktion</a:t>
            </a:r>
            <a:endParaRPr lang="de-DE" b="1" dirty="0" smtClean="0">
              <a:solidFill>
                <a:schemeClr val="accent2"/>
              </a:solidFill>
              <a:sym typeface="Wingdings" panose="05000000000000000000" pitchFamily="2" charset="2"/>
            </a:endParaRPr>
          </a:p>
          <a:p>
            <a:r>
              <a:rPr lang="de-DE" sz="1600" dirty="0" err="1" smtClean="0"/>
              <a:t>Pylera</a:t>
            </a:r>
            <a:r>
              <a:rPr lang="de-DE" sz="1600" dirty="0" smtClean="0"/>
              <a:t> + </a:t>
            </a:r>
            <a:r>
              <a:rPr lang="de-DE" sz="1600" dirty="0" err="1" smtClean="0"/>
              <a:t>Ferrogradumet</a:t>
            </a:r>
            <a:r>
              <a:rPr lang="de-DE" sz="1600" dirty="0" smtClean="0"/>
              <a:t> </a:t>
            </a:r>
          </a:p>
          <a:p>
            <a:r>
              <a:rPr lang="de-DE" sz="1600" dirty="0" err="1" smtClean="0"/>
              <a:t>Pylera</a:t>
            </a:r>
            <a:r>
              <a:rPr lang="de-DE" sz="1600" dirty="0" smtClean="0"/>
              <a:t> + </a:t>
            </a:r>
            <a:r>
              <a:rPr lang="de-DE" sz="1600" dirty="0" err="1" smtClean="0"/>
              <a:t>Sucralfat</a:t>
            </a:r>
            <a:r>
              <a:rPr lang="de-DE" sz="1600" dirty="0" smtClean="0"/>
              <a:t> </a:t>
            </a:r>
          </a:p>
          <a:p>
            <a:r>
              <a:rPr lang="de-DE" dirty="0" smtClean="0">
                <a:sym typeface="Wingdings" panose="05000000000000000000" pitchFamily="2" charset="2"/>
              </a:rPr>
              <a:t>Resorptionsminderung des AB!  zeitversetzt verabreichen</a:t>
            </a:r>
          </a:p>
          <a:p>
            <a:pPr marL="285750" indent="-285750">
              <a:buFont typeface="Arial" panose="020B0604020202020204" pitchFamily="34" charset="0"/>
              <a:buChar char="•"/>
            </a:pPr>
            <a:endParaRPr lang="de-DE" sz="1200" dirty="0" smtClean="0">
              <a:sym typeface="Wingdings" panose="05000000000000000000" pitchFamily="2" charset="2"/>
            </a:endParaRPr>
          </a:p>
          <a:p>
            <a:r>
              <a:rPr lang="de-DE" dirty="0" smtClean="0">
                <a:sym typeface="Wingdings" panose="05000000000000000000" pitchFamily="2" charset="2"/>
              </a:rPr>
              <a:t>3) </a:t>
            </a:r>
            <a:r>
              <a:rPr lang="de-DE" b="1" dirty="0" smtClean="0">
                <a:sym typeface="Wingdings" panose="05000000000000000000" pitchFamily="2" charset="2"/>
              </a:rPr>
              <a:t>PPI in voller Dosis bei Quadrupeltherapie </a:t>
            </a:r>
            <a:endParaRPr lang="de-DE" b="1" dirty="0" smtClean="0"/>
          </a:p>
        </p:txBody>
      </p:sp>
      <p:sp>
        <p:nvSpPr>
          <p:cNvPr id="8" name="Pfeil nach rechts 7"/>
          <p:cNvSpPr/>
          <p:nvPr/>
        </p:nvSpPr>
        <p:spPr>
          <a:xfrm>
            <a:off x="202223" y="1520325"/>
            <a:ext cx="301869" cy="13811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AT"/>
          </a:p>
        </p:txBody>
      </p:sp>
      <p:pic>
        <p:nvPicPr>
          <p:cNvPr id="9" name="Grafik 8"/>
          <p:cNvPicPr>
            <a:picLocks noChangeAspect="1"/>
          </p:cNvPicPr>
          <p:nvPr/>
        </p:nvPicPr>
        <p:blipFill>
          <a:blip r:embed="rId5"/>
          <a:stretch>
            <a:fillRect/>
          </a:stretch>
        </p:blipFill>
        <p:spPr>
          <a:xfrm>
            <a:off x="6354457" y="3229111"/>
            <a:ext cx="4816352" cy="2060517"/>
          </a:xfrm>
          <a:prstGeom prst="rect">
            <a:avLst/>
          </a:prstGeom>
        </p:spPr>
      </p:pic>
      <p:sp>
        <p:nvSpPr>
          <p:cNvPr id="10" name="Rechteck 9"/>
          <p:cNvSpPr/>
          <p:nvPr/>
        </p:nvSpPr>
        <p:spPr>
          <a:xfrm>
            <a:off x="5067300" y="1347905"/>
            <a:ext cx="2483094" cy="287633"/>
          </a:xfrm>
          <a:prstGeom prst="rect">
            <a:avLst/>
          </a:prstGeom>
          <a:noFill/>
          <a:ln w="28575">
            <a:solidFill>
              <a:srgbClr val="85430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AT"/>
          </a:p>
        </p:txBody>
      </p:sp>
      <p:sp>
        <p:nvSpPr>
          <p:cNvPr id="13" name="Geschweifte Klammer rechts 12"/>
          <p:cNvSpPr/>
          <p:nvPr/>
        </p:nvSpPr>
        <p:spPr>
          <a:xfrm>
            <a:off x="2634943" y="4146408"/>
            <a:ext cx="178229" cy="425592"/>
          </a:xfrm>
          <a:prstGeom prst="rightBrace">
            <a:avLst/>
          </a:prstGeom>
        </p:spPr>
        <p:style>
          <a:lnRef idx="1">
            <a:schemeClr val="dk1"/>
          </a:lnRef>
          <a:fillRef idx="0">
            <a:schemeClr val="dk1"/>
          </a:fillRef>
          <a:effectRef idx="0">
            <a:schemeClr val="dk1"/>
          </a:effectRef>
          <a:fontRef idx="minor">
            <a:schemeClr val="tx1"/>
          </a:fontRef>
        </p:style>
        <p:txBody>
          <a:bodyPr rtlCol="0" anchor="ctr"/>
          <a:lstStyle/>
          <a:p>
            <a:pPr algn="ctr"/>
            <a:endParaRPr lang="de-AT"/>
          </a:p>
        </p:txBody>
      </p:sp>
      <p:sp>
        <p:nvSpPr>
          <p:cNvPr id="15" name="Textfeld 14"/>
          <p:cNvSpPr txBox="1"/>
          <p:nvPr/>
        </p:nvSpPr>
        <p:spPr>
          <a:xfrm>
            <a:off x="2894215" y="4145692"/>
            <a:ext cx="3009900" cy="646331"/>
          </a:xfrm>
          <a:prstGeom prst="rect">
            <a:avLst/>
          </a:prstGeom>
          <a:noFill/>
        </p:spPr>
        <p:txBody>
          <a:bodyPr wrap="square" rtlCol="0">
            <a:spAutoFit/>
          </a:bodyPr>
          <a:lstStyle/>
          <a:p>
            <a:r>
              <a:rPr lang="de-DE" dirty="0" smtClean="0"/>
              <a:t>Komplexbildung </a:t>
            </a:r>
            <a:r>
              <a:rPr lang="de-DE" dirty="0"/>
              <a:t>(</a:t>
            </a:r>
            <a:r>
              <a:rPr lang="de-DE" dirty="0" err="1"/>
              <a:t>Tetracyclin</a:t>
            </a:r>
            <a:r>
              <a:rPr lang="de-DE" dirty="0"/>
              <a:t>)</a:t>
            </a:r>
          </a:p>
          <a:p>
            <a:endParaRPr lang="de-AT" dirty="0"/>
          </a:p>
        </p:txBody>
      </p:sp>
      <p:sp>
        <p:nvSpPr>
          <p:cNvPr id="16" name="Pfeil nach rechts 15"/>
          <p:cNvSpPr/>
          <p:nvPr/>
        </p:nvSpPr>
        <p:spPr>
          <a:xfrm>
            <a:off x="184638" y="2653156"/>
            <a:ext cx="301869" cy="138112"/>
          </a:xfrm>
          <a:prstGeom prst="rightArrow">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de-AT"/>
          </a:p>
        </p:txBody>
      </p:sp>
      <p:sp>
        <p:nvSpPr>
          <p:cNvPr id="14" name="Rechteck 13"/>
          <p:cNvSpPr/>
          <p:nvPr/>
        </p:nvSpPr>
        <p:spPr>
          <a:xfrm>
            <a:off x="559044" y="2111110"/>
            <a:ext cx="4508256" cy="329249"/>
          </a:xfrm>
          <a:prstGeom prst="rect">
            <a:avLst/>
          </a:prstGeom>
          <a:noFill/>
          <a:ln w="28575">
            <a:solidFill>
              <a:srgbClr val="85430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AT"/>
          </a:p>
        </p:txBody>
      </p:sp>
      <p:sp>
        <p:nvSpPr>
          <p:cNvPr id="5" name="Textfeld 4"/>
          <p:cNvSpPr txBox="1"/>
          <p:nvPr/>
        </p:nvSpPr>
        <p:spPr>
          <a:xfrm>
            <a:off x="449140" y="3277413"/>
            <a:ext cx="4817922" cy="646331"/>
          </a:xfrm>
          <a:prstGeom prst="rect">
            <a:avLst/>
          </a:prstGeom>
          <a:noFill/>
        </p:spPr>
        <p:txBody>
          <a:bodyPr wrap="none" rtlCol="0">
            <a:spAutoFit/>
          </a:bodyPr>
          <a:lstStyle/>
          <a:p>
            <a:r>
              <a:rPr lang="de-DE" dirty="0"/>
              <a:t>1) </a:t>
            </a:r>
            <a:r>
              <a:rPr lang="de-DE" b="1" dirty="0">
                <a:solidFill>
                  <a:schemeClr val="accent1">
                    <a:lumMod val="75000"/>
                  </a:schemeClr>
                </a:solidFill>
              </a:rPr>
              <a:t>Duale </a:t>
            </a:r>
            <a:r>
              <a:rPr lang="de-DE" b="1" dirty="0" err="1">
                <a:solidFill>
                  <a:schemeClr val="accent1">
                    <a:lumMod val="75000"/>
                  </a:schemeClr>
                </a:solidFill>
              </a:rPr>
              <a:t>Statintherapie</a:t>
            </a:r>
            <a:r>
              <a:rPr lang="de-DE" b="1" dirty="0">
                <a:solidFill>
                  <a:schemeClr val="accent1">
                    <a:lumMod val="75000"/>
                  </a:schemeClr>
                </a:solidFill>
              </a:rPr>
              <a:t> </a:t>
            </a:r>
            <a:r>
              <a:rPr lang="de-DE" dirty="0">
                <a:sym typeface="Wingdings" panose="05000000000000000000" pitchFamily="2" charset="2"/>
              </a:rPr>
              <a:t> Potenzierung der NW!</a:t>
            </a:r>
            <a:endParaRPr lang="de-DE" dirty="0"/>
          </a:p>
          <a:p>
            <a:endParaRPr lang="de-AT" dirty="0"/>
          </a:p>
        </p:txBody>
      </p:sp>
      <p:sp>
        <p:nvSpPr>
          <p:cNvPr id="17" name="Pfeil nach rechts 16"/>
          <p:cNvSpPr/>
          <p:nvPr/>
        </p:nvSpPr>
        <p:spPr>
          <a:xfrm>
            <a:off x="188574" y="2452899"/>
            <a:ext cx="301869" cy="138112"/>
          </a:xfrm>
          <a:prstGeom prst="rightArrow">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de-AT"/>
          </a:p>
        </p:txBody>
      </p:sp>
      <p:sp>
        <p:nvSpPr>
          <p:cNvPr id="18" name="Pfeil nach rechts 17"/>
          <p:cNvSpPr/>
          <p:nvPr/>
        </p:nvSpPr>
        <p:spPr>
          <a:xfrm>
            <a:off x="202221" y="1944262"/>
            <a:ext cx="301869" cy="138112"/>
          </a:xfrm>
          <a:prstGeom prst="rightArrow">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de-AT"/>
          </a:p>
        </p:txBody>
      </p:sp>
      <p:sp>
        <p:nvSpPr>
          <p:cNvPr id="19" name="Pfeil nach rechts 18"/>
          <p:cNvSpPr/>
          <p:nvPr/>
        </p:nvSpPr>
        <p:spPr>
          <a:xfrm>
            <a:off x="194708" y="2140069"/>
            <a:ext cx="295734" cy="218356"/>
          </a:xfrm>
          <a:prstGeom prst="right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de-AT"/>
          </a:p>
        </p:txBody>
      </p:sp>
      <p:sp>
        <p:nvSpPr>
          <p:cNvPr id="20" name="Rechteck 19"/>
          <p:cNvSpPr/>
          <p:nvPr/>
        </p:nvSpPr>
        <p:spPr>
          <a:xfrm>
            <a:off x="2586817" y="2248302"/>
            <a:ext cx="2487309" cy="192057"/>
          </a:xfrm>
          <a:prstGeom prst="rect">
            <a:avLst/>
          </a:prstGeom>
          <a:noFill/>
          <a:ln w="28575">
            <a:solidFill>
              <a:srgbClr val="33CC3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AT"/>
          </a:p>
        </p:txBody>
      </p:sp>
      <p:sp>
        <p:nvSpPr>
          <p:cNvPr id="21" name="Rechteck 20"/>
          <p:cNvSpPr/>
          <p:nvPr/>
        </p:nvSpPr>
        <p:spPr>
          <a:xfrm>
            <a:off x="7568160" y="1462085"/>
            <a:ext cx="2487309" cy="192057"/>
          </a:xfrm>
          <a:prstGeom prst="rect">
            <a:avLst/>
          </a:prstGeom>
          <a:noFill/>
          <a:ln w="28575">
            <a:solidFill>
              <a:srgbClr val="33CC3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AT"/>
          </a:p>
        </p:txBody>
      </p:sp>
      <p:cxnSp>
        <p:nvCxnSpPr>
          <p:cNvPr id="22" name="Gerader Verbinder 21"/>
          <p:cNvCxnSpPr/>
          <p:nvPr/>
        </p:nvCxnSpPr>
        <p:spPr>
          <a:xfrm>
            <a:off x="194708" y="5680956"/>
            <a:ext cx="1071922" cy="0"/>
          </a:xfrm>
          <a:prstGeom prst="line">
            <a:avLst/>
          </a:prstGeom>
          <a:ln w="38100"/>
        </p:spPr>
        <p:style>
          <a:lnRef idx="1">
            <a:schemeClr val="dk1"/>
          </a:lnRef>
          <a:fillRef idx="0">
            <a:schemeClr val="dk1"/>
          </a:fillRef>
          <a:effectRef idx="0">
            <a:schemeClr val="dk1"/>
          </a:effectRef>
          <a:fontRef idx="minor">
            <a:schemeClr val="tx1"/>
          </a:fontRef>
        </p:style>
      </p:cxnSp>
      <p:sp>
        <p:nvSpPr>
          <p:cNvPr id="11" name="Textfeld 10"/>
          <p:cNvSpPr txBox="1"/>
          <p:nvPr/>
        </p:nvSpPr>
        <p:spPr>
          <a:xfrm>
            <a:off x="6340893" y="5278608"/>
            <a:ext cx="5121199" cy="184666"/>
          </a:xfrm>
          <a:prstGeom prst="rect">
            <a:avLst/>
          </a:prstGeom>
          <a:noFill/>
        </p:spPr>
        <p:txBody>
          <a:bodyPr wrap="square" rtlCol="0">
            <a:spAutoFit/>
          </a:bodyPr>
          <a:lstStyle/>
          <a:p>
            <a:r>
              <a:rPr lang="de-DE" sz="600" dirty="0" smtClean="0">
                <a:solidFill>
                  <a:schemeClr val="bg1">
                    <a:lumMod val="65000"/>
                  </a:schemeClr>
                </a:solidFill>
              </a:rPr>
              <a:t>Quelle: ESC/EAS Pocket Guideline Diagnostik und Therapie der </a:t>
            </a:r>
            <a:r>
              <a:rPr lang="de-DE" sz="600" dirty="0" err="1" smtClean="0">
                <a:solidFill>
                  <a:schemeClr val="bg1">
                    <a:lumMod val="65000"/>
                  </a:schemeClr>
                </a:solidFill>
              </a:rPr>
              <a:t>Dyslipidämien</a:t>
            </a:r>
            <a:r>
              <a:rPr lang="de-DE" sz="600" dirty="0" smtClean="0">
                <a:solidFill>
                  <a:schemeClr val="bg1">
                    <a:lumMod val="65000"/>
                  </a:schemeClr>
                </a:solidFill>
              </a:rPr>
              <a:t> Version 2019</a:t>
            </a:r>
            <a:endParaRPr lang="de-AT" sz="600" dirty="0">
              <a:solidFill>
                <a:schemeClr val="bg1">
                  <a:lumMod val="65000"/>
                </a:schemeClr>
              </a:solidFill>
            </a:endParaRPr>
          </a:p>
        </p:txBody>
      </p:sp>
    </p:spTree>
    <p:extLst>
      <p:ext uri="{BB962C8B-B14F-4D97-AF65-F5344CB8AC3E}">
        <p14:creationId xmlns:p14="http://schemas.microsoft.com/office/powerpoint/2010/main" val="33530339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6"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1+#ppt_w/2"/>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par>
                                <p:cTn id="9" presetID="2" presetClass="entr" presetSubtype="6" fill="hold" grpId="0" nodeType="with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1+#ppt_w/2"/>
                                          </p:val>
                                        </p:tav>
                                        <p:tav tm="100000">
                                          <p:val>
                                            <p:strVal val="#ppt_x"/>
                                          </p:val>
                                        </p:tav>
                                      </p:tavLst>
                                    </p:anim>
                                    <p:anim calcmode="lin" valueType="num">
                                      <p:cBhvr additive="base">
                                        <p:cTn id="12" dur="500" fill="hold"/>
                                        <p:tgtEl>
                                          <p:spTgt spid="8"/>
                                        </p:tgtEl>
                                        <p:attrNameLst>
                                          <p:attrName>ppt_y</p:attrName>
                                        </p:attrNameLst>
                                      </p:cBhvr>
                                      <p:tavLst>
                                        <p:tav tm="0">
                                          <p:val>
                                            <p:strVal val="1+#ppt_h/2"/>
                                          </p:val>
                                        </p:tav>
                                        <p:tav tm="100000">
                                          <p:val>
                                            <p:strVal val="#ppt_y"/>
                                          </p:val>
                                        </p:tav>
                                      </p:tavLst>
                                    </p:anim>
                                  </p:childTnLst>
                                </p:cTn>
                              </p:par>
                              <p:par>
                                <p:cTn id="13" presetID="10" presetClass="entr" presetSubtype="0" fill="hold" grpId="0" nodeType="with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fade">
                                      <p:cBhvr>
                                        <p:cTn id="15" dur="500"/>
                                        <p:tgtEl>
                                          <p:spTgt spid="10"/>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5"/>
                                        </p:tgtEl>
                                        <p:attrNameLst>
                                          <p:attrName>style.visibility</p:attrName>
                                        </p:attrNameLst>
                                      </p:cBhvr>
                                      <p:to>
                                        <p:strVal val="visible"/>
                                      </p:to>
                                    </p:set>
                                    <p:animEffect transition="in" filter="fade">
                                      <p:cBhvr>
                                        <p:cTn id="18" dur="500"/>
                                        <p:tgtEl>
                                          <p:spTgt spid="5"/>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9"/>
                                        </p:tgtEl>
                                        <p:attrNameLst>
                                          <p:attrName>style.visibility</p:attrName>
                                        </p:attrNameLst>
                                      </p:cBhvr>
                                      <p:to>
                                        <p:strVal val="visible"/>
                                      </p:to>
                                    </p:set>
                                    <p:animEffect transition="in" filter="fade">
                                      <p:cBhvr>
                                        <p:cTn id="23" dur="500"/>
                                        <p:tgtEl>
                                          <p:spTgt spid="9"/>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21"/>
                                        </p:tgtEl>
                                        <p:attrNameLst>
                                          <p:attrName>style.visibility</p:attrName>
                                        </p:attrNameLst>
                                      </p:cBhvr>
                                      <p:to>
                                        <p:strVal val="visible"/>
                                      </p:to>
                                    </p:set>
                                    <p:animEffect transition="in" filter="fade">
                                      <p:cBhvr>
                                        <p:cTn id="26" dur="500"/>
                                        <p:tgtEl>
                                          <p:spTgt spid="21"/>
                                        </p:tgtEl>
                                      </p:cBhvr>
                                    </p:animEffect>
                                  </p:childTnLst>
                                </p:cTn>
                              </p:par>
                              <p:par>
                                <p:cTn id="27" presetID="10" presetClass="entr" presetSubtype="0" fill="hold" grpId="0" nodeType="with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fade">
                                      <p:cBhvr>
                                        <p:cTn id="29" dur="500"/>
                                        <p:tgtEl>
                                          <p:spTgt spid="11"/>
                                        </p:tgtEl>
                                      </p:cBhvr>
                                    </p:animEffect>
                                  </p:childTnLst>
                                </p:cTn>
                              </p:par>
                            </p:childTnLst>
                          </p:cTn>
                        </p:par>
                      </p:childTnLst>
                    </p:cTn>
                  </p:par>
                  <p:par>
                    <p:cTn id="30" fill="hold">
                      <p:stCondLst>
                        <p:cond delay="indefinite"/>
                      </p:stCondLst>
                      <p:childTnLst>
                        <p:par>
                          <p:cTn id="31" fill="hold">
                            <p:stCondLst>
                              <p:cond delay="0"/>
                            </p:stCondLst>
                            <p:childTnLst>
                              <p:par>
                                <p:cTn id="32" presetID="2" presetClass="entr" presetSubtype="6" fill="hold" grpId="0" nodeType="clickEffect">
                                  <p:stCondLst>
                                    <p:cond delay="0"/>
                                  </p:stCondLst>
                                  <p:childTnLst>
                                    <p:set>
                                      <p:cBhvr>
                                        <p:cTn id="33" dur="1" fill="hold">
                                          <p:stCondLst>
                                            <p:cond delay="0"/>
                                          </p:stCondLst>
                                        </p:cTn>
                                        <p:tgtEl>
                                          <p:spTgt spid="16"/>
                                        </p:tgtEl>
                                        <p:attrNameLst>
                                          <p:attrName>style.visibility</p:attrName>
                                        </p:attrNameLst>
                                      </p:cBhvr>
                                      <p:to>
                                        <p:strVal val="visible"/>
                                      </p:to>
                                    </p:set>
                                    <p:anim calcmode="lin" valueType="num">
                                      <p:cBhvr additive="base">
                                        <p:cTn id="34" dur="500" fill="hold"/>
                                        <p:tgtEl>
                                          <p:spTgt spid="16"/>
                                        </p:tgtEl>
                                        <p:attrNameLst>
                                          <p:attrName>ppt_x</p:attrName>
                                        </p:attrNameLst>
                                      </p:cBhvr>
                                      <p:tavLst>
                                        <p:tav tm="0">
                                          <p:val>
                                            <p:strVal val="1+#ppt_w/2"/>
                                          </p:val>
                                        </p:tav>
                                        <p:tav tm="100000">
                                          <p:val>
                                            <p:strVal val="#ppt_x"/>
                                          </p:val>
                                        </p:tav>
                                      </p:tavLst>
                                    </p:anim>
                                    <p:anim calcmode="lin" valueType="num">
                                      <p:cBhvr additive="base">
                                        <p:cTn id="35" dur="500" fill="hold"/>
                                        <p:tgtEl>
                                          <p:spTgt spid="16"/>
                                        </p:tgtEl>
                                        <p:attrNameLst>
                                          <p:attrName>ppt_y</p:attrName>
                                        </p:attrNameLst>
                                      </p:cBhvr>
                                      <p:tavLst>
                                        <p:tav tm="0">
                                          <p:val>
                                            <p:strVal val="1+#ppt_h/2"/>
                                          </p:val>
                                        </p:tav>
                                        <p:tav tm="100000">
                                          <p:val>
                                            <p:strVal val="#ppt_y"/>
                                          </p:val>
                                        </p:tav>
                                      </p:tavLst>
                                    </p:anim>
                                  </p:childTnLst>
                                </p:cTn>
                              </p:par>
                              <p:par>
                                <p:cTn id="36" presetID="10" presetClass="entr" presetSubtype="0" fill="hold" grpId="0" nodeType="withEffect">
                                  <p:stCondLst>
                                    <p:cond delay="0"/>
                                  </p:stCondLst>
                                  <p:childTnLst>
                                    <p:set>
                                      <p:cBhvr>
                                        <p:cTn id="37" dur="1" fill="hold">
                                          <p:stCondLst>
                                            <p:cond delay="0"/>
                                          </p:stCondLst>
                                        </p:cTn>
                                        <p:tgtEl>
                                          <p:spTgt spid="15"/>
                                        </p:tgtEl>
                                        <p:attrNameLst>
                                          <p:attrName>style.visibility</p:attrName>
                                        </p:attrNameLst>
                                      </p:cBhvr>
                                      <p:to>
                                        <p:strVal val="visible"/>
                                      </p:to>
                                    </p:set>
                                    <p:animEffect transition="in" filter="fade">
                                      <p:cBhvr>
                                        <p:cTn id="38" dur="500"/>
                                        <p:tgtEl>
                                          <p:spTgt spid="15"/>
                                        </p:tgtEl>
                                      </p:cBhvr>
                                    </p:animEffect>
                                  </p:childTnLst>
                                </p:cTn>
                              </p:par>
                              <p:par>
                                <p:cTn id="39" presetID="10" presetClass="entr" presetSubtype="0" fill="hold" grpId="0" nodeType="withEffect">
                                  <p:stCondLst>
                                    <p:cond delay="0"/>
                                  </p:stCondLst>
                                  <p:childTnLst>
                                    <p:set>
                                      <p:cBhvr>
                                        <p:cTn id="40" dur="1" fill="hold">
                                          <p:stCondLst>
                                            <p:cond delay="0"/>
                                          </p:stCondLst>
                                        </p:cTn>
                                        <p:tgtEl>
                                          <p:spTgt spid="13"/>
                                        </p:tgtEl>
                                        <p:attrNameLst>
                                          <p:attrName>style.visibility</p:attrName>
                                        </p:attrNameLst>
                                      </p:cBhvr>
                                      <p:to>
                                        <p:strVal val="visible"/>
                                      </p:to>
                                    </p:set>
                                    <p:animEffect transition="in" filter="fade">
                                      <p:cBhvr>
                                        <p:cTn id="41" dur="500"/>
                                        <p:tgtEl>
                                          <p:spTgt spid="13"/>
                                        </p:tgtEl>
                                      </p:cBhvr>
                                    </p:animEffect>
                                  </p:childTnLst>
                                </p:cTn>
                              </p:par>
                              <p:par>
                                <p:cTn id="42" presetID="10" presetClass="entr" presetSubtype="0" fill="hold" nodeType="withEffect">
                                  <p:stCondLst>
                                    <p:cond delay="0"/>
                                  </p:stCondLst>
                                  <p:childTnLst>
                                    <p:set>
                                      <p:cBhvr>
                                        <p:cTn id="43" dur="1" fill="hold">
                                          <p:stCondLst>
                                            <p:cond delay="0"/>
                                          </p:stCondLst>
                                        </p:cTn>
                                        <p:tgtEl>
                                          <p:spTgt spid="7">
                                            <p:txEl>
                                              <p:pRg st="1" end="1"/>
                                            </p:txEl>
                                          </p:spTgt>
                                        </p:tgtEl>
                                        <p:attrNameLst>
                                          <p:attrName>style.visibility</p:attrName>
                                        </p:attrNameLst>
                                      </p:cBhvr>
                                      <p:to>
                                        <p:strVal val="visible"/>
                                      </p:to>
                                    </p:set>
                                    <p:animEffect transition="in" filter="fade">
                                      <p:cBhvr>
                                        <p:cTn id="44" dur="500"/>
                                        <p:tgtEl>
                                          <p:spTgt spid="7">
                                            <p:txEl>
                                              <p:pRg st="1" end="1"/>
                                            </p:txEl>
                                          </p:spTgt>
                                        </p:tgtEl>
                                      </p:cBhvr>
                                    </p:animEffect>
                                  </p:childTnLst>
                                </p:cTn>
                              </p:par>
                              <p:par>
                                <p:cTn id="45" presetID="10" presetClass="entr" presetSubtype="0" fill="hold" nodeType="withEffect">
                                  <p:stCondLst>
                                    <p:cond delay="0"/>
                                  </p:stCondLst>
                                  <p:childTnLst>
                                    <p:set>
                                      <p:cBhvr>
                                        <p:cTn id="46" dur="1" fill="hold">
                                          <p:stCondLst>
                                            <p:cond delay="0"/>
                                          </p:stCondLst>
                                        </p:cTn>
                                        <p:tgtEl>
                                          <p:spTgt spid="7">
                                            <p:txEl>
                                              <p:pRg st="2" end="2"/>
                                            </p:txEl>
                                          </p:spTgt>
                                        </p:tgtEl>
                                        <p:attrNameLst>
                                          <p:attrName>style.visibility</p:attrName>
                                        </p:attrNameLst>
                                      </p:cBhvr>
                                      <p:to>
                                        <p:strVal val="visible"/>
                                      </p:to>
                                    </p:set>
                                    <p:animEffect transition="in" filter="fade">
                                      <p:cBhvr>
                                        <p:cTn id="47" dur="500"/>
                                        <p:tgtEl>
                                          <p:spTgt spid="7">
                                            <p:txEl>
                                              <p:pRg st="2" end="2"/>
                                            </p:txEl>
                                          </p:spTgt>
                                        </p:tgtEl>
                                      </p:cBhvr>
                                    </p:animEffect>
                                  </p:childTnLst>
                                </p:cTn>
                              </p:par>
                              <p:par>
                                <p:cTn id="48" presetID="10" presetClass="entr" presetSubtype="0" fill="hold" nodeType="withEffect">
                                  <p:stCondLst>
                                    <p:cond delay="0"/>
                                  </p:stCondLst>
                                  <p:childTnLst>
                                    <p:set>
                                      <p:cBhvr>
                                        <p:cTn id="49" dur="1" fill="hold">
                                          <p:stCondLst>
                                            <p:cond delay="0"/>
                                          </p:stCondLst>
                                        </p:cTn>
                                        <p:tgtEl>
                                          <p:spTgt spid="7">
                                            <p:txEl>
                                              <p:pRg st="3" end="3"/>
                                            </p:txEl>
                                          </p:spTgt>
                                        </p:tgtEl>
                                        <p:attrNameLst>
                                          <p:attrName>style.visibility</p:attrName>
                                        </p:attrNameLst>
                                      </p:cBhvr>
                                      <p:to>
                                        <p:strVal val="visible"/>
                                      </p:to>
                                    </p:set>
                                    <p:animEffect transition="in" filter="fade">
                                      <p:cBhvr>
                                        <p:cTn id="50" dur="500"/>
                                        <p:tgtEl>
                                          <p:spTgt spid="7">
                                            <p:txEl>
                                              <p:pRg st="3" end="3"/>
                                            </p:txEl>
                                          </p:spTgt>
                                        </p:tgtEl>
                                      </p:cBhvr>
                                    </p:animEffect>
                                  </p:childTnLst>
                                </p:cTn>
                              </p:par>
                              <p:par>
                                <p:cTn id="51" presetID="10" presetClass="entr" presetSubtype="0" fill="hold" nodeType="withEffect">
                                  <p:stCondLst>
                                    <p:cond delay="0"/>
                                  </p:stCondLst>
                                  <p:childTnLst>
                                    <p:set>
                                      <p:cBhvr>
                                        <p:cTn id="52" dur="1" fill="hold">
                                          <p:stCondLst>
                                            <p:cond delay="0"/>
                                          </p:stCondLst>
                                        </p:cTn>
                                        <p:tgtEl>
                                          <p:spTgt spid="7">
                                            <p:txEl>
                                              <p:pRg st="4" end="4"/>
                                            </p:txEl>
                                          </p:spTgt>
                                        </p:tgtEl>
                                        <p:attrNameLst>
                                          <p:attrName>style.visibility</p:attrName>
                                        </p:attrNameLst>
                                      </p:cBhvr>
                                      <p:to>
                                        <p:strVal val="visible"/>
                                      </p:to>
                                    </p:set>
                                    <p:animEffect transition="in" filter="fade">
                                      <p:cBhvr>
                                        <p:cTn id="53" dur="500"/>
                                        <p:tgtEl>
                                          <p:spTgt spid="7">
                                            <p:txEl>
                                              <p:pRg st="4" end="4"/>
                                            </p:txEl>
                                          </p:spTgt>
                                        </p:tgtEl>
                                      </p:cBhvr>
                                    </p:animEffect>
                                  </p:childTnLst>
                                </p:cTn>
                              </p:par>
                              <p:par>
                                <p:cTn id="54" presetID="2" presetClass="entr" presetSubtype="6" fill="hold" grpId="0" nodeType="withEffect">
                                  <p:stCondLst>
                                    <p:cond delay="0"/>
                                  </p:stCondLst>
                                  <p:childTnLst>
                                    <p:set>
                                      <p:cBhvr>
                                        <p:cTn id="55" dur="1" fill="hold">
                                          <p:stCondLst>
                                            <p:cond delay="0"/>
                                          </p:stCondLst>
                                        </p:cTn>
                                        <p:tgtEl>
                                          <p:spTgt spid="17"/>
                                        </p:tgtEl>
                                        <p:attrNameLst>
                                          <p:attrName>style.visibility</p:attrName>
                                        </p:attrNameLst>
                                      </p:cBhvr>
                                      <p:to>
                                        <p:strVal val="visible"/>
                                      </p:to>
                                    </p:set>
                                    <p:anim calcmode="lin" valueType="num">
                                      <p:cBhvr additive="base">
                                        <p:cTn id="56" dur="500" fill="hold"/>
                                        <p:tgtEl>
                                          <p:spTgt spid="17"/>
                                        </p:tgtEl>
                                        <p:attrNameLst>
                                          <p:attrName>ppt_x</p:attrName>
                                        </p:attrNameLst>
                                      </p:cBhvr>
                                      <p:tavLst>
                                        <p:tav tm="0">
                                          <p:val>
                                            <p:strVal val="1+#ppt_w/2"/>
                                          </p:val>
                                        </p:tav>
                                        <p:tav tm="100000">
                                          <p:val>
                                            <p:strVal val="#ppt_x"/>
                                          </p:val>
                                        </p:tav>
                                      </p:tavLst>
                                    </p:anim>
                                    <p:anim calcmode="lin" valueType="num">
                                      <p:cBhvr additive="base">
                                        <p:cTn id="57" dur="500" fill="hold"/>
                                        <p:tgtEl>
                                          <p:spTgt spid="17"/>
                                        </p:tgtEl>
                                        <p:attrNameLst>
                                          <p:attrName>ppt_y</p:attrName>
                                        </p:attrNameLst>
                                      </p:cBhvr>
                                      <p:tavLst>
                                        <p:tav tm="0">
                                          <p:val>
                                            <p:strVal val="1+#ppt_h/2"/>
                                          </p:val>
                                        </p:tav>
                                        <p:tav tm="100000">
                                          <p:val>
                                            <p:strVal val="#ppt_y"/>
                                          </p:val>
                                        </p:tav>
                                      </p:tavLst>
                                    </p:anim>
                                  </p:childTnLst>
                                </p:cTn>
                              </p:par>
                              <p:par>
                                <p:cTn id="58" presetID="2" presetClass="entr" presetSubtype="6" fill="hold" grpId="0" nodeType="withEffect">
                                  <p:stCondLst>
                                    <p:cond delay="0"/>
                                  </p:stCondLst>
                                  <p:childTnLst>
                                    <p:set>
                                      <p:cBhvr>
                                        <p:cTn id="59" dur="1" fill="hold">
                                          <p:stCondLst>
                                            <p:cond delay="0"/>
                                          </p:stCondLst>
                                        </p:cTn>
                                        <p:tgtEl>
                                          <p:spTgt spid="18"/>
                                        </p:tgtEl>
                                        <p:attrNameLst>
                                          <p:attrName>style.visibility</p:attrName>
                                        </p:attrNameLst>
                                      </p:cBhvr>
                                      <p:to>
                                        <p:strVal val="visible"/>
                                      </p:to>
                                    </p:set>
                                    <p:anim calcmode="lin" valueType="num">
                                      <p:cBhvr additive="base">
                                        <p:cTn id="60" dur="500" fill="hold"/>
                                        <p:tgtEl>
                                          <p:spTgt spid="18"/>
                                        </p:tgtEl>
                                        <p:attrNameLst>
                                          <p:attrName>ppt_x</p:attrName>
                                        </p:attrNameLst>
                                      </p:cBhvr>
                                      <p:tavLst>
                                        <p:tav tm="0">
                                          <p:val>
                                            <p:strVal val="1+#ppt_w/2"/>
                                          </p:val>
                                        </p:tav>
                                        <p:tav tm="100000">
                                          <p:val>
                                            <p:strVal val="#ppt_x"/>
                                          </p:val>
                                        </p:tav>
                                      </p:tavLst>
                                    </p:anim>
                                    <p:anim calcmode="lin" valueType="num">
                                      <p:cBhvr additive="base">
                                        <p:cTn id="61" dur="500" fill="hold"/>
                                        <p:tgtEl>
                                          <p:spTgt spid="18"/>
                                        </p:tgtEl>
                                        <p:attrNameLst>
                                          <p:attrName>ppt_y</p:attrName>
                                        </p:attrNameLst>
                                      </p:cBhvr>
                                      <p:tavLst>
                                        <p:tav tm="0">
                                          <p:val>
                                            <p:strVal val="1+#ppt_h/2"/>
                                          </p:val>
                                        </p:tav>
                                        <p:tav tm="100000">
                                          <p:val>
                                            <p:strVal val="#ppt_y"/>
                                          </p:val>
                                        </p:tav>
                                      </p:tavLst>
                                    </p:anim>
                                  </p:childTnLst>
                                </p:cTn>
                              </p:par>
                              <p:par>
                                <p:cTn id="62" presetID="10" presetClass="entr" presetSubtype="0" fill="hold" nodeType="withEffect">
                                  <p:stCondLst>
                                    <p:cond delay="0"/>
                                  </p:stCondLst>
                                  <p:childTnLst>
                                    <p:set>
                                      <p:cBhvr>
                                        <p:cTn id="63" dur="1" fill="hold">
                                          <p:stCondLst>
                                            <p:cond delay="0"/>
                                          </p:stCondLst>
                                        </p:cTn>
                                        <p:tgtEl>
                                          <p:spTgt spid="15">
                                            <p:txEl>
                                              <p:pRg st="0" end="0"/>
                                            </p:txEl>
                                          </p:spTgt>
                                        </p:tgtEl>
                                        <p:attrNameLst>
                                          <p:attrName>style.visibility</p:attrName>
                                        </p:attrNameLst>
                                      </p:cBhvr>
                                      <p:to>
                                        <p:strVal val="visible"/>
                                      </p:to>
                                    </p:set>
                                    <p:animEffect transition="in" filter="fade">
                                      <p:cBhvr>
                                        <p:cTn id="64" dur="500"/>
                                        <p:tgtEl>
                                          <p:spTgt spid="15">
                                            <p:txEl>
                                              <p:pRg st="0" end="0"/>
                                            </p:txEl>
                                          </p:spTgt>
                                        </p:tgtEl>
                                      </p:cBhvr>
                                    </p:animEffect>
                                  </p:childTnLst>
                                </p:cTn>
                              </p:par>
                              <p:par>
                                <p:cTn id="65" presetID="10" presetClass="entr" presetSubtype="0" fill="hold" grpId="0" nodeType="withEffect">
                                  <p:stCondLst>
                                    <p:cond delay="0"/>
                                  </p:stCondLst>
                                  <p:childTnLst>
                                    <p:set>
                                      <p:cBhvr>
                                        <p:cTn id="66" dur="1" fill="hold">
                                          <p:stCondLst>
                                            <p:cond delay="0"/>
                                          </p:stCondLst>
                                        </p:cTn>
                                        <p:tgtEl>
                                          <p:spTgt spid="14"/>
                                        </p:tgtEl>
                                        <p:attrNameLst>
                                          <p:attrName>style.visibility</p:attrName>
                                        </p:attrNameLst>
                                      </p:cBhvr>
                                      <p:to>
                                        <p:strVal val="visible"/>
                                      </p:to>
                                    </p:set>
                                    <p:animEffect transition="in" filter="fade">
                                      <p:cBhvr>
                                        <p:cTn id="67" dur="500"/>
                                        <p:tgtEl>
                                          <p:spTgt spid="14"/>
                                        </p:tgtEl>
                                      </p:cBhvr>
                                    </p:animEffect>
                                  </p:childTnLst>
                                </p:cTn>
                              </p:par>
                            </p:childTnLst>
                          </p:cTn>
                        </p:par>
                      </p:childTnLst>
                    </p:cTn>
                  </p:par>
                  <p:par>
                    <p:cTn id="68" fill="hold">
                      <p:stCondLst>
                        <p:cond delay="indefinite"/>
                      </p:stCondLst>
                      <p:childTnLst>
                        <p:par>
                          <p:cTn id="69" fill="hold">
                            <p:stCondLst>
                              <p:cond delay="0"/>
                            </p:stCondLst>
                            <p:childTnLst>
                              <p:par>
                                <p:cTn id="70" presetID="10" presetClass="entr" presetSubtype="0" fill="hold" nodeType="clickEffect">
                                  <p:stCondLst>
                                    <p:cond delay="0"/>
                                  </p:stCondLst>
                                  <p:childTnLst>
                                    <p:set>
                                      <p:cBhvr>
                                        <p:cTn id="71" dur="1" fill="hold">
                                          <p:stCondLst>
                                            <p:cond delay="0"/>
                                          </p:stCondLst>
                                        </p:cTn>
                                        <p:tgtEl>
                                          <p:spTgt spid="7">
                                            <p:txEl>
                                              <p:pRg st="6" end="6"/>
                                            </p:txEl>
                                          </p:spTgt>
                                        </p:tgtEl>
                                        <p:attrNameLst>
                                          <p:attrName>style.visibility</p:attrName>
                                        </p:attrNameLst>
                                      </p:cBhvr>
                                      <p:to>
                                        <p:strVal val="visible"/>
                                      </p:to>
                                    </p:set>
                                    <p:animEffect transition="in" filter="fade">
                                      <p:cBhvr>
                                        <p:cTn id="72" dur="500"/>
                                        <p:tgtEl>
                                          <p:spTgt spid="7">
                                            <p:txEl>
                                              <p:pRg st="6" end="6"/>
                                            </p:txEl>
                                          </p:spTgt>
                                        </p:tgtEl>
                                      </p:cBhvr>
                                    </p:animEffect>
                                  </p:childTnLst>
                                </p:cTn>
                              </p:par>
                              <p:par>
                                <p:cTn id="73" presetID="2" presetClass="entr" presetSubtype="6" fill="hold" grpId="0" nodeType="withEffect">
                                  <p:stCondLst>
                                    <p:cond delay="0"/>
                                  </p:stCondLst>
                                  <p:childTnLst>
                                    <p:set>
                                      <p:cBhvr>
                                        <p:cTn id="74" dur="1" fill="hold">
                                          <p:stCondLst>
                                            <p:cond delay="0"/>
                                          </p:stCondLst>
                                        </p:cTn>
                                        <p:tgtEl>
                                          <p:spTgt spid="19"/>
                                        </p:tgtEl>
                                        <p:attrNameLst>
                                          <p:attrName>style.visibility</p:attrName>
                                        </p:attrNameLst>
                                      </p:cBhvr>
                                      <p:to>
                                        <p:strVal val="visible"/>
                                      </p:to>
                                    </p:set>
                                    <p:anim calcmode="lin" valueType="num">
                                      <p:cBhvr additive="base">
                                        <p:cTn id="75" dur="500" fill="hold"/>
                                        <p:tgtEl>
                                          <p:spTgt spid="19"/>
                                        </p:tgtEl>
                                        <p:attrNameLst>
                                          <p:attrName>ppt_x</p:attrName>
                                        </p:attrNameLst>
                                      </p:cBhvr>
                                      <p:tavLst>
                                        <p:tav tm="0">
                                          <p:val>
                                            <p:strVal val="1+#ppt_w/2"/>
                                          </p:val>
                                        </p:tav>
                                        <p:tav tm="100000">
                                          <p:val>
                                            <p:strVal val="#ppt_x"/>
                                          </p:val>
                                        </p:tav>
                                      </p:tavLst>
                                    </p:anim>
                                    <p:anim calcmode="lin" valueType="num">
                                      <p:cBhvr additive="base">
                                        <p:cTn id="76" dur="500" fill="hold"/>
                                        <p:tgtEl>
                                          <p:spTgt spid="19"/>
                                        </p:tgtEl>
                                        <p:attrNameLst>
                                          <p:attrName>ppt_y</p:attrName>
                                        </p:attrNameLst>
                                      </p:cBhvr>
                                      <p:tavLst>
                                        <p:tav tm="0">
                                          <p:val>
                                            <p:strVal val="1+#ppt_h/2"/>
                                          </p:val>
                                        </p:tav>
                                        <p:tav tm="100000">
                                          <p:val>
                                            <p:strVal val="#ppt_y"/>
                                          </p:val>
                                        </p:tav>
                                      </p:tavLst>
                                    </p:anim>
                                  </p:childTnLst>
                                </p:cTn>
                              </p:par>
                              <p:par>
                                <p:cTn id="77" presetID="10" presetClass="entr" presetSubtype="0" fill="hold" grpId="0" nodeType="withEffect">
                                  <p:stCondLst>
                                    <p:cond delay="0"/>
                                  </p:stCondLst>
                                  <p:childTnLst>
                                    <p:set>
                                      <p:cBhvr>
                                        <p:cTn id="78" dur="1" fill="hold">
                                          <p:stCondLst>
                                            <p:cond delay="0"/>
                                          </p:stCondLst>
                                        </p:cTn>
                                        <p:tgtEl>
                                          <p:spTgt spid="20"/>
                                        </p:tgtEl>
                                        <p:attrNameLst>
                                          <p:attrName>style.visibility</p:attrName>
                                        </p:attrNameLst>
                                      </p:cBhvr>
                                      <p:to>
                                        <p:strVal val="visible"/>
                                      </p:to>
                                    </p:set>
                                    <p:animEffect transition="in" filter="fade">
                                      <p:cBhvr>
                                        <p:cTn id="79" dur="500"/>
                                        <p:tgtEl>
                                          <p:spTgt spid="20"/>
                                        </p:tgtEl>
                                      </p:cBhvr>
                                    </p:animEffect>
                                  </p:childTnLst>
                                </p:cTn>
                              </p:par>
                            </p:childTnLst>
                          </p:cTn>
                        </p:par>
                      </p:childTnLst>
                    </p:cTn>
                  </p:par>
                  <p:par>
                    <p:cTn id="80" fill="hold">
                      <p:stCondLst>
                        <p:cond delay="indefinite"/>
                      </p:stCondLst>
                      <p:childTnLst>
                        <p:par>
                          <p:cTn id="81" fill="hold">
                            <p:stCondLst>
                              <p:cond delay="0"/>
                            </p:stCondLst>
                            <p:childTnLst>
                              <p:par>
                                <p:cTn id="82" presetID="10" presetClass="entr" presetSubtype="0" fill="hold" nodeType="clickEffect">
                                  <p:stCondLst>
                                    <p:cond delay="0"/>
                                  </p:stCondLst>
                                  <p:childTnLst>
                                    <p:set>
                                      <p:cBhvr>
                                        <p:cTn id="83" dur="1" fill="hold">
                                          <p:stCondLst>
                                            <p:cond delay="0"/>
                                          </p:stCondLst>
                                        </p:cTn>
                                        <p:tgtEl>
                                          <p:spTgt spid="4"/>
                                        </p:tgtEl>
                                        <p:attrNameLst>
                                          <p:attrName>style.visibility</p:attrName>
                                        </p:attrNameLst>
                                      </p:cBhvr>
                                      <p:to>
                                        <p:strVal val="visible"/>
                                      </p:to>
                                    </p:set>
                                    <p:animEffect transition="in" filter="fade">
                                      <p:cBhvr>
                                        <p:cTn id="84" dur="500"/>
                                        <p:tgtEl>
                                          <p:spTgt spid="4"/>
                                        </p:tgtEl>
                                      </p:cBhvr>
                                    </p:animEffect>
                                  </p:childTnLst>
                                </p:cTn>
                              </p:par>
                              <p:par>
                                <p:cTn id="85" presetID="10" presetClass="entr" presetSubtype="0" fill="hold" nodeType="withEffect">
                                  <p:stCondLst>
                                    <p:cond delay="0"/>
                                  </p:stCondLst>
                                  <p:childTnLst>
                                    <p:set>
                                      <p:cBhvr>
                                        <p:cTn id="86" dur="1" fill="hold">
                                          <p:stCondLst>
                                            <p:cond delay="0"/>
                                          </p:stCondLst>
                                        </p:cTn>
                                        <p:tgtEl>
                                          <p:spTgt spid="22"/>
                                        </p:tgtEl>
                                        <p:attrNameLst>
                                          <p:attrName>style.visibility</p:attrName>
                                        </p:attrNameLst>
                                      </p:cBhvr>
                                      <p:to>
                                        <p:strVal val="visible"/>
                                      </p:to>
                                    </p:set>
                                    <p:animEffect transition="in" filter="fade">
                                      <p:cBhvr>
                                        <p:cTn id="87"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8" grpId="0" animBg="1"/>
      <p:bldP spid="10" grpId="0" animBg="1"/>
      <p:bldP spid="13" grpId="0" animBg="1"/>
      <p:bldP spid="15" grpId="0"/>
      <p:bldP spid="16" grpId="0" animBg="1"/>
      <p:bldP spid="14" grpId="0" animBg="1"/>
      <p:bldP spid="5" grpId="0"/>
      <p:bldP spid="17" grpId="0" animBg="1"/>
      <p:bldP spid="18" grpId="0" animBg="1"/>
      <p:bldP spid="19" grpId="0" animBg="1"/>
      <p:bldP spid="20" grpId="0" animBg="1"/>
      <p:bldP spid="21" grpId="0" animBg="1"/>
      <p:bldP spid="11"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66964" y="0"/>
            <a:ext cx="12036425" cy="1325563"/>
          </a:xfrm>
        </p:spPr>
        <p:txBody>
          <a:bodyPr>
            <a:normAutofit/>
          </a:bodyPr>
          <a:lstStyle/>
          <a:p>
            <a:pPr algn="ctr"/>
            <a:r>
              <a:rPr lang="de-DE" sz="3600" dirty="0"/>
              <a:t>Fallbeispiele aus der </a:t>
            </a:r>
            <a:r>
              <a:rPr lang="de-DE" sz="3600" dirty="0" smtClean="0"/>
              <a:t>Praxis – </a:t>
            </a:r>
            <a:r>
              <a:rPr lang="de-DE" sz="3600" b="1" dirty="0" smtClean="0"/>
              <a:t>Dosierfehler/Kontraindikation</a:t>
            </a:r>
            <a:r>
              <a:rPr lang="de-DE" sz="3600" dirty="0" smtClean="0"/>
              <a:t>   </a:t>
            </a:r>
            <a:endParaRPr lang="de-AT" sz="3600" dirty="0"/>
          </a:p>
        </p:txBody>
      </p:sp>
      <p:pic>
        <p:nvPicPr>
          <p:cNvPr id="4" name="Grafik 3"/>
          <p:cNvPicPr>
            <a:picLocks noChangeAspect="1"/>
          </p:cNvPicPr>
          <p:nvPr/>
        </p:nvPicPr>
        <p:blipFill>
          <a:blip r:embed="rId3"/>
          <a:stretch>
            <a:fillRect/>
          </a:stretch>
        </p:blipFill>
        <p:spPr>
          <a:xfrm>
            <a:off x="3853439" y="4700049"/>
            <a:ext cx="8048625" cy="513567"/>
          </a:xfrm>
          <a:prstGeom prst="rect">
            <a:avLst/>
          </a:prstGeom>
        </p:spPr>
      </p:pic>
      <p:pic>
        <p:nvPicPr>
          <p:cNvPr id="5" name="Grafik 4"/>
          <p:cNvPicPr>
            <a:picLocks noChangeAspect="1"/>
          </p:cNvPicPr>
          <p:nvPr/>
        </p:nvPicPr>
        <p:blipFill rotWithShape="1">
          <a:blip r:embed="rId4"/>
          <a:srcRect t="18152" r="-488"/>
          <a:stretch/>
        </p:blipFill>
        <p:spPr>
          <a:xfrm>
            <a:off x="172892" y="5123145"/>
            <a:ext cx="3522285" cy="1520212"/>
          </a:xfrm>
          <a:prstGeom prst="rect">
            <a:avLst/>
          </a:prstGeom>
        </p:spPr>
      </p:pic>
      <p:pic>
        <p:nvPicPr>
          <p:cNvPr id="6" name="Grafik 5"/>
          <p:cNvPicPr>
            <a:picLocks noChangeAspect="1"/>
          </p:cNvPicPr>
          <p:nvPr/>
        </p:nvPicPr>
        <p:blipFill>
          <a:blip r:embed="rId5">
            <a:extLst>
              <a:ext uri="{BEBA8EAE-BF5A-486C-A8C5-ECC9F3942E4B}">
                <a14:imgProps xmlns:a14="http://schemas.microsoft.com/office/drawing/2010/main">
                  <a14:imgLayer r:embed="rId6">
                    <a14:imgEffect>
                      <a14:sharpenSoften amount="25000"/>
                    </a14:imgEffect>
                  </a14:imgLayer>
                </a14:imgProps>
              </a:ext>
            </a:extLst>
          </a:blip>
          <a:stretch>
            <a:fillRect/>
          </a:stretch>
        </p:blipFill>
        <p:spPr>
          <a:xfrm>
            <a:off x="133783" y="1107713"/>
            <a:ext cx="6950508" cy="3272119"/>
          </a:xfrm>
          <a:prstGeom prst="rect">
            <a:avLst/>
          </a:prstGeom>
        </p:spPr>
      </p:pic>
      <p:sp>
        <p:nvSpPr>
          <p:cNvPr id="7" name="Textfeld 6"/>
          <p:cNvSpPr txBox="1"/>
          <p:nvPr/>
        </p:nvSpPr>
        <p:spPr>
          <a:xfrm>
            <a:off x="3405294" y="5302349"/>
            <a:ext cx="8944913" cy="1107996"/>
          </a:xfrm>
          <a:prstGeom prst="rect">
            <a:avLst/>
          </a:prstGeom>
          <a:noFill/>
        </p:spPr>
        <p:txBody>
          <a:bodyPr wrap="square" rtlCol="0">
            <a:spAutoFit/>
          </a:bodyPr>
          <a:lstStyle/>
          <a:p>
            <a:r>
              <a:rPr lang="de-DE" b="1" dirty="0"/>
              <a:t>Mögliche Folgen bei Dauerverordnung</a:t>
            </a:r>
          </a:p>
          <a:p>
            <a:pPr marL="285750" indent="-285750">
              <a:buFont typeface="Arial" panose="020B0604020202020204" pitchFamily="34" charset="0"/>
              <a:buChar char="•"/>
            </a:pPr>
            <a:r>
              <a:rPr lang="de-DE" sz="1600" dirty="0"/>
              <a:t>VitB12 + Magnesium + Calcium Resorption vermindert durch verminderte Säureproduktion</a:t>
            </a:r>
          </a:p>
          <a:p>
            <a:pPr marL="285750" indent="-285750">
              <a:buFont typeface="Arial" panose="020B0604020202020204" pitchFamily="34" charset="0"/>
              <a:buChar char="•"/>
            </a:pPr>
            <a:r>
              <a:rPr lang="de-DE" sz="1600" dirty="0"/>
              <a:t>Knochendichte vermindert </a:t>
            </a:r>
            <a:r>
              <a:rPr lang="de-DE" sz="1600" dirty="0">
                <a:sym typeface="Wingdings" panose="05000000000000000000" pitchFamily="2" charset="2"/>
              </a:rPr>
              <a:t> Gefahr von Frakturen, </a:t>
            </a:r>
            <a:r>
              <a:rPr lang="de-DE" sz="1600" dirty="0" err="1">
                <a:sym typeface="Wingdings" panose="05000000000000000000" pitchFamily="2" charset="2"/>
              </a:rPr>
              <a:t>Osteopenie</a:t>
            </a:r>
            <a:r>
              <a:rPr lang="de-DE" sz="1600" dirty="0">
                <a:sym typeface="Wingdings" panose="05000000000000000000" pitchFamily="2" charset="2"/>
              </a:rPr>
              <a:t>, Osteoporose…</a:t>
            </a:r>
          </a:p>
          <a:p>
            <a:pPr marL="285750" indent="-285750">
              <a:buFont typeface="Arial" panose="020B0604020202020204" pitchFamily="34" charset="0"/>
              <a:buChar char="•"/>
            </a:pPr>
            <a:r>
              <a:rPr lang="de-DE" sz="1600" dirty="0">
                <a:sym typeface="Wingdings" panose="05000000000000000000" pitchFamily="2" charset="2"/>
              </a:rPr>
              <a:t>pH-Milieu stark verändert  manche Arzneimittel schlechter resorbiert (</a:t>
            </a:r>
            <a:r>
              <a:rPr lang="de-DE" sz="1600" dirty="0" err="1">
                <a:sym typeface="Wingdings" panose="05000000000000000000" pitchFamily="2" charset="2"/>
              </a:rPr>
              <a:t>zB</a:t>
            </a:r>
            <a:r>
              <a:rPr lang="de-DE" sz="1600" dirty="0">
                <a:sym typeface="Wingdings" panose="05000000000000000000" pitchFamily="2" charset="2"/>
              </a:rPr>
              <a:t>: HIV-Therapeutika, </a:t>
            </a:r>
            <a:r>
              <a:rPr lang="de-DE" sz="1600" dirty="0" err="1">
                <a:sym typeface="Wingdings" panose="05000000000000000000" pitchFamily="2" charset="2"/>
              </a:rPr>
              <a:t>TKI‘s</a:t>
            </a:r>
            <a:r>
              <a:rPr lang="de-DE" sz="1600" dirty="0">
                <a:sym typeface="Wingdings" panose="05000000000000000000" pitchFamily="2" charset="2"/>
              </a:rPr>
              <a:t>..)</a:t>
            </a:r>
            <a:endParaRPr lang="de-AT" sz="1600" dirty="0"/>
          </a:p>
        </p:txBody>
      </p:sp>
      <p:pic>
        <p:nvPicPr>
          <p:cNvPr id="8" name="Grafik 7"/>
          <p:cNvPicPr>
            <a:picLocks noChangeAspect="1"/>
          </p:cNvPicPr>
          <p:nvPr/>
        </p:nvPicPr>
        <p:blipFill>
          <a:blip r:embed="rId7"/>
          <a:stretch>
            <a:fillRect/>
          </a:stretch>
        </p:blipFill>
        <p:spPr>
          <a:xfrm>
            <a:off x="7497497" y="1604238"/>
            <a:ext cx="4058757" cy="2397118"/>
          </a:xfrm>
          <a:prstGeom prst="rect">
            <a:avLst/>
          </a:prstGeom>
        </p:spPr>
      </p:pic>
      <p:sp>
        <p:nvSpPr>
          <p:cNvPr id="9" name="Rechteck 8"/>
          <p:cNvSpPr/>
          <p:nvPr/>
        </p:nvSpPr>
        <p:spPr>
          <a:xfrm>
            <a:off x="133783" y="5856347"/>
            <a:ext cx="2096511" cy="166255"/>
          </a:xfrm>
          <a:prstGeom prst="rect">
            <a:avLst/>
          </a:prstGeom>
          <a:noFill/>
          <a:ln w="25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AT"/>
          </a:p>
        </p:txBody>
      </p:sp>
      <p:sp>
        <p:nvSpPr>
          <p:cNvPr id="10" name="Rechteck 9"/>
          <p:cNvSpPr/>
          <p:nvPr/>
        </p:nvSpPr>
        <p:spPr>
          <a:xfrm>
            <a:off x="172893" y="4047322"/>
            <a:ext cx="4399107" cy="344877"/>
          </a:xfrm>
          <a:prstGeom prst="rect">
            <a:avLst/>
          </a:prstGeom>
          <a:noFill/>
          <a:ln w="25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AT"/>
          </a:p>
        </p:txBody>
      </p:sp>
      <p:sp>
        <p:nvSpPr>
          <p:cNvPr id="3" name="Textfeld 2"/>
          <p:cNvSpPr txBox="1"/>
          <p:nvPr/>
        </p:nvSpPr>
        <p:spPr>
          <a:xfrm>
            <a:off x="364281" y="4623650"/>
            <a:ext cx="3505200" cy="338554"/>
          </a:xfrm>
          <a:prstGeom prst="rect">
            <a:avLst/>
          </a:prstGeom>
          <a:noFill/>
        </p:spPr>
        <p:txBody>
          <a:bodyPr wrap="square" rtlCol="0">
            <a:spAutoFit/>
          </a:bodyPr>
          <a:lstStyle/>
          <a:p>
            <a:r>
              <a:rPr lang="de-DE" sz="1600" dirty="0" smtClean="0"/>
              <a:t>Magnesium Plasmaspiegel</a:t>
            </a:r>
            <a:endParaRPr lang="de-AT" sz="1600" dirty="0"/>
          </a:p>
        </p:txBody>
      </p:sp>
      <p:sp>
        <p:nvSpPr>
          <p:cNvPr id="11" name="Rechteck 10"/>
          <p:cNvSpPr/>
          <p:nvPr/>
        </p:nvSpPr>
        <p:spPr>
          <a:xfrm>
            <a:off x="8079475" y="2680260"/>
            <a:ext cx="2270880" cy="254010"/>
          </a:xfrm>
          <a:prstGeom prst="rect">
            <a:avLst/>
          </a:prstGeom>
          <a:noFill/>
          <a:ln w="25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AT"/>
          </a:p>
        </p:txBody>
      </p:sp>
      <p:sp>
        <p:nvSpPr>
          <p:cNvPr id="12" name="Rechteck 11"/>
          <p:cNvSpPr/>
          <p:nvPr/>
        </p:nvSpPr>
        <p:spPr>
          <a:xfrm>
            <a:off x="8065827" y="3549690"/>
            <a:ext cx="2270880" cy="438018"/>
          </a:xfrm>
          <a:prstGeom prst="rect">
            <a:avLst/>
          </a:prstGeom>
          <a:noFill/>
          <a:ln w="25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AT"/>
          </a:p>
        </p:txBody>
      </p:sp>
      <p:sp>
        <p:nvSpPr>
          <p:cNvPr id="13" name="Rechteck 12"/>
          <p:cNvSpPr/>
          <p:nvPr/>
        </p:nvSpPr>
        <p:spPr>
          <a:xfrm>
            <a:off x="6384758" y="4041139"/>
            <a:ext cx="699533" cy="338693"/>
          </a:xfrm>
          <a:prstGeom prst="rect">
            <a:avLst/>
          </a:prstGeom>
          <a:noFill/>
          <a:ln w="25400">
            <a:solidFill>
              <a:srgbClr val="33CC3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AT"/>
          </a:p>
        </p:txBody>
      </p:sp>
      <p:cxnSp>
        <p:nvCxnSpPr>
          <p:cNvPr id="14" name="Gerader Verbinder 13"/>
          <p:cNvCxnSpPr/>
          <p:nvPr/>
        </p:nvCxnSpPr>
        <p:spPr>
          <a:xfrm flipV="1">
            <a:off x="3885523" y="4957011"/>
            <a:ext cx="606266" cy="2051"/>
          </a:xfrm>
          <a:prstGeom prst="line">
            <a:avLst/>
          </a:prstGeom>
          <a:ln w="38100"/>
        </p:spPr>
        <p:style>
          <a:lnRef idx="1">
            <a:schemeClr val="dk1"/>
          </a:lnRef>
          <a:fillRef idx="0">
            <a:schemeClr val="dk1"/>
          </a:fillRef>
          <a:effectRef idx="0">
            <a:schemeClr val="dk1"/>
          </a:effectRef>
          <a:fontRef idx="minor">
            <a:schemeClr val="tx1"/>
          </a:fontRef>
        </p:style>
      </p:cxnSp>
      <p:pic>
        <p:nvPicPr>
          <p:cNvPr id="15" name="Grafik 14"/>
          <p:cNvPicPr>
            <a:picLocks noChangeAspect="1"/>
          </p:cNvPicPr>
          <p:nvPr/>
        </p:nvPicPr>
        <p:blipFill rotWithShape="1">
          <a:blip r:embed="rId4"/>
          <a:srcRect t="640" r="-2893" b="92131"/>
          <a:stretch/>
        </p:blipFill>
        <p:spPr>
          <a:xfrm>
            <a:off x="172892" y="4982683"/>
            <a:ext cx="3606605" cy="128095"/>
          </a:xfrm>
          <a:prstGeom prst="rect">
            <a:avLst/>
          </a:prstGeom>
        </p:spPr>
      </p:pic>
    </p:spTree>
    <p:extLst>
      <p:ext uri="{BB962C8B-B14F-4D97-AF65-F5344CB8AC3E}">
        <p14:creationId xmlns:p14="http://schemas.microsoft.com/office/powerpoint/2010/main" val="30191895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fade">
                                      <p:cBhvr>
                                        <p:cTn id="10" dur="500"/>
                                        <p:tgtEl>
                                          <p:spTgt spid="9"/>
                                        </p:tgtEl>
                                      </p:cBhvr>
                                    </p:animEffect>
                                  </p:childTnLst>
                                </p:cTn>
                              </p:par>
                              <p:par>
                                <p:cTn id="11" presetID="10" presetClass="entr" presetSubtype="0" fill="hold" nodeType="with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fade">
                                      <p:cBhvr>
                                        <p:cTn id="13" dur="500"/>
                                        <p:tgtEl>
                                          <p:spTgt spid="5"/>
                                        </p:tgtEl>
                                      </p:cBhvr>
                                    </p:animEffect>
                                  </p:childTnLst>
                                </p:cTn>
                              </p:par>
                              <p:par>
                                <p:cTn id="14" presetID="10" presetClass="entr" presetSubtype="0" fill="hold" nodeType="withEffect">
                                  <p:stCondLst>
                                    <p:cond delay="0"/>
                                  </p:stCondLst>
                                  <p:childTnLst>
                                    <p:set>
                                      <p:cBhvr>
                                        <p:cTn id="15" dur="1" fill="hold">
                                          <p:stCondLst>
                                            <p:cond delay="0"/>
                                          </p:stCondLst>
                                        </p:cTn>
                                        <p:tgtEl>
                                          <p:spTgt spid="15"/>
                                        </p:tgtEl>
                                        <p:attrNameLst>
                                          <p:attrName>style.visibility</p:attrName>
                                        </p:attrNameLst>
                                      </p:cBhvr>
                                      <p:to>
                                        <p:strVal val="visible"/>
                                      </p:to>
                                    </p:set>
                                    <p:animEffect transition="in" filter="fade">
                                      <p:cBhvr>
                                        <p:cTn id="16" dur="500"/>
                                        <p:tgtEl>
                                          <p:spTgt spid="15"/>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nodeType="clickEffect">
                                  <p:stCondLst>
                                    <p:cond delay="0"/>
                                  </p:stCondLst>
                                  <p:childTnLst>
                                    <p:set>
                                      <p:cBhvr>
                                        <p:cTn id="20" dur="1" fill="hold">
                                          <p:stCondLst>
                                            <p:cond delay="0"/>
                                          </p:stCondLst>
                                        </p:cTn>
                                        <p:tgtEl>
                                          <p:spTgt spid="8"/>
                                        </p:tgtEl>
                                        <p:attrNameLst>
                                          <p:attrName>style.visibility</p:attrName>
                                        </p:attrNameLst>
                                      </p:cBhvr>
                                      <p:to>
                                        <p:strVal val="visible"/>
                                      </p:to>
                                    </p:set>
                                    <p:animEffect transition="in" filter="fade">
                                      <p:cBhvr>
                                        <p:cTn id="21" dur="500"/>
                                        <p:tgtEl>
                                          <p:spTgt spid="8"/>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12"/>
                                        </p:tgtEl>
                                        <p:attrNameLst>
                                          <p:attrName>style.visibility</p:attrName>
                                        </p:attrNameLst>
                                      </p:cBhvr>
                                      <p:to>
                                        <p:strVal val="visible"/>
                                      </p:to>
                                    </p:set>
                                    <p:animEffect transition="in" filter="fade">
                                      <p:cBhvr>
                                        <p:cTn id="24" dur="500"/>
                                        <p:tgtEl>
                                          <p:spTgt spid="12"/>
                                        </p:tgtEl>
                                      </p:cBhvr>
                                    </p:animEffect>
                                  </p:childTnLst>
                                </p:cTn>
                              </p:par>
                              <p:par>
                                <p:cTn id="25" presetID="10" presetClass="entr" presetSubtype="0" fill="hold" grpId="0" nodeType="withEffect">
                                  <p:stCondLst>
                                    <p:cond delay="0"/>
                                  </p:stCondLst>
                                  <p:childTnLst>
                                    <p:set>
                                      <p:cBhvr>
                                        <p:cTn id="26" dur="1" fill="hold">
                                          <p:stCondLst>
                                            <p:cond delay="0"/>
                                          </p:stCondLst>
                                        </p:cTn>
                                        <p:tgtEl>
                                          <p:spTgt spid="11"/>
                                        </p:tgtEl>
                                        <p:attrNameLst>
                                          <p:attrName>style.visibility</p:attrName>
                                        </p:attrNameLst>
                                      </p:cBhvr>
                                      <p:to>
                                        <p:strVal val="visible"/>
                                      </p:to>
                                    </p:set>
                                    <p:animEffect transition="in" filter="fade">
                                      <p:cBhvr>
                                        <p:cTn id="27" dur="500"/>
                                        <p:tgtEl>
                                          <p:spTgt spid="11"/>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7"/>
                                        </p:tgtEl>
                                        <p:attrNameLst>
                                          <p:attrName>style.visibility</p:attrName>
                                        </p:attrNameLst>
                                      </p:cBhvr>
                                      <p:to>
                                        <p:strVal val="visible"/>
                                      </p:to>
                                    </p:set>
                                    <p:animEffect transition="in" filter="fade">
                                      <p:cBhvr>
                                        <p:cTn id="32" dur="500"/>
                                        <p:tgtEl>
                                          <p:spTgt spid="7"/>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4"/>
                                        </p:tgtEl>
                                        <p:attrNameLst>
                                          <p:attrName>style.visibility</p:attrName>
                                        </p:attrNameLst>
                                      </p:cBhvr>
                                      <p:to>
                                        <p:strVal val="visible"/>
                                      </p:to>
                                    </p:set>
                                    <p:animEffect transition="in" filter="fade">
                                      <p:cBhvr>
                                        <p:cTn id="37" dur="500"/>
                                        <p:tgtEl>
                                          <p:spTgt spid="4"/>
                                        </p:tgtEl>
                                      </p:cBhvr>
                                    </p:animEffect>
                                  </p:childTnLst>
                                </p:cTn>
                              </p:par>
                              <p:par>
                                <p:cTn id="38" presetID="10" presetClass="entr" presetSubtype="0" fill="hold" grpId="0" nodeType="withEffect">
                                  <p:stCondLst>
                                    <p:cond delay="0"/>
                                  </p:stCondLst>
                                  <p:childTnLst>
                                    <p:set>
                                      <p:cBhvr>
                                        <p:cTn id="39" dur="1" fill="hold">
                                          <p:stCondLst>
                                            <p:cond delay="0"/>
                                          </p:stCondLst>
                                        </p:cTn>
                                        <p:tgtEl>
                                          <p:spTgt spid="13"/>
                                        </p:tgtEl>
                                        <p:attrNameLst>
                                          <p:attrName>style.visibility</p:attrName>
                                        </p:attrNameLst>
                                      </p:cBhvr>
                                      <p:to>
                                        <p:strVal val="visible"/>
                                      </p:to>
                                    </p:set>
                                    <p:animEffect transition="in" filter="fade">
                                      <p:cBhvr>
                                        <p:cTn id="40" dur="500"/>
                                        <p:tgtEl>
                                          <p:spTgt spid="13"/>
                                        </p:tgtEl>
                                      </p:cBhvr>
                                    </p:animEffect>
                                  </p:childTnLst>
                                </p:cTn>
                              </p:par>
                              <p:par>
                                <p:cTn id="41" presetID="10" presetClass="entr" presetSubtype="0" fill="hold" nodeType="withEffect">
                                  <p:stCondLst>
                                    <p:cond delay="0"/>
                                  </p:stCondLst>
                                  <p:childTnLst>
                                    <p:set>
                                      <p:cBhvr>
                                        <p:cTn id="42" dur="1" fill="hold">
                                          <p:stCondLst>
                                            <p:cond delay="0"/>
                                          </p:stCondLst>
                                        </p:cTn>
                                        <p:tgtEl>
                                          <p:spTgt spid="14"/>
                                        </p:tgtEl>
                                        <p:attrNameLst>
                                          <p:attrName>style.visibility</p:attrName>
                                        </p:attrNameLst>
                                      </p:cBhvr>
                                      <p:to>
                                        <p:strVal val="visible"/>
                                      </p:to>
                                    </p:set>
                                    <p:animEffect transition="in" filter="fade">
                                      <p:cBhvr>
                                        <p:cTn id="43"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9" grpId="0" animBg="1"/>
      <p:bldP spid="3" grpId="0"/>
      <p:bldP spid="11" grpId="0" animBg="1"/>
      <p:bldP spid="12" grpId="0" animBg="1"/>
      <p:bldP spid="13"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r>
              <a:rPr lang="de-DE" dirty="0"/>
              <a:t>Fallbeispiele aus der </a:t>
            </a:r>
            <a:r>
              <a:rPr lang="de-DE" dirty="0" smtClean="0"/>
              <a:t>Praxis – </a:t>
            </a:r>
            <a:r>
              <a:rPr lang="de-DE" b="1" dirty="0" smtClean="0"/>
              <a:t>AM Interaktion</a:t>
            </a:r>
            <a:endParaRPr lang="de-AT" b="1" dirty="0"/>
          </a:p>
        </p:txBody>
      </p:sp>
      <p:pic>
        <p:nvPicPr>
          <p:cNvPr id="3" name="Grafik 2"/>
          <p:cNvPicPr>
            <a:picLocks noChangeAspect="1"/>
          </p:cNvPicPr>
          <p:nvPr/>
        </p:nvPicPr>
        <p:blipFill>
          <a:blip r:embed="rId3"/>
          <a:stretch>
            <a:fillRect/>
          </a:stretch>
        </p:blipFill>
        <p:spPr>
          <a:xfrm>
            <a:off x="838200" y="2915292"/>
            <a:ext cx="5095875" cy="714375"/>
          </a:xfrm>
          <a:prstGeom prst="rect">
            <a:avLst/>
          </a:prstGeom>
        </p:spPr>
      </p:pic>
      <p:pic>
        <p:nvPicPr>
          <p:cNvPr id="4" name="Grafik 3"/>
          <p:cNvPicPr>
            <a:picLocks noChangeAspect="1"/>
          </p:cNvPicPr>
          <p:nvPr/>
        </p:nvPicPr>
        <p:blipFill>
          <a:blip r:embed="rId4"/>
          <a:stretch>
            <a:fillRect/>
          </a:stretch>
        </p:blipFill>
        <p:spPr>
          <a:xfrm>
            <a:off x="838200" y="1486451"/>
            <a:ext cx="5953125" cy="1238250"/>
          </a:xfrm>
          <a:prstGeom prst="rect">
            <a:avLst/>
          </a:prstGeom>
        </p:spPr>
      </p:pic>
      <p:sp>
        <p:nvSpPr>
          <p:cNvPr id="6" name="Textfeld 5"/>
          <p:cNvSpPr txBox="1"/>
          <p:nvPr/>
        </p:nvSpPr>
        <p:spPr>
          <a:xfrm>
            <a:off x="756137" y="6351528"/>
            <a:ext cx="7455877" cy="215444"/>
          </a:xfrm>
          <a:prstGeom prst="rect">
            <a:avLst/>
          </a:prstGeom>
          <a:noFill/>
        </p:spPr>
        <p:txBody>
          <a:bodyPr wrap="square" rtlCol="0">
            <a:spAutoFit/>
          </a:bodyPr>
          <a:lstStyle/>
          <a:p>
            <a:r>
              <a:rPr lang="de-DE" sz="800" dirty="0"/>
              <a:t>Quelle: https://www.deutsche-apotheker-zeitung.de/daz-az/2014/daz-30-2014/vertraegt-sich-das</a:t>
            </a:r>
            <a:endParaRPr lang="de-AT" sz="800" dirty="0"/>
          </a:p>
        </p:txBody>
      </p:sp>
      <p:pic>
        <p:nvPicPr>
          <p:cNvPr id="7" name="Grafik 6"/>
          <p:cNvPicPr>
            <a:picLocks noChangeAspect="1"/>
          </p:cNvPicPr>
          <p:nvPr/>
        </p:nvPicPr>
        <p:blipFill>
          <a:blip r:embed="rId5"/>
          <a:stretch>
            <a:fillRect/>
          </a:stretch>
        </p:blipFill>
        <p:spPr>
          <a:xfrm>
            <a:off x="7419975" y="1286517"/>
            <a:ext cx="3933825" cy="2343150"/>
          </a:xfrm>
          <a:prstGeom prst="rect">
            <a:avLst/>
          </a:prstGeom>
        </p:spPr>
      </p:pic>
      <p:sp>
        <p:nvSpPr>
          <p:cNvPr id="8" name="Pfeil nach links 7"/>
          <p:cNvSpPr/>
          <p:nvPr/>
        </p:nvSpPr>
        <p:spPr>
          <a:xfrm>
            <a:off x="9979270" y="2119772"/>
            <a:ext cx="246184" cy="123092"/>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AT"/>
          </a:p>
        </p:txBody>
      </p:sp>
      <p:pic>
        <p:nvPicPr>
          <p:cNvPr id="1026" name="Picture 2" descr="Levodopa - Anwendung, Wirkung, Nebenwirkungen | Gelbe Liste"/>
          <p:cNvPicPr>
            <a:picLocks noChangeAspect="1" noChangeArrowheads="1"/>
          </p:cNvPicPr>
          <p:nvPr/>
        </p:nvPicPr>
        <p:blipFill rotWithShape="1">
          <a:blip r:embed="rId6" cstate="print">
            <a:extLst>
              <a:ext uri="{28A0092B-C50C-407E-A947-70E740481C1C}">
                <a14:useLocalDpi xmlns:a14="http://schemas.microsoft.com/office/drawing/2010/main" val="0"/>
              </a:ext>
            </a:extLst>
          </a:blip>
          <a:srcRect l="7219" r="2343" b="21995"/>
          <a:stretch/>
        </p:blipFill>
        <p:spPr bwMode="auto">
          <a:xfrm>
            <a:off x="7878261" y="4239634"/>
            <a:ext cx="2748428" cy="1481574"/>
          </a:xfrm>
          <a:prstGeom prst="rect">
            <a:avLst/>
          </a:prstGeom>
          <a:noFill/>
          <a:extLst>
            <a:ext uri="{909E8E84-426E-40DD-AFC4-6F175D3DCCD1}">
              <a14:hiddenFill xmlns:a14="http://schemas.microsoft.com/office/drawing/2010/main">
                <a:solidFill>
                  <a:srgbClr val="FFFFFF"/>
                </a:solidFill>
              </a14:hiddenFill>
            </a:ext>
          </a:extLst>
        </p:spPr>
      </p:pic>
      <p:sp>
        <p:nvSpPr>
          <p:cNvPr id="10" name="Rechteck 9"/>
          <p:cNvSpPr/>
          <p:nvPr/>
        </p:nvSpPr>
        <p:spPr>
          <a:xfrm>
            <a:off x="911735" y="2573941"/>
            <a:ext cx="1672494" cy="146361"/>
          </a:xfrm>
          <a:prstGeom prst="rect">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AT"/>
          </a:p>
        </p:txBody>
      </p:sp>
      <p:sp>
        <p:nvSpPr>
          <p:cNvPr id="11" name="Rechteck 10"/>
          <p:cNvSpPr/>
          <p:nvPr/>
        </p:nvSpPr>
        <p:spPr>
          <a:xfrm>
            <a:off x="911735" y="2118619"/>
            <a:ext cx="1672494" cy="146361"/>
          </a:xfrm>
          <a:prstGeom prst="rect">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AT"/>
          </a:p>
        </p:txBody>
      </p:sp>
      <p:sp>
        <p:nvSpPr>
          <p:cNvPr id="9" name="Textfeld 8"/>
          <p:cNvSpPr txBox="1"/>
          <p:nvPr/>
        </p:nvSpPr>
        <p:spPr>
          <a:xfrm>
            <a:off x="8007569" y="5869691"/>
            <a:ext cx="1265382" cy="369332"/>
          </a:xfrm>
          <a:prstGeom prst="rect">
            <a:avLst/>
          </a:prstGeom>
          <a:noFill/>
        </p:spPr>
        <p:txBody>
          <a:bodyPr wrap="square" rtlCol="0">
            <a:spAutoFit/>
          </a:bodyPr>
          <a:lstStyle/>
          <a:p>
            <a:r>
              <a:rPr lang="de-DE" dirty="0" err="1" smtClean="0"/>
              <a:t>Levodopa</a:t>
            </a:r>
            <a:endParaRPr lang="de-AT" dirty="0"/>
          </a:p>
        </p:txBody>
      </p:sp>
      <p:cxnSp>
        <p:nvCxnSpPr>
          <p:cNvPr id="13" name="Gerader Verbinder 12"/>
          <p:cNvCxnSpPr/>
          <p:nvPr/>
        </p:nvCxnSpPr>
        <p:spPr>
          <a:xfrm flipV="1">
            <a:off x="838200" y="3080084"/>
            <a:ext cx="717884" cy="2051"/>
          </a:xfrm>
          <a:prstGeom prst="line">
            <a:avLst/>
          </a:prstGeom>
          <a:ln w="38100"/>
        </p:spPr>
        <p:style>
          <a:lnRef idx="1">
            <a:schemeClr val="dk1"/>
          </a:lnRef>
          <a:fillRef idx="0">
            <a:schemeClr val="dk1"/>
          </a:fillRef>
          <a:effectRef idx="0">
            <a:schemeClr val="dk1"/>
          </a:effectRef>
          <a:fontRef idx="minor">
            <a:schemeClr val="tx1"/>
          </a:fontRef>
        </p:style>
      </p:cxnSp>
      <p:pic>
        <p:nvPicPr>
          <p:cNvPr id="27" name="Grafik 26"/>
          <p:cNvPicPr>
            <a:picLocks noChangeAspect="1"/>
          </p:cNvPicPr>
          <p:nvPr/>
        </p:nvPicPr>
        <p:blipFill>
          <a:blip r:embed="rId7"/>
          <a:stretch>
            <a:fillRect/>
          </a:stretch>
        </p:blipFill>
        <p:spPr>
          <a:xfrm>
            <a:off x="824251" y="3846027"/>
            <a:ext cx="5619750" cy="2505075"/>
          </a:xfrm>
          <a:prstGeom prst="rect">
            <a:avLst/>
          </a:prstGeom>
        </p:spPr>
      </p:pic>
      <p:cxnSp>
        <p:nvCxnSpPr>
          <p:cNvPr id="14" name="Gerader Verbinder 13"/>
          <p:cNvCxnSpPr/>
          <p:nvPr/>
        </p:nvCxnSpPr>
        <p:spPr>
          <a:xfrm>
            <a:off x="1795749" y="4814371"/>
            <a:ext cx="3349128" cy="0"/>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16" name="Gerader Verbinder 15"/>
          <p:cNvCxnSpPr/>
          <p:nvPr/>
        </p:nvCxnSpPr>
        <p:spPr>
          <a:xfrm>
            <a:off x="2584229" y="5054906"/>
            <a:ext cx="3179974" cy="0"/>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18" name="Gerader Verbinder 17"/>
          <p:cNvCxnSpPr/>
          <p:nvPr/>
        </p:nvCxnSpPr>
        <p:spPr>
          <a:xfrm flipV="1">
            <a:off x="756137" y="5298526"/>
            <a:ext cx="1942996" cy="10099"/>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26" name="Gerader Verbinder 25"/>
          <p:cNvCxnSpPr/>
          <p:nvPr/>
        </p:nvCxnSpPr>
        <p:spPr>
          <a:xfrm flipV="1">
            <a:off x="824251" y="6031319"/>
            <a:ext cx="2990511" cy="13513"/>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28" name="Gerader Verbinder 27"/>
          <p:cNvCxnSpPr/>
          <p:nvPr/>
        </p:nvCxnSpPr>
        <p:spPr>
          <a:xfrm flipV="1">
            <a:off x="3470313" y="5777271"/>
            <a:ext cx="2990511" cy="13513"/>
          </a:xfrm>
          <a:prstGeom prst="line">
            <a:avLst/>
          </a:prstGeom>
          <a:ln w="38100"/>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749818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fade">
                                      <p:cBhvr>
                                        <p:cTn id="10" dur="500"/>
                                        <p:tgtEl>
                                          <p:spTgt spid="8"/>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1026"/>
                                        </p:tgtEl>
                                        <p:attrNameLst>
                                          <p:attrName>style.visibility</p:attrName>
                                        </p:attrNameLst>
                                      </p:cBhvr>
                                      <p:to>
                                        <p:strVal val="visible"/>
                                      </p:to>
                                    </p:set>
                                    <p:animEffect transition="in" filter="fade">
                                      <p:cBhvr>
                                        <p:cTn id="15" dur="500"/>
                                        <p:tgtEl>
                                          <p:spTgt spid="1026"/>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fade">
                                      <p:cBhvr>
                                        <p:cTn id="18" dur="500"/>
                                        <p:tgtEl>
                                          <p:spTgt spid="9"/>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27"/>
                                        </p:tgtEl>
                                        <p:attrNameLst>
                                          <p:attrName>style.visibility</p:attrName>
                                        </p:attrNameLst>
                                      </p:cBhvr>
                                      <p:to>
                                        <p:strVal val="visible"/>
                                      </p:to>
                                    </p:set>
                                    <p:animEffect transition="in" filter="fade">
                                      <p:cBhvr>
                                        <p:cTn id="23" dur="500"/>
                                        <p:tgtEl>
                                          <p:spTgt spid="27"/>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6"/>
                                        </p:tgtEl>
                                        <p:attrNameLst>
                                          <p:attrName>style.visibility</p:attrName>
                                        </p:attrNameLst>
                                      </p:cBhvr>
                                      <p:to>
                                        <p:strVal val="visible"/>
                                      </p:to>
                                    </p:set>
                                    <p:animEffect transition="in" filter="fade">
                                      <p:cBhvr>
                                        <p:cTn id="26" dur="500"/>
                                        <p:tgtEl>
                                          <p:spTgt spid="6"/>
                                        </p:tgtEl>
                                      </p:cBhvr>
                                    </p:animEffect>
                                  </p:childTnLst>
                                </p:cTn>
                              </p:par>
                              <p:par>
                                <p:cTn id="27" presetID="10" presetClass="entr" presetSubtype="0" fill="hold" nodeType="withEffect">
                                  <p:stCondLst>
                                    <p:cond delay="0"/>
                                  </p:stCondLst>
                                  <p:childTnLst>
                                    <p:set>
                                      <p:cBhvr>
                                        <p:cTn id="28" dur="1" fill="hold">
                                          <p:stCondLst>
                                            <p:cond delay="0"/>
                                          </p:stCondLst>
                                        </p:cTn>
                                        <p:tgtEl>
                                          <p:spTgt spid="14"/>
                                        </p:tgtEl>
                                        <p:attrNameLst>
                                          <p:attrName>style.visibility</p:attrName>
                                        </p:attrNameLst>
                                      </p:cBhvr>
                                      <p:to>
                                        <p:strVal val="visible"/>
                                      </p:to>
                                    </p:set>
                                    <p:animEffect transition="in" filter="fade">
                                      <p:cBhvr>
                                        <p:cTn id="29" dur="500"/>
                                        <p:tgtEl>
                                          <p:spTgt spid="14"/>
                                        </p:tgtEl>
                                      </p:cBhvr>
                                    </p:animEffect>
                                  </p:childTnLst>
                                </p:cTn>
                              </p:par>
                              <p:par>
                                <p:cTn id="30" presetID="10" presetClass="entr" presetSubtype="0" fill="hold" nodeType="withEffect">
                                  <p:stCondLst>
                                    <p:cond delay="0"/>
                                  </p:stCondLst>
                                  <p:childTnLst>
                                    <p:set>
                                      <p:cBhvr>
                                        <p:cTn id="31" dur="1" fill="hold">
                                          <p:stCondLst>
                                            <p:cond delay="0"/>
                                          </p:stCondLst>
                                        </p:cTn>
                                        <p:tgtEl>
                                          <p:spTgt spid="16"/>
                                        </p:tgtEl>
                                        <p:attrNameLst>
                                          <p:attrName>style.visibility</p:attrName>
                                        </p:attrNameLst>
                                      </p:cBhvr>
                                      <p:to>
                                        <p:strVal val="visible"/>
                                      </p:to>
                                    </p:set>
                                    <p:animEffect transition="in" filter="fade">
                                      <p:cBhvr>
                                        <p:cTn id="32" dur="500"/>
                                        <p:tgtEl>
                                          <p:spTgt spid="16"/>
                                        </p:tgtEl>
                                      </p:cBhvr>
                                    </p:animEffect>
                                  </p:childTnLst>
                                </p:cTn>
                              </p:par>
                              <p:par>
                                <p:cTn id="33" presetID="10" presetClass="entr" presetSubtype="0" fill="hold" nodeType="withEffect">
                                  <p:stCondLst>
                                    <p:cond delay="0"/>
                                  </p:stCondLst>
                                  <p:childTnLst>
                                    <p:set>
                                      <p:cBhvr>
                                        <p:cTn id="34" dur="1" fill="hold">
                                          <p:stCondLst>
                                            <p:cond delay="0"/>
                                          </p:stCondLst>
                                        </p:cTn>
                                        <p:tgtEl>
                                          <p:spTgt spid="18"/>
                                        </p:tgtEl>
                                        <p:attrNameLst>
                                          <p:attrName>style.visibility</p:attrName>
                                        </p:attrNameLst>
                                      </p:cBhvr>
                                      <p:to>
                                        <p:strVal val="visible"/>
                                      </p:to>
                                    </p:set>
                                    <p:animEffect transition="in" filter="fade">
                                      <p:cBhvr>
                                        <p:cTn id="35" dur="500"/>
                                        <p:tgtEl>
                                          <p:spTgt spid="18"/>
                                        </p:tgtEl>
                                      </p:cBhvr>
                                    </p:animEffect>
                                  </p:childTnLst>
                                </p:cTn>
                              </p:par>
                              <p:par>
                                <p:cTn id="36" presetID="10" presetClass="entr" presetSubtype="0" fill="hold" nodeType="withEffect">
                                  <p:stCondLst>
                                    <p:cond delay="0"/>
                                  </p:stCondLst>
                                  <p:childTnLst>
                                    <p:set>
                                      <p:cBhvr>
                                        <p:cTn id="37" dur="1" fill="hold">
                                          <p:stCondLst>
                                            <p:cond delay="0"/>
                                          </p:stCondLst>
                                        </p:cTn>
                                        <p:tgtEl>
                                          <p:spTgt spid="28"/>
                                        </p:tgtEl>
                                        <p:attrNameLst>
                                          <p:attrName>style.visibility</p:attrName>
                                        </p:attrNameLst>
                                      </p:cBhvr>
                                      <p:to>
                                        <p:strVal val="visible"/>
                                      </p:to>
                                    </p:set>
                                    <p:animEffect transition="in" filter="fade">
                                      <p:cBhvr>
                                        <p:cTn id="38" dur="500"/>
                                        <p:tgtEl>
                                          <p:spTgt spid="28"/>
                                        </p:tgtEl>
                                      </p:cBhvr>
                                    </p:animEffect>
                                  </p:childTnLst>
                                </p:cTn>
                              </p:par>
                              <p:par>
                                <p:cTn id="39" presetID="10" presetClass="entr" presetSubtype="0" fill="hold" nodeType="withEffect">
                                  <p:stCondLst>
                                    <p:cond delay="0"/>
                                  </p:stCondLst>
                                  <p:childTnLst>
                                    <p:set>
                                      <p:cBhvr>
                                        <p:cTn id="40" dur="1" fill="hold">
                                          <p:stCondLst>
                                            <p:cond delay="0"/>
                                          </p:stCondLst>
                                        </p:cTn>
                                        <p:tgtEl>
                                          <p:spTgt spid="26"/>
                                        </p:tgtEl>
                                        <p:attrNameLst>
                                          <p:attrName>style.visibility</p:attrName>
                                        </p:attrNameLst>
                                      </p:cBhvr>
                                      <p:to>
                                        <p:strVal val="visible"/>
                                      </p:to>
                                    </p:set>
                                    <p:animEffect transition="in" filter="fade">
                                      <p:cBhvr>
                                        <p:cTn id="41" dur="500"/>
                                        <p:tgtEl>
                                          <p:spTgt spid="26"/>
                                        </p:tgtEl>
                                      </p:cBhvr>
                                    </p:animEffect>
                                  </p:childTnLst>
                                </p:cTn>
                              </p:par>
                            </p:childTnLst>
                          </p:cTn>
                        </p:par>
                      </p:childTnLst>
                    </p:cTn>
                  </p:par>
                  <p:par>
                    <p:cTn id="42" fill="hold">
                      <p:stCondLst>
                        <p:cond delay="indefinite"/>
                      </p:stCondLst>
                      <p:childTnLst>
                        <p:par>
                          <p:cTn id="43" fill="hold">
                            <p:stCondLst>
                              <p:cond delay="0"/>
                            </p:stCondLst>
                            <p:childTnLst>
                              <p:par>
                                <p:cTn id="44" presetID="10" presetClass="entr" presetSubtype="0" fill="hold" nodeType="clickEffect">
                                  <p:stCondLst>
                                    <p:cond delay="0"/>
                                  </p:stCondLst>
                                  <p:childTnLst>
                                    <p:set>
                                      <p:cBhvr>
                                        <p:cTn id="45" dur="1" fill="hold">
                                          <p:stCondLst>
                                            <p:cond delay="0"/>
                                          </p:stCondLst>
                                        </p:cTn>
                                        <p:tgtEl>
                                          <p:spTgt spid="3"/>
                                        </p:tgtEl>
                                        <p:attrNameLst>
                                          <p:attrName>style.visibility</p:attrName>
                                        </p:attrNameLst>
                                      </p:cBhvr>
                                      <p:to>
                                        <p:strVal val="visible"/>
                                      </p:to>
                                    </p:set>
                                    <p:animEffect transition="in" filter="fade">
                                      <p:cBhvr>
                                        <p:cTn id="46" dur="500"/>
                                        <p:tgtEl>
                                          <p:spTgt spid="3"/>
                                        </p:tgtEl>
                                      </p:cBhvr>
                                    </p:animEffect>
                                  </p:childTnLst>
                                </p:cTn>
                              </p:par>
                              <p:par>
                                <p:cTn id="47" presetID="10" presetClass="entr" presetSubtype="0" fill="hold" nodeType="withEffect">
                                  <p:stCondLst>
                                    <p:cond delay="0"/>
                                  </p:stCondLst>
                                  <p:childTnLst>
                                    <p:set>
                                      <p:cBhvr>
                                        <p:cTn id="48" dur="1" fill="hold">
                                          <p:stCondLst>
                                            <p:cond delay="0"/>
                                          </p:stCondLst>
                                        </p:cTn>
                                        <p:tgtEl>
                                          <p:spTgt spid="13"/>
                                        </p:tgtEl>
                                        <p:attrNameLst>
                                          <p:attrName>style.visibility</p:attrName>
                                        </p:attrNameLst>
                                      </p:cBhvr>
                                      <p:to>
                                        <p:strVal val="visible"/>
                                      </p:to>
                                    </p:set>
                                    <p:animEffect transition="in" filter="fade">
                                      <p:cBhvr>
                                        <p:cTn id="49"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8" grpId="0" animBg="1"/>
      <p:bldP spid="9"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r>
              <a:rPr lang="de-DE" dirty="0"/>
              <a:t>Fallbeispiele aus der </a:t>
            </a:r>
            <a:r>
              <a:rPr lang="de-DE" dirty="0" smtClean="0"/>
              <a:t>Praxis – </a:t>
            </a:r>
            <a:r>
              <a:rPr lang="de-DE" b="1" dirty="0" smtClean="0"/>
              <a:t>AM Interaktion</a:t>
            </a:r>
            <a:endParaRPr lang="de-AT" b="1" dirty="0"/>
          </a:p>
        </p:txBody>
      </p:sp>
      <p:pic>
        <p:nvPicPr>
          <p:cNvPr id="4" name="Grafik 3"/>
          <p:cNvPicPr>
            <a:picLocks noChangeAspect="1"/>
          </p:cNvPicPr>
          <p:nvPr/>
        </p:nvPicPr>
        <p:blipFill>
          <a:blip r:embed="rId3">
            <a:extLst>
              <a:ext uri="{BEBA8EAE-BF5A-486C-A8C5-ECC9F3942E4B}">
                <a14:imgProps xmlns:a14="http://schemas.microsoft.com/office/drawing/2010/main">
                  <a14:imgLayer r:embed="rId4">
                    <a14:imgEffect>
                      <a14:sharpenSoften amount="25000"/>
                    </a14:imgEffect>
                  </a14:imgLayer>
                </a14:imgProps>
              </a:ext>
            </a:extLst>
          </a:blip>
          <a:stretch>
            <a:fillRect/>
          </a:stretch>
        </p:blipFill>
        <p:spPr>
          <a:xfrm>
            <a:off x="838200" y="1493260"/>
            <a:ext cx="9905250" cy="1961140"/>
          </a:xfrm>
          <a:prstGeom prst="rect">
            <a:avLst/>
          </a:prstGeom>
        </p:spPr>
      </p:pic>
      <p:sp>
        <p:nvSpPr>
          <p:cNvPr id="5" name="Textfeld 4"/>
          <p:cNvSpPr txBox="1"/>
          <p:nvPr/>
        </p:nvSpPr>
        <p:spPr>
          <a:xfrm>
            <a:off x="838200" y="3639127"/>
            <a:ext cx="10908145" cy="1938992"/>
          </a:xfrm>
          <a:prstGeom prst="rect">
            <a:avLst/>
          </a:prstGeom>
          <a:noFill/>
        </p:spPr>
        <p:txBody>
          <a:bodyPr wrap="square" rtlCol="0">
            <a:spAutoFit/>
          </a:bodyPr>
          <a:lstStyle/>
          <a:p>
            <a:r>
              <a:rPr lang="de-DE" b="1" dirty="0" smtClean="0"/>
              <a:t>Mechanismus Wechselwirkung:</a:t>
            </a:r>
          </a:p>
          <a:p>
            <a:r>
              <a:rPr lang="de-DE" dirty="0" smtClean="0"/>
              <a:t>Verminderte </a:t>
            </a:r>
            <a:r>
              <a:rPr lang="de-DE" dirty="0" err="1" smtClean="0"/>
              <a:t>kardioprotektiv</a:t>
            </a:r>
            <a:r>
              <a:rPr lang="de-DE" dirty="0" err="1"/>
              <a:t>e</a:t>
            </a:r>
            <a:r>
              <a:rPr lang="de-DE" dirty="0" smtClean="0"/>
              <a:t> Wirkung von </a:t>
            </a:r>
            <a:r>
              <a:rPr lang="de-DE" dirty="0" err="1" smtClean="0"/>
              <a:t>Clopidogrel</a:t>
            </a:r>
            <a:r>
              <a:rPr lang="de-DE" dirty="0" smtClean="0"/>
              <a:t> </a:t>
            </a:r>
            <a:r>
              <a:rPr lang="de-DE" dirty="0" smtClean="0">
                <a:sym typeface="Wingdings" panose="05000000000000000000" pitchFamily="2" charset="2"/>
              </a:rPr>
              <a:t></a:t>
            </a:r>
            <a:r>
              <a:rPr lang="de-DE" dirty="0" smtClean="0"/>
              <a:t> CYP-2C19 Inhibierung durch </a:t>
            </a:r>
            <a:r>
              <a:rPr lang="de-DE" dirty="0" err="1" smtClean="0"/>
              <a:t>Esomeprazol</a:t>
            </a:r>
            <a:r>
              <a:rPr lang="de-DE" dirty="0" smtClean="0"/>
              <a:t> (DUROTIV)</a:t>
            </a:r>
            <a:endParaRPr lang="de-AT" dirty="0" smtClean="0"/>
          </a:p>
          <a:p>
            <a:r>
              <a:rPr lang="de-AT" b="1" dirty="0" smtClean="0">
                <a:solidFill>
                  <a:schemeClr val="accent6">
                    <a:lumMod val="75000"/>
                  </a:schemeClr>
                </a:solidFill>
              </a:rPr>
              <a:t>Maßnahmen:</a:t>
            </a:r>
          </a:p>
          <a:p>
            <a:r>
              <a:rPr lang="de-AT" sz="1600" dirty="0" err="1" smtClean="0"/>
              <a:t>Omeprazol</a:t>
            </a:r>
            <a:r>
              <a:rPr lang="de-AT" sz="1600" dirty="0" smtClean="0"/>
              <a:t> </a:t>
            </a:r>
            <a:r>
              <a:rPr lang="de-AT" sz="1600" dirty="0"/>
              <a:t>und </a:t>
            </a:r>
            <a:r>
              <a:rPr lang="de-AT" sz="1600" dirty="0" err="1"/>
              <a:t>Esomeprazol</a:t>
            </a:r>
            <a:r>
              <a:rPr lang="de-AT" sz="1600" dirty="0"/>
              <a:t> sind während einer Behandlung mit </a:t>
            </a:r>
            <a:r>
              <a:rPr lang="de-AT" sz="1600" dirty="0" err="1"/>
              <a:t>Clopidogrel</a:t>
            </a:r>
            <a:r>
              <a:rPr lang="de-AT" sz="1600" dirty="0"/>
              <a:t> vorsichtshalber nicht anzuwenden. Alternativ können die neueren ADP-Antagonisten </a:t>
            </a:r>
            <a:r>
              <a:rPr lang="de-AT" sz="1600" dirty="0" err="1"/>
              <a:t>Prasugrel</a:t>
            </a:r>
            <a:r>
              <a:rPr lang="de-AT" sz="1600" dirty="0"/>
              <a:t>, </a:t>
            </a:r>
            <a:r>
              <a:rPr lang="de-AT" sz="1600" dirty="0" err="1"/>
              <a:t>Ticagrelor</a:t>
            </a:r>
            <a:r>
              <a:rPr lang="de-AT" sz="1600" dirty="0"/>
              <a:t> oder </a:t>
            </a:r>
            <a:r>
              <a:rPr lang="de-AT" sz="1600" dirty="0" err="1"/>
              <a:t>Cangrelor</a:t>
            </a:r>
            <a:r>
              <a:rPr lang="de-AT" sz="1600" dirty="0"/>
              <a:t> eingesetzt werden. Ist ein Protonenpumpenblocker unter </a:t>
            </a:r>
            <a:r>
              <a:rPr lang="de-AT" sz="1600" dirty="0" err="1"/>
              <a:t>Clopidogrel</a:t>
            </a:r>
            <a:r>
              <a:rPr lang="de-AT" sz="1600" dirty="0"/>
              <a:t> erforderlich, kommen </a:t>
            </a:r>
            <a:r>
              <a:rPr lang="de-AT" sz="1600" dirty="0" err="1"/>
              <a:t>Lansoprazol</a:t>
            </a:r>
            <a:r>
              <a:rPr lang="de-AT" sz="1600" dirty="0"/>
              <a:t>, </a:t>
            </a:r>
            <a:r>
              <a:rPr lang="de-AT" sz="1600" b="1" dirty="0" err="1"/>
              <a:t>Pantoprazol</a:t>
            </a:r>
            <a:r>
              <a:rPr lang="de-AT" sz="1600" b="1" dirty="0"/>
              <a:t> </a:t>
            </a:r>
            <a:r>
              <a:rPr lang="de-AT" sz="1600" dirty="0"/>
              <a:t>oder </a:t>
            </a:r>
            <a:r>
              <a:rPr lang="de-AT" sz="1600" dirty="0" err="1"/>
              <a:t>Rabeprazol</a:t>
            </a:r>
            <a:r>
              <a:rPr lang="de-AT" sz="1600" dirty="0"/>
              <a:t> in Frage. </a:t>
            </a:r>
            <a:endParaRPr lang="de-DE" sz="1600" dirty="0"/>
          </a:p>
          <a:p>
            <a:endParaRPr lang="de-DE" dirty="0" smtClean="0"/>
          </a:p>
        </p:txBody>
      </p:sp>
      <p:sp>
        <p:nvSpPr>
          <p:cNvPr id="6" name="Rechteck 5"/>
          <p:cNvSpPr/>
          <p:nvPr/>
        </p:nvSpPr>
        <p:spPr>
          <a:xfrm>
            <a:off x="838200" y="3112655"/>
            <a:ext cx="1672494" cy="146361"/>
          </a:xfrm>
          <a:prstGeom prst="rect">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AT"/>
          </a:p>
        </p:txBody>
      </p:sp>
      <p:sp>
        <p:nvSpPr>
          <p:cNvPr id="7" name="Rechteck 6"/>
          <p:cNvSpPr/>
          <p:nvPr/>
        </p:nvSpPr>
        <p:spPr>
          <a:xfrm>
            <a:off x="838200" y="2957058"/>
            <a:ext cx="1672494" cy="146361"/>
          </a:xfrm>
          <a:prstGeom prst="rect">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AT"/>
          </a:p>
        </p:txBody>
      </p:sp>
      <p:sp>
        <p:nvSpPr>
          <p:cNvPr id="11" name="Rechteck 10"/>
          <p:cNvSpPr/>
          <p:nvPr/>
        </p:nvSpPr>
        <p:spPr>
          <a:xfrm>
            <a:off x="3190875" y="2966294"/>
            <a:ext cx="1672494" cy="146361"/>
          </a:xfrm>
          <a:prstGeom prst="rect">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AT"/>
          </a:p>
        </p:txBody>
      </p:sp>
      <p:sp>
        <p:nvSpPr>
          <p:cNvPr id="12" name="Rechteck 11"/>
          <p:cNvSpPr/>
          <p:nvPr/>
        </p:nvSpPr>
        <p:spPr>
          <a:xfrm>
            <a:off x="3190875" y="3114121"/>
            <a:ext cx="1672494" cy="146361"/>
          </a:xfrm>
          <a:prstGeom prst="rect">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AT"/>
          </a:p>
        </p:txBody>
      </p:sp>
      <p:pic>
        <p:nvPicPr>
          <p:cNvPr id="10" name="Grafik 9"/>
          <p:cNvPicPr>
            <a:picLocks noChangeAspect="1"/>
          </p:cNvPicPr>
          <p:nvPr/>
        </p:nvPicPr>
        <p:blipFill>
          <a:blip r:embed="rId5"/>
          <a:stretch>
            <a:fillRect/>
          </a:stretch>
        </p:blipFill>
        <p:spPr>
          <a:xfrm>
            <a:off x="209551" y="5440734"/>
            <a:ext cx="5495925" cy="828675"/>
          </a:xfrm>
          <a:prstGeom prst="rect">
            <a:avLst/>
          </a:prstGeom>
        </p:spPr>
      </p:pic>
      <p:pic>
        <p:nvPicPr>
          <p:cNvPr id="13" name="Grafik 12"/>
          <p:cNvPicPr>
            <a:picLocks noChangeAspect="1"/>
          </p:cNvPicPr>
          <p:nvPr/>
        </p:nvPicPr>
        <p:blipFill>
          <a:blip r:embed="rId6"/>
          <a:stretch>
            <a:fillRect/>
          </a:stretch>
        </p:blipFill>
        <p:spPr>
          <a:xfrm>
            <a:off x="200025" y="6269409"/>
            <a:ext cx="5514975" cy="228600"/>
          </a:xfrm>
          <a:prstGeom prst="rect">
            <a:avLst/>
          </a:prstGeom>
        </p:spPr>
      </p:pic>
      <p:sp>
        <p:nvSpPr>
          <p:cNvPr id="15" name="Rechteck 14"/>
          <p:cNvSpPr/>
          <p:nvPr/>
        </p:nvSpPr>
        <p:spPr>
          <a:xfrm>
            <a:off x="5761875" y="5454405"/>
            <a:ext cx="6210300" cy="1169551"/>
          </a:xfrm>
          <a:prstGeom prst="rect">
            <a:avLst/>
          </a:prstGeom>
        </p:spPr>
        <p:txBody>
          <a:bodyPr wrap="square">
            <a:spAutoFit/>
          </a:bodyPr>
          <a:lstStyle/>
          <a:p>
            <a:r>
              <a:rPr lang="de-AT" sz="1400" dirty="0" smtClean="0"/>
              <a:t>Während </a:t>
            </a:r>
            <a:r>
              <a:rPr lang="de-AT" sz="1400" dirty="0"/>
              <a:t>die Evidenz, dass ein PPI das Risiko kardiovaskulärer Ereignisse nicht </a:t>
            </a:r>
            <a:r>
              <a:rPr lang="de-AT" sz="1400" dirty="0" smtClean="0"/>
              <a:t>erhöht, mit </a:t>
            </a:r>
            <a:r>
              <a:rPr lang="de-AT" sz="1400" dirty="0" err="1"/>
              <a:t>Omeprazol</a:t>
            </a:r>
            <a:r>
              <a:rPr lang="de-AT" sz="1400" dirty="0"/>
              <a:t> auf Grundlage von Arzneimittel-Wechselwirkungsstudien generiert </a:t>
            </a:r>
            <a:r>
              <a:rPr lang="de-AT" sz="1400" dirty="0" smtClean="0"/>
              <a:t>wurde, scheinen </a:t>
            </a:r>
            <a:r>
              <a:rPr lang="de-AT" sz="1400" dirty="0" err="1"/>
              <a:t>Omeprazol</a:t>
            </a:r>
            <a:r>
              <a:rPr lang="de-AT" sz="1400" dirty="0"/>
              <a:t> und </a:t>
            </a:r>
            <a:r>
              <a:rPr lang="de-AT" sz="1400" dirty="0" err="1"/>
              <a:t>Esomeprazol</a:t>
            </a:r>
            <a:r>
              <a:rPr lang="de-AT" sz="1400" dirty="0"/>
              <a:t> die größte, </a:t>
            </a:r>
            <a:endParaRPr lang="de-AT" sz="1400" dirty="0" smtClean="0"/>
          </a:p>
          <a:p>
            <a:r>
              <a:rPr lang="de-AT" sz="1400" dirty="0" err="1" smtClean="0"/>
              <a:t>Pantoprazol</a:t>
            </a:r>
            <a:r>
              <a:rPr lang="de-AT" sz="1400" dirty="0" smtClean="0"/>
              <a:t> </a:t>
            </a:r>
            <a:r>
              <a:rPr lang="de-AT" sz="1400" dirty="0"/>
              <a:t>und </a:t>
            </a:r>
            <a:r>
              <a:rPr lang="de-AT" sz="1400" dirty="0" err="1"/>
              <a:t>Rabeprazol</a:t>
            </a:r>
            <a:r>
              <a:rPr lang="de-AT" sz="1400" dirty="0"/>
              <a:t> dagegen die geringste Neigung zu klinisch relevanten Wechselwirkungen zu haben.</a:t>
            </a:r>
          </a:p>
        </p:txBody>
      </p:sp>
      <p:sp>
        <p:nvSpPr>
          <p:cNvPr id="17" name="Textfeld 16"/>
          <p:cNvSpPr txBox="1"/>
          <p:nvPr/>
        </p:nvSpPr>
        <p:spPr>
          <a:xfrm>
            <a:off x="114301" y="6521140"/>
            <a:ext cx="5419724" cy="261610"/>
          </a:xfrm>
          <a:prstGeom prst="rect">
            <a:avLst/>
          </a:prstGeom>
          <a:noFill/>
        </p:spPr>
        <p:txBody>
          <a:bodyPr wrap="square" rtlCol="0">
            <a:spAutoFit/>
          </a:bodyPr>
          <a:lstStyle/>
          <a:p>
            <a:r>
              <a:rPr lang="de-DE" sz="1050" dirty="0" smtClean="0">
                <a:solidFill>
                  <a:srgbClr val="9C9BA0"/>
                </a:solidFill>
              </a:rPr>
              <a:t>Quelle: ESC Pocket Guideline DAPT Version 2017</a:t>
            </a:r>
            <a:endParaRPr lang="de-AT" sz="1050" dirty="0">
              <a:solidFill>
                <a:srgbClr val="9C9BA0"/>
              </a:solidFill>
            </a:endParaRPr>
          </a:p>
        </p:txBody>
      </p:sp>
      <p:sp>
        <p:nvSpPr>
          <p:cNvPr id="14" name="Rechteck 13"/>
          <p:cNvSpPr/>
          <p:nvPr/>
        </p:nvSpPr>
        <p:spPr>
          <a:xfrm>
            <a:off x="838199" y="3278982"/>
            <a:ext cx="1959591" cy="175418"/>
          </a:xfrm>
          <a:prstGeom prst="rect">
            <a:avLst/>
          </a:prstGeom>
          <a:noFill/>
          <a:ln w="28575">
            <a:solidFill>
              <a:srgbClr val="33CC3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AT"/>
          </a:p>
        </p:txBody>
      </p:sp>
      <p:sp>
        <p:nvSpPr>
          <p:cNvPr id="18" name="Rechteck 17"/>
          <p:cNvSpPr/>
          <p:nvPr/>
        </p:nvSpPr>
        <p:spPr>
          <a:xfrm>
            <a:off x="8445262" y="3256979"/>
            <a:ext cx="1959591" cy="175418"/>
          </a:xfrm>
          <a:prstGeom prst="rect">
            <a:avLst/>
          </a:prstGeom>
          <a:noFill/>
          <a:ln w="28575">
            <a:solidFill>
              <a:srgbClr val="33CC3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AT"/>
          </a:p>
        </p:txBody>
      </p:sp>
      <p:cxnSp>
        <p:nvCxnSpPr>
          <p:cNvPr id="8" name="Gerader Verbinder 7"/>
          <p:cNvCxnSpPr/>
          <p:nvPr/>
        </p:nvCxnSpPr>
        <p:spPr>
          <a:xfrm flipV="1">
            <a:off x="5882185" y="6332560"/>
            <a:ext cx="5864160" cy="13648"/>
          </a:xfrm>
          <a:prstGeom prst="line">
            <a:avLst/>
          </a:prstGeom>
          <a:ln w="38100">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cxnSp>
        <p:nvCxnSpPr>
          <p:cNvPr id="22" name="Gerader Verbinder 21"/>
          <p:cNvCxnSpPr/>
          <p:nvPr/>
        </p:nvCxnSpPr>
        <p:spPr>
          <a:xfrm>
            <a:off x="5882185" y="6562084"/>
            <a:ext cx="2101755" cy="0"/>
          </a:xfrm>
          <a:prstGeom prst="line">
            <a:avLst/>
          </a:prstGeom>
          <a:ln w="38100">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185021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500"/>
                                        <p:tgtEl>
                                          <p:spTgt spid="5">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5">
                                            <p:txEl>
                                              <p:pRg st="1" end="1"/>
                                            </p:txEl>
                                          </p:spTgt>
                                        </p:tgtEl>
                                        <p:attrNameLst>
                                          <p:attrName>style.visibility</p:attrName>
                                        </p:attrNameLst>
                                      </p:cBhvr>
                                      <p:to>
                                        <p:strVal val="visible"/>
                                      </p:to>
                                    </p:set>
                                    <p:animEffect transition="in" filter="fade">
                                      <p:cBhvr>
                                        <p:cTn id="10" dur="500"/>
                                        <p:tgtEl>
                                          <p:spTgt spid="5">
                                            <p:txEl>
                                              <p:pRg st="1" end="1"/>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5">
                                            <p:txEl>
                                              <p:pRg st="2" end="2"/>
                                            </p:txEl>
                                          </p:spTgt>
                                        </p:tgtEl>
                                        <p:attrNameLst>
                                          <p:attrName>style.visibility</p:attrName>
                                        </p:attrNameLst>
                                      </p:cBhvr>
                                      <p:to>
                                        <p:strVal val="visible"/>
                                      </p:to>
                                    </p:set>
                                    <p:animEffect transition="in" filter="fade">
                                      <p:cBhvr>
                                        <p:cTn id="15" dur="500"/>
                                        <p:tgtEl>
                                          <p:spTgt spid="5">
                                            <p:txEl>
                                              <p:pRg st="2" end="2"/>
                                            </p:txEl>
                                          </p:spTgt>
                                        </p:tgtEl>
                                      </p:cBhvr>
                                    </p:animEffect>
                                  </p:childTnLst>
                                </p:cTn>
                              </p:par>
                              <p:par>
                                <p:cTn id="16" presetID="10" presetClass="entr" presetSubtype="0" fill="hold" nodeType="withEffect">
                                  <p:stCondLst>
                                    <p:cond delay="0"/>
                                  </p:stCondLst>
                                  <p:childTnLst>
                                    <p:set>
                                      <p:cBhvr>
                                        <p:cTn id="17" dur="1" fill="hold">
                                          <p:stCondLst>
                                            <p:cond delay="0"/>
                                          </p:stCondLst>
                                        </p:cTn>
                                        <p:tgtEl>
                                          <p:spTgt spid="5">
                                            <p:txEl>
                                              <p:pRg st="3" end="3"/>
                                            </p:txEl>
                                          </p:spTgt>
                                        </p:tgtEl>
                                        <p:attrNameLst>
                                          <p:attrName>style.visibility</p:attrName>
                                        </p:attrNameLst>
                                      </p:cBhvr>
                                      <p:to>
                                        <p:strVal val="visible"/>
                                      </p:to>
                                    </p:set>
                                    <p:animEffect transition="in" filter="fade">
                                      <p:cBhvr>
                                        <p:cTn id="18" dur="500"/>
                                        <p:tgtEl>
                                          <p:spTgt spid="5">
                                            <p:txEl>
                                              <p:pRg st="3" end="3"/>
                                            </p:txEl>
                                          </p:spTgt>
                                        </p:tgtEl>
                                      </p:cBhvr>
                                    </p:animEffect>
                                  </p:childTnLst>
                                </p:cTn>
                              </p:par>
                              <p:par>
                                <p:cTn id="19" presetID="10" presetClass="entr" presetSubtype="0" fill="hold" grpId="0" nodeType="withEffect">
                                  <p:stCondLst>
                                    <p:cond delay="2000"/>
                                  </p:stCondLst>
                                  <p:childTnLst>
                                    <p:set>
                                      <p:cBhvr>
                                        <p:cTn id="20" dur="1" fill="hold">
                                          <p:stCondLst>
                                            <p:cond delay="0"/>
                                          </p:stCondLst>
                                        </p:cTn>
                                        <p:tgtEl>
                                          <p:spTgt spid="14"/>
                                        </p:tgtEl>
                                        <p:attrNameLst>
                                          <p:attrName>style.visibility</p:attrName>
                                        </p:attrNameLst>
                                      </p:cBhvr>
                                      <p:to>
                                        <p:strVal val="visible"/>
                                      </p:to>
                                    </p:set>
                                    <p:animEffect transition="in" filter="fade">
                                      <p:cBhvr>
                                        <p:cTn id="21" dur="500"/>
                                        <p:tgtEl>
                                          <p:spTgt spid="14"/>
                                        </p:tgtEl>
                                      </p:cBhvr>
                                    </p:animEffect>
                                  </p:childTnLst>
                                </p:cTn>
                              </p:par>
                              <p:par>
                                <p:cTn id="22" presetID="10" presetClass="entr" presetSubtype="0" fill="hold" grpId="0" nodeType="withEffect">
                                  <p:stCondLst>
                                    <p:cond delay="2000"/>
                                  </p:stCondLst>
                                  <p:childTnLst>
                                    <p:set>
                                      <p:cBhvr>
                                        <p:cTn id="23" dur="1" fill="hold">
                                          <p:stCondLst>
                                            <p:cond delay="0"/>
                                          </p:stCondLst>
                                        </p:cTn>
                                        <p:tgtEl>
                                          <p:spTgt spid="18"/>
                                        </p:tgtEl>
                                        <p:attrNameLst>
                                          <p:attrName>style.visibility</p:attrName>
                                        </p:attrNameLst>
                                      </p:cBhvr>
                                      <p:to>
                                        <p:strVal val="visible"/>
                                      </p:to>
                                    </p:set>
                                    <p:animEffect transition="in" filter="fade">
                                      <p:cBhvr>
                                        <p:cTn id="24" dur="500"/>
                                        <p:tgtEl>
                                          <p:spTgt spid="18"/>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nodeType="clickEffect">
                                  <p:stCondLst>
                                    <p:cond delay="0"/>
                                  </p:stCondLst>
                                  <p:childTnLst>
                                    <p:set>
                                      <p:cBhvr>
                                        <p:cTn id="28" dur="1" fill="hold">
                                          <p:stCondLst>
                                            <p:cond delay="0"/>
                                          </p:stCondLst>
                                        </p:cTn>
                                        <p:tgtEl>
                                          <p:spTgt spid="10"/>
                                        </p:tgtEl>
                                        <p:attrNameLst>
                                          <p:attrName>style.visibility</p:attrName>
                                        </p:attrNameLst>
                                      </p:cBhvr>
                                      <p:to>
                                        <p:strVal val="visible"/>
                                      </p:to>
                                    </p:set>
                                    <p:animEffect transition="in" filter="fade">
                                      <p:cBhvr>
                                        <p:cTn id="29" dur="500"/>
                                        <p:tgtEl>
                                          <p:spTgt spid="10"/>
                                        </p:tgtEl>
                                      </p:cBhvr>
                                    </p:animEffect>
                                  </p:childTnLst>
                                </p:cTn>
                              </p:par>
                              <p:par>
                                <p:cTn id="30" presetID="10" presetClass="entr" presetSubtype="0" fill="hold" nodeType="withEffect">
                                  <p:stCondLst>
                                    <p:cond delay="0"/>
                                  </p:stCondLst>
                                  <p:childTnLst>
                                    <p:set>
                                      <p:cBhvr>
                                        <p:cTn id="31" dur="1" fill="hold">
                                          <p:stCondLst>
                                            <p:cond delay="0"/>
                                          </p:stCondLst>
                                        </p:cTn>
                                        <p:tgtEl>
                                          <p:spTgt spid="13"/>
                                        </p:tgtEl>
                                        <p:attrNameLst>
                                          <p:attrName>style.visibility</p:attrName>
                                        </p:attrNameLst>
                                      </p:cBhvr>
                                      <p:to>
                                        <p:strVal val="visible"/>
                                      </p:to>
                                    </p:set>
                                    <p:animEffect transition="in" filter="fade">
                                      <p:cBhvr>
                                        <p:cTn id="32" dur="500"/>
                                        <p:tgtEl>
                                          <p:spTgt spid="13"/>
                                        </p:tgtEl>
                                      </p:cBhvr>
                                    </p:animEffect>
                                  </p:childTnLst>
                                </p:cTn>
                              </p:par>
                              <p:par>
                                <p:cTn id="33" presetID="10" presetClass="entr" presetSubtype="0" fill="hold" grpId="0" nodeType="withEffect">
                                  <p:stCondLst>
                                    <p:cond delay="0"/>
                                  </p:stCondLst>
                                  <p:childTnLst>
                                    <p:set>
                                      <p:cBhvr>
                                        <p:cTn id="34" dur="1" fill="hold">
                                          <p:stCondLst>
                                            <p:cond delay="0"/>
                                          </p:stCondLst>
                                        </p:cTn>
                                        <p:tgtEl>
                                          <p:spTgt spid="17"/>
                                        </p:tgtEl>
                                        <p:attrNameLst>
                                          <p:attrName>style.visibility</p:attrName>
                                        </p:attrNameLst>
                                      </p:cBhvr>
                                      <p:to>
                                        <p:strVal val="visible"/>
                                      </p:to>
                                    </p:set>
                                    <p:animEffect transition="in" filter="fade">
                                      <p:cBhvr>
                                        <p:cTn id="35" dur="500"/>
                                        <p:tgtEl>
                                          <p:spTgt spid="17"/>
                                        </p:tgtEl>
                                      </p:cBhvr>
                                    </p:animEffect>
                                  </p:childTnLst>
                                </p:cTn>
                              </p:par>
                              <p:par>
                                <p:cTn id="36" presetID="10" presetClass="entr" presetSubtype="0" fill="hold" grpId="0" nodeType="withEffect">
                                  <p:stCondLst>
                                    <p:cond delay="0"/>
                                  </p:stCondLst>
                                  <p:childTnLst>
                                    <p:set>
                                      <p:cBhvr>
                                        <p:cTn id="37" dur="1" fill="hold">
                                          <p:stCondLst>
                                            <p:cond delay="0"/>
                                          </p:stCondLst>
                                        </p:cTn>
                                        <p:tgtEl>
                                          <p:spTgt spid="15"/>
                                        </p:tgtEl>
                                        <p:attrNameLst>
                                          <p:attrName>style.visibility</p:attrName>
                                        </p:attrNameLst>
                                      </p:cBhvr>
                                      <p:to>
                                        <p:strVal val="visible"/>
                                      </p:to>
                                    </p:set>
                                    <p:animEffect transition="in" filter="fade">
                                      <p:cBhvr>
                                        <p:cTn id="38" dur="500"/>
                                        <p:tgtEl>
                                          <p:spTgt spid="15"/>
                                        </p:tgtEl>
                                      </p:cBhvr>
                                    </p:animEffect>
                                  </p:childTnLst>
                                </p:cTn>
                              </p:par>
                              <p:par>
                                <p:cTn id="39" presetID="10" presetClass="entr" presetSubtype="0" fill="hold" nodeType="withEffect">
                                  <p:stCondLst>
                                    <p:cond delay="0"/>
                                  </p:stCondLst>
                                  <p:childTnLst>
                                    <p:set>
                                      <p:cBhvr>
                                        <p:cTn id="40" dur="1" fill="hold">
                                          <p:stCondLst>
                                            <p:cond delay="0"/>
                                          </p:stCondLst>
                                        </p:cTn>
                                        <p:tgtEl>
                                          <p:spTgt spid="8"/>
                                        </p:tgtEl>
                                        <p:attrNameLst>
                                          <p:attrName>style.visibility</p:attrName>
                                        </p:attrNameLst>
                                      </p:cBhvr>
                                      <p:to>
                                        <p:strVal val="visible"/>
                                      </p:to>
                                    </p:set>
                                    <p:animEffect transition="in" filter="fade">
                                      <p:cBhvr>
                                        <p:cTn id="41" dur="500"/>
                                        <p:tgtEl>
                                          <p:spTgt spid="8"/>
                                        </p:tgtEl>
                                      </p:cBhvr>
                                    </p:animEffect>
                                  </p:childTnLst>
                                </p:cTn>
                              </p:par>
                              <p:par>
                                <p:cTn id="42" presetID="10" presetClass="entr" presetSubtype="0" fill="hold" nodeType="withEffect">
                                  <p:stCondLst>
                                    <p:cond delay="0"/>
                                  </p:stCondLst>
                                  <p:childTnLst>
                                    <p:set>
                                      <p:cBhvr>
                                        <p:cTn id="43" dur="1" fill="hold">
                                          <p:stCondLst>
                                            <p:cond delay="0"/>
                                          </p:stCondLst>
                                        </p:cTn>
                                        <p:tgtEl>
                                          <p:spTgt spid="22"/>
                                        </p:tgtEl>
                                        <p:attrNameLst>
                                          <p:attrName>style.visibility</p:attrName>
                                        </p:attrNameLst>
                                      </p:cBhvr>
                                      <p:to>
                                        <p:strVal val="visible"/>
                                      </p:to>
                                    </p:set>
                                    <p:animEffect transition="in" filter="fade">
                                      <p:cBhvr>
                                        <p:cTn id="44"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17" grpId="0"/>
      <p:bldP spid="14" grpId="0" animBg="1"/>
      <p:bldP spid="18"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501073" y="0"/>
            <a:ext cx="11326091" cy="1325563"/>
          </a:xfrm>
        </p:spPr>
        <p:txBody>
          <a:bodyPr/>
          <a:lstStyle/>
          <a:p>
            <a:pPr algn="ctr"/>
            <a:r>
              <a:rPr lang="de-DE" dirty="0"/>
              <a:t>Fallbeispiele aus der </a:t>
            </a:r>
            <a:r>
              <a:rPr lang="de-DE" dirty="0" smtClean="0"/>
              <a:t>Praxis - </a:t>
            </a:r>
            <a:r>
              <a:rPr lang="de-DE" b="1" dirty="0" smtClean="0"/>
              <a:t>Indikation</a:t>
            </a:r>
            <a:endParaRPr lang="de-AT" b="1" dirty="0"/>
          </a:p>
        </p:txBody>
      </p:sp>
      <p:pic>
        <p:nvPicPr>
          <p:cNvPr id="4" name="Grafik 3"/>
          <p:cNvPicPr>
            <a:picLocks noChangeAspect="1"/>
          </p:cNvPicPr>
          <p:nvPr/>
        </p:nvPicPr>
        <p:blipFill>
          <a:blip r:embed="rId3"/>
          <a:stretch>
            <a:fillRect/>
          </a:stretch>
        </p:blipFill>
        <p:spPr>
          <a:xfrm>
            <a:off x="498764" y="1036614"/>
            <a:ext cx="8658225" cy="2314575"/>
          </a:xfrm>
          <a:prstGeom prst="rect">
            <a:avLst/>
          </a:prstGeom>
        </p:spPr>
      </p:pic>
      <p:pic>
        <p:nvPicPr>
          <p:cNvPr id="6" name="Grafik 5"/>
          <p:cNvPicPr>
            <a:picLocks noChangeAspect="1"/>
          </p:cNvPicPr>
          <p:nvPr/>
        </p:nvPicPr>
        <p:blipFill rotWithShape="1">
          <a:blip r:embed="rId4"/>
          <a:srcRect b="19215"/>
          <a:stretch/>
        </p:blipFill>
        <p:spPr>
          <a:xfrm>
            <a:off x="991047" y="3553938"/>
            <a:ext cx="5505450" cy="2696738"/>
          </a:xfrm>
          <a:prstGeom prst="rect">
            <a:avLst/>
          </a:prstGeom>
        </p:spPr>
      </p:pic>
      <p:sp>
        <p:nvSpPr>
          <p:cNvPr id="7" name="Textfeld 6"/>
          <p:cNvSpPr txBox="1"/>
          <p:nvPr/>
        </p:nvSpPr>
        <p:spPr>
          <a:xfrm>
            <a:off x="7650231" y="4044429"/>
            <a:ext cx="4541769" cy="1969770"/>
          </a:xfrm>
          <a:prstGeom prst="rect">
            <a:avLst/>
          </a:prstGeom>
          <a:noFill/>
        </p:spPr>
        <p:txBody>
          <a:bodyPr wrap="square" rtlCol="0">
            <a:spAutoFit/>
          </a:bodyPr>
          <a:lstStyle/>
          <a:p>
            <a:endParaRPr lang="de-DE" sz="2000" dirty="0"/>
          </a:p>
          <a:p>
            <a:r>
              <a:rPr lang="de-DE" sz="2800" dirty="0" smtClean="0"/>
              <a:t>DAPT</a:t>
            </a:r>
          </a:p>
          <a:p>
            <a:endParaRPr lang="de-DE" sz="2800" dirty="0" smtClean="0"/>
          </a:p>
          <a:p>
            <a:r>
              <a:rPr lang="de-DE" sz="2800" dirty="0" smtClean="0"/>
              <a:t>SSRI (</a:t>
            </a:r>
            <a:r>
              <a:rPr lang="de-DE" sz="2800" dirty="0" err="1" smtClean="0"/>
              <a:t>Sertralin</a:t>
            </a:r>
            <a:r>
              <a:rPr lang="de-DE" sz="2800" dirty="0" smtClean="0"/>
              <a:t>)</a:t>
            </a:r>
          </a:p>
          <a:p>
            <a:endParaRPr lang="de-DE" dirty="0"/>
          </a:p>
        </p:txBody>
      </p:sp>
      <p:sp>
        <p:nvSpPr>
          <p:cNvPr id="13" name="Pfeil nach rechts 12"/>
          <p:cNvSpPr/>
          <p:nvPr/>
        </p:nvSpPr>
        <p:spPr>
          <a:xfrm>
            <a:off x="230909" y="3057236"/>
            <a:ext cx="360218" cy="8312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AT"/>
          </a:p>
        </p:txBody>
      </p:sp>
      <p:sp>
        <p:nvSpPr>
          <p:cNvPr id="14" name="Pfeil nach rechts 13"/>
          <p:cNvSpPr/>
          <p:nvPr/>
        </p:nvSpPr>
        <p:spPr>
          <a:xfrm>
            <a:off x="230909" y="2925702"/>
            <a:ext cx="360218" cy="8312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AT"/>
          </a:p>
        </p:txBody>
      </p:sp>
      <p:sp>
        <p:nvSpPr>
          <p:cNvPr id="15" name="Pfeil nach rechts 14"/>
          <p:cNvSpPr/>
          <p:nvPr/>
        </p:nvSpPr>
        <p:spPr>
          <a:xfrm>
            <a:off x="230909" y="2599255"/>
            <a:ext cx="360218" cy="8312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AT"/>
          </a:p>
        </p:txBody>
      </p:sp>
      <p:sp>
        <p:nvSpPr>
          <p:cNvPr id="3" name="Pfeil nach rechts 2"/>
          <p:cNvSpPr/>
          <p:nvPr/>
        </p:nvSpPr>
        <p:spPr>
          <a:xfrm>
            <a:off x="230909" y="5442768"/>
            <a:ext cx="637309" cy="175491"/>
          </a:xfrm>
          <a:prstGeom prst="rightArrow">
            <a:avLst/>
          </a:prstGeom>
          <a:solidFill>
            <a:srgbClr val="33CC33"/>
          </a:solidFill>
          <a:ln>
            <a:solidFill>
              <a:srgbClr val="33CC3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AT"/>
          </a:p>
        </p:txBody>
      </p:sp>
      <p:pic>
        <p:nvPicPr>
          <p:cNvPr id="1026" name="Picture 2" descr="GHS 07 - Symbol Achtung Ausrufezeichen"/>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905766" y="5136226"/>
            <a:ext cx="708401" cy="788573"/>
          </a:xfrm>
          <a:prstGeom prst="rect">
            <a:avLst/>
          </a:prstGeom>
          <a:noFill/>
          <a:extLst>
            <a:ext uri="{909E8E84-426E-40DD-AFC4-6F175D3DCCD1}">
              <a14:hiddenFill xmlns:a14="http://schemas.microsoft.com/office/drawing/2010/main">
                <a:solidFill>
                  <a:srgbClr val="FFFFFF"/>
                </a:solidFill>
              </a14:hiddenFill>
            </a:ext>
          </a:extLst>
        </p:spPr>
      </p:pic>
      <p:sp>
        <p:nvSpPr>
          <p:cNvPr id="11" name="Textfeld 10"/>
          <p:cNvSpPr txBox="1"/>
          <p:nvPr/>
        </p:nvSpPr>
        <p:spPr>
          <a:xfrm>
            <a:off x="991047" y="6250676"/>
            <a:ext cx="5419724" cy="261610"/>
          </a:xfrm>
          <a:prstGeom prst="rect">
            <a:avLst/>
          </a:prstGeom>
          <a:noFill/>
        </p:spPr>
        <p:txBody>
          <a:bodyPr wrap="square" rtlCol="0">
            <a:spAutoFit/>
          </a:bodyPr>
          <a:lstStyle/>
          <a:p>
            <a:r>
              <a:rPr lang="de-DE" sz="1050" dirty="0" smtClean="0">
                <a:solidFill>
                  <a:srgbClr val="9C9BA0"/>
                </a:solidFill>
              </a:rPr>
              <a:t>Quelle: ESC Pocket Guideline DAPT Version 2017</a:t>
            </a:r>
            <a:endParaRPr lang="de-AT" sz="1050" dirty="0">
              <a:solidFill>
                <a:srgbClr val="9C9BA0"/>
              </a:solidFill>
            </a:endParaRPr>
          </a:p>
        </p:txBody>
      </p:sp>
      <p:pic>
        <p:nvPicPr>
          <p:cNvPr id="12" name="Picture 2" descr="GHS 07 - Symbol Achtung Ausrufezeichen"/>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905766" y="4240742"/>
            <a:ext cx="708401" cy="788572"/>
          </a:xfrm>
          <a:prstGeom prst="rect">
            <a:avLst/>
          </a:prstGeom>
          <a:noFill/>
          <a:extLst>
            <a:ext uri="{909E8E84-426E-40DD-AFC4-6F175D3DCCD1}">
              <a14:hiddenFill xmlns:a14="http://schemas.microsoft.com/office/drawing/2010/main">
                <a:solidFill>
                  <a:srgbClr val="FFFFFF"/>
                </a:solidFill>
              </a14:hiddenFill>
            </a:ext>
          </a:extLst>
        </p:spPr>
      </p:pic>
      <p:sp>
        <p:nvSpPr>
          <p:cNvPr id="5" name="Textfeld 4"/>
          <p:cNvSpPr txBox="1"/>
          <p:nvPr/>
        </p:nvSpPr>
        <p:spPr>
          <a:xfrm>
            <a:off x="6905766" y="3635445"/>
            <a:ext cx="4804013" cy="800219"/>
          </a:xfrm>
          <a:prstGeom prst="rect">
            <a:avLst/>
          </a:prstGeom>
          <a:noFill/>
        </p:spPr>
        <p:txBody>
          <a:bodyPr wrap="square" rtlCol="0">
            <a:spAutoFit/>
          </a:bodyPr>
          <a:lstStyle/>
          <a:p>
            <a:r>
              <a:rPr lang="de-DE" sz="2800" dirty="0">
                <a:solidFill>
                  <a:srgbClr val="C00000"/>
                </a:solidFill>
              </a:rPr>
              <a:t>Blutungsgefahr</a:t>
            </a:r>
            <a:r>
              <a:rPr lang="de-DE" sz="2800" dirty="0"/>
              <a:t> erhöht durch:</a:t>
            </a:r>
          </a:p>
          <a:p>
            <a:endParaRPr lang="de-AT" dirty="0"/>
          </a:p>
        </p:txBody>
      </p:sp>
      <p:sp>
        <p:nvSpPr>
          <p:cNvPr id="16" name="Rechteck 15"/>
          <p:cNvSpPr/>
          <p:nvPr/>
        </p:nvSpPr>
        <p:spPr>
          <a:xfrm>
            <a:off x="8245641" y="3188175"/>
            <a:ext cx="911347" cy="141292"/>
          </a:xfrm>
          <a:prstGeom prst="rect">
            <a:avLst/>
          </a:prstGeom>
          <a:noFill/>
          <a:ln w="28575">
            <a:solidFill>
              <a:srgbClr val="33CC3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AT"/>
          </a:p>
        </p:txBody>
      </p:sp>
      <p:sp>
        <p:nvSpPr>
          <p:cNvPr id="17" name="Rechteck 16"/>
          <p:cNvSpPr/>
          <p:nvPr/>
        </p:nvSpPr>
        <p:spPr>
          <a:xfrm>
            <a:off x="549563" y="3186828"/>
            <a:ext cx="1934330" cy="142638"/>
          </a:xfrm>
          <a:prstGeom prst="rect">
            <a:avLst/>
          </a:prstGeom>
          <a:noFill/>
          <a:ln w="28575">
            <a:solidFill>
              <a:srgbClr val="33CC3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AT"/>
          </a:p>
        </p:txBody>
      </p:sp>
    </p:spTree>
    <p:extLst>
      <p:ext uri="{BB962C8B-B14F-4D97-AF65-F5344CB8AC3E}">
        <p14:creationId xmlns:p14="http://schemas.microsoft.com/office/powerpoint/2010/main" val="810211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par>
                                <p:cTn id="8" presetID="10" presetClass="entr" presetSubtype="0" fill="hold" nodeType="withEffect">
                                  <p:stCondLst>
                                    <p:cond delay="0"/>
                                  </p:stCondLst>
                                  <p:childTnLst>
                                    <p:set>
                                      <p:cBhvr>
                                        <p:cTn id="9" dur="1" fill="hold">
                                          <p:stCondLst>
                                            <p:cond delay="0"/>
                                          </p:stCondLst>
                                        </p:cTn>
                                        <p:tgtEl>
                                          <p:spTgt spid="1026"/>
                                        </p:tgtEl>
                                        <p:attrNameLst>
                                          <p:attrName>style.visibility</p:attrName>
                                        </p:attrNameLst>
                                      </p:cBhvr>
                                      <p:to>
                                        <p:strVal val="visible"/>
                                      </p:to>
                                    </p:set>
                                    <p:animEffect transition="in" filter="fade">
                                      <p:cBhvr>
                                        <p:cTn id="10" dur="500"/>
                                        <p:tgtEl>
                                          <p:spTgt spid="1026"/>
                                        </p:tgtEl>
                                      </p:cBhvr>
                                    </p:animEffect>
                                  </p:childTnLst>
                                </p:cTn>
                              </p:par>
                              <p:par>
                                <p:cTn id="11" presetID="10" presetClass="entr" presetSubtype="0" fill="hold" nodeType="withEffect">
                                  <p:stCondLst>
                                    <p:cond delay="0"/>
                                  </p:stCondLst>
                                  <p:childTnLst>
                                    <p:set>
                                      <p:cBhvr>
                                        <p:cTn id="12" dur="1" fill="hold">
                                          <p:stCondLst>
                                            <p:cond delay="0"/>
                                          </p:stCondLst>
                                        </p:cTn>
                                        <p:tgtEl>
                                          <p:spTgt spid="12"/>
                                        </p:tgtEl>
                                        <p:attrNameLst>
                                          <p:attrName>style.visibility</p:attrName>
                                        </p:attrNameLst>
                                      </p:cBhvr>
                                      <p:to>
                                        <p:strVal val="visible"/>
                                      </p:to>
                                    </p:set>
                                    <p:animEffect transition="in" filter="fade">
                                      <p:cBhvr>
                                        <p:cTn id="13" dur="500"/>
                                        <p:tgtEl>
                                          <p:spTgt spid="12"/>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fade">
                                      <p:cBhvr>
                                        <p:cTn id="16" dur="500"/>
                                        <p:tgtEl>
                                          <p:spTgt spid="5"/>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nodeType="clickEffect">
                                  <p:stCondLst>
                                    <p:cond delay="0"/>
                                  </p:stCondLst>
                                  <p:childTnLst>
                                    <p:set>
                                      <p:cBhvr>
                                        <p:cTn id="20" dur="1" fill="hold">
                                          <p:stCondLst>
                                            <p:cond delay="0"/>
                                          </p:stCondLst>
                                        </p:cTn>
                                        <p:tgtEl>
                                          <p:spTgt spid="6"/>
                                        </p:tgtEl>
                                        <p:attrNameLst>
                                          <p:attrName>style.visibility</p:attrName>
                                        </p:attrNameLst>
                                      </p:cBhvr>
                                      <p:to>
                                        <p:strVal val="visible"/>
                                      </p:to>
                                    </p:set>
                                    <p:animEffect transition="in" filter="fade">
                                      <p:cBhvr>
                                        <p:cTn id="21" dur="500"/>
                                        <p:tgtEl>
                                          <p:spTgt spid="6"/>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3"/>
                                        </p:tgtEl>
                                        <p:attrNameLst>
                                          <p:attrName>style.visibility</p:attrName>
                                        </p:attrNameLst>
                                      </p:cBhvr>
                                      <p:to>
                                        <p:strVal val="visible"/>
                                      </p:to>
                                    </p:set>
                                    <p:animEffect transition="in" filter="fade">
                                      <p:cBhvr>
                                        <p:cTn id="24" dur="500"/>
                                        <p:tgtEl>
                                          <p:spTgt spid="3"/>
                                        </p:tgtEl>
                                      </p:cBhvr>
                                    </p:animEffect>
                                  </p:childTnLst>
                                </p:cTn>
                              </p:par>
                              <p:par>
                                <p:cTn id="25" presetID="10" presetClass="entr" presetSubtype="0" fill="hold" grpId="0" nodeType="withEffect">
                                  <p:stCondLst>
                                    <p:cond delay="0"/>
                                  </p:stCondLst>
                                  <p:childTnLst>
                                    <p:set>
                                      <p:cBhvr>
                                        <p:cTn id="26" dur="1" fill="hold">
                                          <p:stCondLst>
                                            <p:cond delay="0"/>
                                          </p:stCondLst>
                                        </p:cTn>
                                        <p:tgtEl>
                                          <p:spTgt spid="11"/>
                                        </p:tgtEl>
                                        <p:attrNameLst>
                                          <p:attrName>style.visibility</p:attrName>
                                        </p:attrNameLst>
                                      </p:cBhvr>
                                      <p:to>
                                        <p:strVal val="visible"/>
                                      </p:to>
                                    </p:set>
                                    <p:animEffect transition="in" filter="fade">
                                      <p:cBhvr>
                                        <p:cTn id="27" dur="500"/>
                                        <p:tgtEl>
                                          <p:spTgt spid="11"/>
                                        </p:tgtEl>
                                      </p:cBhvr>
                                    </p:animEffect>
                                  </p:childTnLst>
                                </p:cTn>
                              </p:par>
                              <p:par>
                                <p:cTn id="28" presetID="10" presetClass="entr" presetSubtype="0" fill="hold" grpId="0" nodeType="withEffect">
                                  <p:stCondLst>
                                    <p:cond delay="3000"/>
                                  </p:stCondLst>
                                  <p:childTnLst>
                                    <p:set>
                                      <p:cBhvr>
                                        <p:cTn id="29" dur="1" fill="hold">
                                          <p:stCondLst>
                                            <p:cond delay="0"/>
                                          </p:stCondLst>
                                        </p:cTn>
                                        <p:tgtEl>
                                          <p:spTgt spid="16"/>
                                        </p:tgtEl>
                                        <p:attrNameLst>
                                          <p:attrName>style.visibility</p:attrName>
                                        </p:attrNameLst>
                                      </p:cBhvr>
                                      <p:to>
                                        <p:strVal val="visible"/>
                                      </p:to>
                                    </p:set>
                                    <p:animEffect transition="in" filter="fade">
                                      <p:cBhvr>
                                        <p:cTn id="30" dur="500"/>
                                        <p:tgtEl>
                                          <p:spTgt spid="16"/>
                                        </p:tgtEl>
                                      </p:cBhvr>
                                    </p:animEffect>
                                  </p:childTnLst>
                                </p:cTn>
                              </p:par>
                              <p:par>
                                <p:cTn id="31" presetID="10" presetClass="entr" presetSubtype="0" fill="hold" grpId="0" nodeType="withEffect">
                                  <p:stCondLst>
                                    <p:cond delay="3000"/>
                                  </p:stCondLst>
                                  <p:childTnLst>
                                    <p:set>
                                      <p:cBhvr>
                                        <p:cTn id="32" dur="1" fill="hold">
                                          <p:stCondLst>
                                            <p:cond delay="0"/>
                                          </p:stCondLst>
                                        </p:cTn>
                                        <p:tgtEl>
                                          <p:spTgt spid="17"/>
                                        </p:tgtEl>
                                        <p:attrNameLst>
                                          <p:attrName>style.visibility</p:attrName>
                                        </p:attrNameLst>
                                      </p:cBhvr>
                                      <p:to>
                                        <p:strVal val="visible"/>
                                      </p:to>
                                    </p:set>
                                    <p:animEffect transition="in" filter="fade">
                                      <p:cBhvr>
                                        <p:cTn id="33"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 grpId="0" animBg="1"/>
      <p:bldP spid="11" grpId="0"/>
      <p:bldP spid="5" grpId="0"/>
      <p:bldP spid="16" grpId="0" animBg="1"/>
      <p:bldP spid="17"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i="1" dirty="0" smtClean="0"/>
              <a:t>Zahlen und Fakten </a:t>
            </a:r>
            <a:endParaRPr lang="de-AT" i="1" dirty="0"/>
          </a:p>
        </p:txBody>
      </p:sp>
      <p:pic>
        <p:nvPicPr>
          <p:cNvPr id="4" name="Grafik 3"/>
          <p:cNvPicPr>
            <a:picLocks noChangeAspect="1"/>
          </p:cNvPicPr>
          <p:nvPr/>
        </p:nvPicPr>
        <p:blipFill>
          <a:blip r:embed="rId3"/>
          <a:stretch>
            <a:fillRect/>
          </a:stretch>
        </p:blipFill>
        <p:spPr>
          <a:xfrm>
            <a:off x="838200" y="1416472"/>
            <a:ext cx="3422773" cy="1056634"/>
          </a:xfrm>
          <a:prstGeom prst="rect">
            <a:avLst/>
          </a:prstGeom>
        </p:spPr>
      </p:pic>
      <p:pic>
        <p:nvPicPr>
          <p:cNvPr id="5" name="Grafik 4"/>
          <p:cNvPicPr>
            <a:picLocks noChangeAspect="1"/>
          </p:cNvPicPr>
          <p:nvPr/>
        </p:nvPicPr>
        <p:blipFill>
          <a:blip r:embed="rId4"/>
          <a:stretch>
            <a:fillRect/>
          </a:stretch>
        </p:blipFill>
        <p:spPr>
          <a:xfrm>
            <a:off x="842951" y="2513515"/>
            <a:ext cx="6836044" cy="962026"/>
          </a:xfrm>
          <a:prstGeom prst="rect">
            <a:avLst/>
          </a:prstGeom>
        </p:spPr>
      </p:pic>
      <p:sp>
        <p:nvSpPr>
          <p:cNvPr id="7" name="Textfeld 6"/>
          <p:cNvSpPr txBox="1"/>
          <p:nvPr/>
        </p:nvSpPr>
        <p:spPr>
          <a:xfrm>
            <a:off x="739837" y="3590482"/>
            <a:ext cx="3108263" cy="707886"/>
          </a:xfrm>
          <a:prstGeom prst="rect">
            <a:avLst/>
          </a:prstGeom>
          <a:noFill/>
        </p:spPr>
        <p:txBody>
          <a:bodyPr wrap="square" rtlCol="0">
            <a:spAutoFit/>
          </a:bodyPr>
          <a:lstStyle/>
          <a:p>
            <a:r>
              <a:rPr lang="de-DE" sz="1000" dirty="0" smtClean="0">
                <a:solidFill>
                  <a:schemeClr val="bg2">
                    <a:lumMod val="75000"/>
                  </a:schemeClr>
                </a:solidFill>
              </a:rPr>
              <a:t>Quelle: https://eaasm.eu/de/2022/09/13/press-release-medication-errors-the-most-common-adverse-event-in-hospitals-threatens-patient-safety-and-causes-160000-deaths-per-year-2/</a:t>
            </a:r>
            <a:endParaRPr lang="de-AT" sz="1000" dirty="0">
              <a:solidFill>
                <a:schemeClr val="bg2">
                  <a:lumMod val="75000"/>
                </a:schemeClr>
              </a:solidFill>
            </a:endParaRPr>
          </a:p>
        </p:txBody>
      </p:sp>
      <p:pic>
        <p:nvPicPr>
          <p:cNvPr id="1026" name="Picture 2" descr="About the reporting of Medication Errors in France... - Safety Observe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506435" y="176692"/>
            <a:ext cx="3795341" cy="2131798"/>
          </a:xfrm>
          <a:prstGeom prst="rect">
            <a:avLst/>
          </a:prstGeom>
          <a:noFill/>
          <a:extLst>
            <a:ext uri="{909E8E84-426E-40DD-AFC4-6F175D3DCCD1}">
              <a14:hiddenFill xmlns:a14="http://schemas.microsoft.com/office/drawing/2010/main">
                <a:solidFill>
                  <a:srgbClr val="FFFFFF"/>
                </a:solidFill>
              </a14:hiddenFill>
            </a:ext>
          </a:extLst>
        </p:spPr>
      </p:pic>
      <p:pic>
        <p:nvPicPr>
          <p:cNvPr id="3" name="Grafik 2"/>
          <p:cNvPicPr>
            <a:picLocks noChangeAspect="1"/>
          </p:cNvPicPr>
          <p:nvPr/>
        </p:nvPicPr>
        <p:blipFill>
          <a:blip r:embed="rId6"/>
          <a:stretch>
            <a:fillRect/>
          </a:stretch>
        </p:blipFill>
        <p:spPr>
          <a:xfrm>
            <a:off x="5898906" y="3057759"/>
            <a:ext cx="6140693" cy="3183135"/>
          </a:xfrm>
          <a:prstGeom prst="rect">
            <a:avLst/>
          </a:prstGeom>
        </p:spPr>
      </p:pic>
      <p:sp>
        <p:nvSpPr>
          <p:cNvPr id="11" name="Ellipse 10"/>
          <p:cNvSpPr/>
          <p:nvPr/>
        </p:nvSpPr>
        <p:spPr>
          <a:xfrm>
            <a:off x="7565648" y="5341048"/>
            <a:ext cx="481998" cy="301153"/>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AT"/>
          </a:p>
        </p:txBody>
      </p:sp>
      <p:sp>
        <p:nvSpPr>
          <p:cNvPr id="13" name="Ellipse 12"/>
          <p:cNvSpPr/>
          <p:nvPr/>
        </p:nvSpPr>
        <p:spPr>
          <a:xfrm>
            <a:off x="10334624" y="5139200"/>
            <a:ext cx="1590675" cy="352425"/>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AT"/>
          </a:p>
        </p:txBody>
      </p:sp>
      <p:cxnSp>
        <p:nvCxnSpPr>
          <p:cNvPr id="15" name="Gerader Verbinder 14"/>
          <p:cNvCxnSpPr/>
          <p:nvPr/>
        </p:nvCxnSpPr>
        <p:spPr>
          <a:xfrm>
            <a:off x="10515598" y="6026344"/>
            <a:ext cx="1228725" cy="9525"/>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17" name="Gerader Verbinder 16"/>
          <p:cNvCxnSpPr/>
          <p:nvPr/>
        </p:nvCxnSpPr>
        <p:spPr>
          <a:xfrm>
            <a:off x="5898906" y="6231369"/>
            <a:ext cx="1228725" cy="9525"/>
          </a:xfrm>
          <a:prstGeom prst="line">
            <a:avLst/>
          </a:prstGeom>
          <a:ln w="38100"/>
        </p:spPr>
        <p:style>
          <a:lnRef idx="1">
            <a:schemeClr val="accent2"/>
          </a:lnRef>
          <a:fillRef idx="0">
            <a:schemeClr val="accent2"/>
          </a:fillRef>
          <a:effectRef idx="0">
            <a:schemeClr val="accent2"/>
          </a:effectRef>
          <a:fontRef idx="minor">
            <a:schemeClr val="tx1"/>
          </a:fontRef>
        </p:style>
      </p:cxnSp>
      <p:sp>
        <p:nvSpPr>
          <p:cNvPr id="16" name="Textfeld 15"/>
          <p:cNvSpPr txBox="1"/>
          <p:nvPr/>
        </p:nvSpPr>
        <p:spPr>
          <a:xfrm>
            <a:off x="5898906" y="6291947"/>
            <a:ext cx="7010400" cy="261610"/>
          </a:xfrm>
          <a:prstGeom prst="rect">
            <a:avLst/>
          </a:prstGeom>
          <a:noFill/>
        </p:spPr>
        <p:txBody>
          <a:bodyPr wrap="square" rtlCol="0">
            <a:spAutoFit/>
          </a:bodyPr>
          <a:lstStyle/>
          <a:p>
            <a:r>
              <a:rPr lang="de-DE" sz="1100" dirty="0">
                <a:solidFill>
                  <a:schemeClr val="bg2">
                    <a:lumMod val="75000"/>
                  </a:schemeClr>
                </a:solidFill>
              </a:rPr>
              <a:t>Quelle: https://pubmed.ncbi.nlm.nih.gov/28186008/</a:t>
            </a:r>
            <a:endParaRPr lang="de-AT" sz="1100" dirty="0">
              <a:solidFill>
                <a:schemeClr val="bg2">
                  <a:lumMod val="75000"/>
                </a:schemeClr>
              </a:solidFill>
            </a:endParaRPr>
          </a:p>
        </p:txBody>
      </p:sp>
      <p:sp>
        <p:nvSpPr>
          <p:cNvPr id="14" name="Ellipse 13"/>
          <p:cNvSpPr/>
          <p:nvPr/>
        </p:nvSpPr>
        <p:spPr>
          <a:xfrm>
            <a:off x="6614197" y="2654281"/>
            <a:ext cx="1026868" cy="352425"/>
          </a:xfrm>
          <a:prstGeom prst="ellipse">
            <a:avLst/>
          </a:prstGeom>
          <a:no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AT"/>
          </a:p>
        </p:txBody>
      </p:sp>
      <p:sp>
        <p:nvSpPr>
          <p:cNvPr id="6" name="Textfeld 5"/>
          <p:cNvSpPr txBox="1"/>
          <p:nvPr/>
        </p:nvSpPr>
        <p:spPr>
          <a:xfrm>
            <a:off x="7899836" y="2291784"/>
            <a:ext cx="3453964" cy="200055"/>
          </a:xfrm>
          <a:prstGeom prst="rect">
            <a:avLst/>
          </a:prstGeom>
          <a:noFill/>
        </p:spPr>
        <p:txBody>
          <a:bodyPr wrap="square" rtlCol="0">
            <a:spAutoFit/>
          </a:bodyPr>
          <a:lstStyle/>
          <a:p>
            <a:r>
              <a:rPr lang="de-DE" sz="700" dirty="0">
                <a:solidFill>
                  <a:schemeClr val="bg1">
                    <a:lumMod val="65000"/>
                  </a:schemeClr>
                </a:solidFill>
              </a:rPr>
              <a:t>Quelle: https://celtathens.com/2024/02/18/s-p-corder-on-learner-errors-a-summary/</a:t>
            </a:r>
            <a:endParaRPr lang="de-AT" sz="700" dirty="0">
              <a:solidFill>
                <a:schemeClr val="bg1">
                  <a:lumMod val="65000"/>
                </a:schemeClr>
              </a:solidFill>
            </a:endParaRPr>
          </a:p>
        </p:txBody>
      </p:sp>
    </p:spTree>
    <p:extLst>
      <p:ext uri="{BB962C8B-B14F-4D97-AF65-F5344CB8AC3E}">
        <p14:creationId xmlns:p14="http://schemas.microsoft.com/office/powerpoint/2010/main" val="9158532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par>
                                <p:cTn id="8" presetID="10" presetClass="entr" presetSubtype="0" fill="hold"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fade">
                                      <p:cBhvr>
                                        <p:cTn id="10" dur="500"/>
                                        <p:tgtEl>
                                          <p:spTgt spid="5"/>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fade">
                                      <p:cBhvr>
                                        <p:cTn id="13" dur="500"/>
                                        <p:tgtEl>
                                          <p:spTgt spid="7"/>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14"/>
                                        </p:tgtEl>
                                        <p:attrNameLst>
                                          <p:attrName>style.visibility</p:attrName>
                                        </p:attrNameLst>
                                      </p:cBhvr>
                                      <p:to>
                                        <p:strVal val="visible"/>
                                      </p:to>
                                    </p:set>
                                    <p:animEffect transition="in" filter="fade">
                                      <p:cBhvr>
                                        <p:cTn id="16" dur="500"/>
                                        <p:tgtEl>
                                          <p:spTgt spid="14"/>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nodeType="clickEffect">
                                  <p:stCondLst>
                                    <p:cond delay="0"/>
                                  </p:stCondLst>
                                  <p:childTnLst>
                                    <p:set>
                                      <p:cBhvr>
                                        <p:cTn id="20" dur="1" fill="hold">
                                          <p:stCondLst>
                                            <p:cond delay="0"/>
                                          </p:stCondLst>
                                        </p:cTn>
                                        <p:tgtEl>
                                          <p:spTgt spid="3"/>
                                        </p:tgtEl>
                                        <p:attrNameLst>
                                          <p:attrName>style.visibility</p:attrName>
                                        </p:attrNameLst>
                                      </p:cBhvr>
                                      <p:to>
                                        <p:strVal val="visible"/>
                                      </p:to>
                                    </p:set>
                                    <p:animEffect transition="in" filter="fade">
                                      <p:cBhvr>
                                        <p:cTn id="21" dur="500"/>
                                        <p:tgtEl>
                                          <p:spTgt spid="3"/>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16"/>
                                        </p:tgtEl>
                                        <p:attrNameLst>
                                          <p:attrName>style.visibility</p:attrName>
                                        </p:attrNameLst>
                                      </p:cBhvr>
                                      <p:to>
                                        <p:strVal val="visible"/>
                                      </p:to>
                                    </p:set>
                                    <p:animEffect transition="in" filter="fade">
                                      <p:cBhvr>
                                        <p:cTn id="24" dur="500"/>
                                        <p:tgtEl>
                                          <p:spTgt spid="16"/>
                                        </p:tgtEl>
                                      </p:cBhvr>
                                    </p:animEffect>
                                  </p:childTnLst>
                                </p:cTn>
                              </p:par>
                              <p:par>
                                <p:cTn id="25" presetID="10" presetClass="entr" presetSubtype="0" fill="hold" grpId="0" nodeType="with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fade">
                                      <p:cBhvr>
                                        <p:cTn id="27" dur="500"/>
                                        <p:tgtEl>
                                          <p:spTgt spid="13"/>
                                        </p:tgtEl>
                                      </p:cBhvr>
                                    </p:animEffect>
                                  </p:childTnLst>
                                </p:cTn>
                              </p:par>
                              <p:par>
                                <p:cTn id="28" presetID="10" presetClass="entr" presetSubtype="0" fill="hold" grpId="0" nodeType="withEffect">
                                  <p:stCondLst>
                                    <p:cond delay="0"/>
                                  </p:stCondLst>
                                  <p:childTnLst>
                                    <p:set>
                                      <p:cBhvr>
                                        <p:cTn id="29" dur="1" fill="hold">
                                          <p:stCondLst>
                                            <p:cond delay="0"/>
                                          </p:stCondLst>
                                        </p:cTn>
                                        <p:tgtEl>
                                          <p:spTgt spid="11"/>
                                        </p:tgtEl>
                                        <p:attrNameLst>
                                          <p:attrName>style.visibility</p:attrName>
                                        </p:attrNameLst>
                                      </p:cBhvr>
                                      <p:to>
                                        <p:strVal val="visible"/>
                                      </p:to>
                                    </p:set>
                                    <p:animEffect transition="in" filter="fade">
                                      <p:cBhvr>
                                        <p:cTn id="30" dur="500"/>
                                        <p:tgtEl>
                                          <p:spTgt spid="11"/>
                                        </p:tgtEl>
                                      </p:cBhvr>
                                    </p:animEffect>
                                  </p:childTnLst>
                                </p:cTn>
                              </p:par>
                              <p:par>
                                <p:cTn id="31" presetID="10" presetClass="entr" presetSubtype="0" fill="hold" nodeType="withEffect">
                                  <p:stCondLst>
                                    <p:cond delay="0"/>
                                  </p:stCondLst>
                                  <p:childTnLst>
                                    <p:set>
                                      <p:cBhvr>
                                        <p:cTn id="32" dur="1" fill="hold">
                                          <p:stCondLst>
                                            <p:cond delay="0"/>
                                          </p:stCondLst>
                                        </p:cTn>
                                        <p:tgtEl>
                                          <p:spTgt spid="17"/>
                                        </p:tgtEl>
                                        <p:attrNameLst>
                                          <p:attrName>style.visibility</p:attrName>
                                        </p:attrNameLst>
                                      </p:cBhvr>
                                      <p:to>
                                        <p:strVal val="visible"/>
                                      </p:to>
                                    </p:set>
                                    <p:animEffect transition="in" filter="fade">
                                      <p:cBhvr>
                                        <p:cTn id="33" dur="500"/>
                                        <p:tgtEl>
                                          <p:spTgt spid="17"/>
                                        </p:tgtEl>
                                      </p:cBhvr>
                                    </p:animEffect>
                                  </p:childTnLst>
                                </p:cTn>
                              </p:par>
                              <p:par>
                                <p:cTn id="34" presetID="10" presetClass="entr" presetSubtype="0" fill="hold" nodeType="withEffect">
                                  <p:stCondLst>
                                    <p:cond delay="0"/>
                                  </p:stCondLst>
                                  <p:childTnLst>
                                    <p:set>
                                      <p:cBhvr>
                                        <p:cTn id="35" dur="1" fill="hold">
                                          <p:stCondLst>
                                            <p:cond delay="0"/>
                                          </p:stCondLst>
                                        </p:cTn>
                                        <p:tgtEl>
                                          <p:spTgt spid="15"/>
                                        </p:tgtEl>
                                        <p:attrNameLst>
                                          <p:attrName>style.visibility</p:attrName>
                                        </p:attrNameLst>
                                      </p:cBhvr>
                                      <p:to>
                                        <p:strVal val="visible"/>
                                      </p:to>
                                    </p:set>
                                    <p:animEffect transition="in" filter="fade">
                                      <p:cBhvr>
                                        <p:cTn id="36" dur="500"/>
                                        <p:tgtEl>
                                          <p:spTgt spid="15"/>
                                        </p:tgtEl>
                                      </p:cBhvr>
                                    </p:animEffect>
                                  </p:childTnLst>
                                </p:cTn>
                              </p:par>
                            </p:childTnLst>
                          </p:cTn>
                        </p:par>
                      </p:childTnLst>
                    </p:cTn>
                  </p:par>
                  <p:par>
                    <p:cTn id="37" fill="hold">
                      <p:stCondLst>
                        <p:cond delay="indefinite"/>
                      </p:stCondLst>
                      <p:childTnLst>
                        <p:par>
                          <p:cTn id="38" fill="hold">
                            <p:stCondLst>
                              <p:cond delay="0"/>
                            </p:stCondLst>
                            <p:childTnLst>
                              <p:par>
                                <p:cTn id="39" presetID="10" presetClass="entr" presetSubtype="0" fill="hold" nodeType="clickEffect">
                                  <p:stCondLst>
                                    <p:cond delay="0"/>
                                  </p:stCondLst>
                                  <p:childTnLst>
                                    <p:set>
                                      <p:cBhvr>
                                        <p:cTn id="40" dur="1" fill="hold">
                                          <p:stCondLst>
                                            <p:cond delay="0"/>
                                          </p:stCondLst>
                                        </p:cTn>
                                        <p:tgtEl>
                                          <p:spTgt spid="1026"/>
                                        </p:tgtEl>
                                        <p:attrNameLst>
                                          <p:attrName>style.visibility</p:attrName>
                                        </p:attrNameLst>
                                      </p:cBhvr>
                                      <p:to>
                                        <p:strVal val="visible"/>
                                      </p:to>
                                    </p:set>
                                    <p:animEffect transition="in" filter="fade">
                                      <p:cBhvr>
                                        <p:cTn id="41" dur="500"/>
                                        <p:tgtEl>
                                          <p:spTgt spid="1026"/>
                                        </p:tgtEl>
                                      </p:cBhvr>
                                    </p:animEffect>
                                  </p:childTnLst>
                                </p:cTn>
                              </p:par>
                              <p:par>
                                <p:cTn id="42" presetID="10" presetClass="entr" presetSubtype="0" fill="hold" grpId="0" nodeType="withEffect">
                                  <p:stCondLst>
                                    <p:cond delay="0"/>
                                  </p:stCondLst>
                                  <p:childTnLst>
                                    <p:set>
                                      <p:cBhvr>
                                        <p:cTn id="43" dur="1" fill="hold">
                                          <p:stCondLst>
                                            <p:cond delay="0"/>
                                          </p:stCondLst>
                                        </p:cTn>
                                        <p:tgtEl>
                                          <p:spTgt spid="6"/>
                                        </p:tgtEl>
                                        <p:attrNameLst>
                                          <p:attrName>style.visibility</p:attrName>
                                        </p:attrNameLst>
                                      </p:cBhvr>
                                      <p:to>
                                        <p:strVal val="visible"/>
                                      </p:to>
                                    </p:set>
                                    <p:animEffect transition="in" filter="fade">
                                      <p:cBhvr>
                                        <p:cTn id="44"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P spid="13" grpId="0" animBg="1"/>
      <p:bldP spid="16" grpId="0"/>
      <p:bldP spid="14" grpId="0" animBg="1"/>
      <p:bldP spid="6"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0" y="0"/>
            <a:ext cx="10515600" cy="1325563"/>
          </a:xfrm>
        </p:spPr>
        <p:txBody>
          <a:bodyPr/>
          <a:lstStyle/>
          <a:p>
            <a:pPr algn="ctr"/>
            <a:r>
              <a:rPr lang="de-DE" dirty="0"/>
              <a:t>Fallbeispiele aus der </a:t>
            </a:r>
            <a:r>
              <a:rPr lang="de-DE" dirty="0" smtClean="0"/>
              <a:t>Praxis – </a:t>
            </a:r>
            <a:r>
              <a:rPr lang="de-DE" b="1" dirty="0" smtClean="0"/>
              <a:t>Nebenwirkung</a:t>
            </a:r>
            <a:endParaRPr lang="de-AT" b="1" dirty="0"/>
          </a:p>
        </p:txBody>
      </p:sp>
      <p:pic>
        <p:nvPicPr>
          <p:cNvPr id="4" name="Grafik 3"/>
          <p:cNvPicPr>
            <a:picLocks noChangeAspect="1"/>
          </p:cNvPicPr>
          <p:nvPr/>
        </p:nvPicPr>
        <p:blipFill>
          <a:blip r:embed="rId3">
            <a:extLst>
              <a:ext uri="{BEBA8EAE-BF5A-486C-A8C5-ECC9F3942E4B}">
                <a14:imgProps xmlns:a14="http://schemas.microsoft.com/office/drawing/2010/main">
                  <a14:imgLayer r:embed="rId4">
                    <a14:imgEffect>
                      <a14:sharpenSoften amount="25000"/>
                    </a14:imgEffect>
                  </a14:imgLayer>
                </a14:imgProps>
              </a:ext>
            </a:extLst>
          </a:blip>
          <a:stretch>
            <a:fillRect/>
          </a:stretch>
        </p:blipFill>
        <p:spPr>
          <a:xfrm>
            <a:off x="195262" y="1050594"/>
            <a:ext cx="11844482" cy="1857375"/>
          </a:xfrm>
          <a:prstGeom prst="rect">
            <a:avLst/>
          </a:prstGeom>
        </p:spPr>
      </p:pic>
      <p:sp>
        <p:nvSpPr>
          <p:cNvPr id="6" name="Textfeld 5"/>
          <p:cNvSpPr txBox="1"/>
          <p:nvPr/>
        </p:nvSpPr>
        <p:spPr>
          <a:xfrm>
            <a:off x="0" y="3309366"/>
            <a:ext cx="3851564" cy="1754326"/>
          </a:xfrm>
          <a:prstGeom prst="rect">
            <a:avLst/>
          </a:prstGeom>
          <a:noFill/>
        </p:spPr>
        <p:txBody>
          <a:bodyPr wrap="square" rtlCol="0">
            <a:spAutoFit/>
          </a:bodyPr>
          <a:lstStyle/>
          <a:p>
            <a:r>
              <a:rPr lang="de-DE" b="1" dirty="0" smtClean="0"/>
              <a:t>Cave:</a:t>
            </a:r>
            <a:r>
              <a:rPr lang="de-DE" dirty="0" smtClean="0"/>
              <a:t> </a:t>
            </a:r>
            <a:r>
              <a:rPr lang="de-DE" dirty="0" smtClean="0">
                <a:solidFill>
                  <a:srgbClr val="FF0000"/>
                </a:solidFill>
              </a:rPr>
              <a:t>QT-Verlängerung möglich!</a:t>
            </a:r>
          </a:p>
          <a:p>
            <a:endParaRPr lang="de-DE" dirty="0" smtClean="0"/>
          </a:p>
          <a:p>
            <a:r>
              <a:rPr lang="de-DE" dirty="0" smtClean="0"/>
              <a:t>Additive Effekte zu erwarten durch: </a:t>
            </a:r>
            <a:r>
              <a:rPr lang="de-DE" dirty="0" err="1" smtClean="0"/>
              <a:t>Escitalopram</a:t>
            </a:r>
            <a:r>
              <a:rPr lang="de-DE" dirty="0" smtClean="0"/>
              <a:t>, </a:t>
            </a:r>
            <a:r>
              <a:rPr lang="de-DE" dirty="0" err="1" smtClean="0"/>
              <a:t>Quetialan</a:t>
            </a:r>
            <a:r>
              <a:rPr lang="de-DE" dirty="0" smtClean="0"/>
              <a:t>, </a:t>
            </a:r>
            <a:r>
              <a:rPr lang="de-DE" dirty="0" err="1" smtClean="0"/>
              <a:t>Domperidon</a:t>
            </a:r>
            <a:endParaRPr lang="de-DE" dirty="0" smtClean="0"/>
          </a:p>
          <a:p>
            <a:endParaRPr lang="de-DE" dirty="0"/>
          </a:p>
          <a:p>
            <a:endParaRPr lang="de-DE" dirty="0"/>
          </a:p>
        </p:txBody>
      </p:sp>
      <p:pic>
        <p:nvPicPr>
          <p:cNvPr id="8" name="Grafik 7"/>
          <p:cNvPicPr>
            <a:picLocks noChangeAspect="1"/>
          </p:cNvPicPr>
          <p:nvPr/>
        </p:nvPicPr>
        <p:blipFill>
          <a:blip r:embed="rId5"/>
          <a:stretch>
            <a:fillRect/>
          </a:stretch>
        </p:blipFill>
        <p:spPr>
          <a:xfrm>
            <a:off x="195262" y="4976131"/>
            <a:ext cx="2657475" cy="1057275"/>
          </a:xfrm>
          <a:prstGeom prst="rect">
            <a:avLst/>
          </a:prstGeom>
        </p:spPr>
      </p:pic>
      <p:pic>
        <p:nvPicPr>
          <p:cNvPr id="10" name="Grafik 9"/>
          <p:cNvPicPr>
            <a:picLocks noChangeAspect="1"/>
          </p:cNvPicPr>
          <p:nvPr/>
        </p:nvPicPr>
        <p:blipFill>
          <a:blip r:embed="rId6"/>
          <a:stretch>
            <a:fillRect/>
          </a:stretch>
        </p:blipFill>
        <p:spPr>
          <a:xfrm>
            <a:off x="4729017" y="3156439"/>
            <a:ext cx="3895003" cy="3605412"/>
          </a:xfrm>
          <a:prstGeom prst="rect">
            <a:avLst/>
          </a:prstGeom>
        </p:spPr>
      </p:pic>
      <p:pic>
        <p:nvPicPr>
          <p:cNvPr id="11" name="Grafik 10"/>
          <p:cNvPicPr>
            <a:picLocks noChangeAspect="1"/>
          </p:cNvPicPr>
          <p:nvPr/>
        </p:nvPicPr>
        <p:blipFill>
          <a:blip r:embed="rId7"/>
          <a:stretch>
            <a:fillRect/>
          </a:stretch>
        </p:blipFill>
        <p:spPr>
          <a:xfrm>
            <a:off x="7561838" y="4516874"/>
            <a:ext cx="4065636" cy="1856215"/>
          </a:xfrm>
          <a:prstGeom prst="rect">
            <a:avLst/>
          </a:prstGeom>
        </p:spPr>
      </p:pic>
      <p:sp>
        <p:nvSpPr>
          <p:cNvPr id="9" name="Rechteck 8"/>
          <p:cNvSpPr/>
          <p:nvPr/>
        </p:nvSpPr>
        <p:spPr>
          <a:xfrm>
            <a:off x="195262" y="2396864"/>
            <a:ext cx="1865550" cy="511105"/>
          </a:xfrm>
          <a:prstGeom prst="rect">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AT"/>
          </a:p>
        </p:txBody>
      </p:sp>
      <p:sp>
        <p:nvSpPr>
          <p:cNvPr id="14" name="Rechteck 13"/>
          <p:cNvSpPr/>
          <p:nvPr/>
        </p:nvSpPr>
        <p:spPr>
          <a:xfrm>
            <a:off x="195261" y="5341354"/>
            <a:ext cx="2657475" cy="243147"/>
          </a:xfrm>
          <a:prstGeom prst="rect">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AT"/>
          </a:p>
        </p:txBody>
      </p:sp>
      <p:sp>
        <p:nvSpPr>
          <p:cNvPr id="15" name="Rechteck 14"/>
          <p:cNvSpPr/>
          <p:nvPr/>
        </p:nvSpPr>
        <p:spPr>
          <a:xfrm>
            <a:off x="10010278" y="2420168"/>
            <a:ext cx="1713150" cy="487801"/>
          </a:xfrm>
          <a:prstGeom prst="rect">
            <a:avLst/>
          </a:prstGeom>
          <a:noFill/>
          <a:ln w="28575">
            <a:solidFill>
              <a:srgbClr val="33CC3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AT"/>
          </a:p>
        </p:txBody>
      </p:sp>
      <p:sp>
        <p:nvSpPr>
          <p:cNvPr id="3" name="Textfeld 2"/>
          <p:cNvSpPr txBox="1"/>
          <p:nvPr/>
        </p:nvSpPr>
        <p:spPr>
          <a:xfrm>
            <a:off x="8719974" y="6352994"/>
            <a:ext cx="3003454" cy="461665"/>
          </a:xfrm>
          <a:prstGeom prst="rect">
            <a:avLst/>
          </a:prstGeom>
          <a:noFill/>
        </p:spPr>
        <p:txBody>
          <a:bodyPr wrap="square" rtlCol="0">
            <a:spAutoFit/>
          </a:bodyPr>
          <a:lstStyle/>
          <a:p>
            <a:r>
              <a:rPr lang="de-DE" sz="800" dirty="0">
                <a:solidFill>
                  <a:schemeClr val="bg1">
                    <a:lumMod val="65000"/>
                  </a:schemeClr>
                </a:solidFill>
              </a:rPr>
              <a:t>Bildquelle: https://leitlinien.dgk.org/files/2020_stellungnahme_beruecksichtigung_qtc_verlaengern_of.pdf</a:t>
            </a:r>
            <a:endParaRPr lang="de-AT" sz="800" dirty="0">
              <a:solidFill>
                <a:schemeClr val="bg1">
                  <a:lumMod val="65000"/>
                </a:schemeClr>
              </a:solidFill>
            </a:endParaRPr>
          </a:p>
        </p:txBody>
      </p:sp>
    </p:spTree>
    <p:extLst>
      <p:ext uri="{BB962C8B-B14F-4D97-AF65-F5344CB8AC3E}">
        <p14:creationId xmlns:p14="http://schemas.microsoft.com/office/powerpoint/2010/main" val="10931503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500"/>
                                        <p:tgtEl>
                                          <p:spTgt spid="8"/>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14"/>
                                        </p:tgtEl>
                                        <p:attrNameLst>
                                          <p:attrName>style.visibility</p:attrName>
                                        </p:attrNameLst>
                                      </p:cBhvr>
                                      <p:to>
                                        <p:strVal val="visible"/>
                                      </p:to>
                                    </p:set>
                                    <p:animEffect transition="in" filter="fade">
                                      <p:cBhvr>
                                        <p:cTn id="15" dur="500"/>
                                        <p:tgtEl>
                                          <p:spTgt spid="14"/>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10"/>
                                        </p:tgtEl>
                                        <p:attrNameLst>
                                          <p:attrName>style.visibility</p:attrName>
                                        </p:attrNameLst>
                                      </p:cBhvr>
                                      <p:to>
                                        <p:strVal val="visible"/>
                                      </p:to>
                                    </p:set>
                                    <p:animEffect transition="in" filter="fade">
                                      <p:cBhvr>
                                        <p:cTn id="20" dur="500"/>
                                        <p:tgtEl>
                                          <p:spTgt spid="10"/>
                                        </p:tgtEl>
                                      </p:cBhvr>
                                    </p:animEffect>
                                  </p:childTnLst>
                                </p:cTn>
                              </p:par>
                              <p:par>
                                <p:cTn id="21" presetID="10" presetClass="entr" presetSubtype="0" fill="hold" nodeType="withEffect">
                                  <p:stCondLst>
                                    <p:cond delay="0"/>
                                  </p:stCondLst>
                                  <p:childTnLst>
                                    <p:set>
                                      <p:cBhvr>
                                        <p:cTn id="22" dur="1" fill="hold">
                                          <p:stCondLst>
                                            <p:cond delay="0"/>
                                          </p:stCondLst>
                                        </p:cTn>
                                        <p:tgtEl>
                                          <p:spTgt spid="11"/>
                                        </p:tgtEl>
                                        <p:attrNameLst>
                                          <p:attrName>style.visibility</p:attrName>
                                        </p:attrNameLst>
                                      </p:cBhvr>
                                      <p:to>
                                        <p:strVal val="visible"/>
                                      </p:to>
                                    </p:set>
                                    <p:animEffect transition="in" filter="fade">
                                      <p:cBhvr>
                                        <p:cTn id="23" dur="500"/>
                                        <p:tgtEl>
                                          <p:spTgt spid="11"/>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15"/>
                                        </p:tgtEl>
                                        <p:attrNameLst>
                                          <p:attrName>style.visibility</p:attrName>
                                        </p:attrNameLst>
                                      </p:cBhvr>
                                      <p:to>
                                        <p:strVal val="visible"/>
                                      </p:to>
                                    </p:set>
                                    <p:animEffect transition="in" filter="fade">
                                      <p:cBhvr>
                                        <p:cTn id="26" dur="500"/>
                                        <p:tgtEl>
                                          <p:spTgt spid="15"/>
                                        </p:tgtEl>
                                      </p:cBhvr>
                                    </p:animEffect>
                                  </p:childTnLst>
                                </p:cTn>
                              </p:par>
                              <p:par>
                                <p:cTn id="27" presetID="10" presetClass="entr" presetSubtype="0" fill="hold" grpId="0" nodeType="withEffect">
                                  <p:stCondLst>
                                    <p:cond delay="0"/>
                                  </p:stCondLst>
                                  <p:childTnLst>
                                    <p:set>
                                      <p:cBhvr>
                                        <p:cTn id="28" dur="1" fill="hold">
                                          <p:stCondLst>
                                            <p:cond delay="0"/>
                                          </p:stCondLst>
                                        </p:cTn>
                                        <p:tgtEl>
                                          <p:spTgt spid="3"/>
                                        </p:tgtEl>
                                        <p:attrNameLst>
                                          <p:attrName>style.visibility</p:attrName>
                                        </p:attrNameLst>
                                      </p:cBhvr>
                                      <p:to>
                                        <p:strVal val="visible"/>
                                      </p:to>
                                    </p:set>
                                    <p:animEffect transition="in" filter="fade">
                                      <p:cBhvr>
                                        <p:cTn id="29"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14" grpId="0" animBg="1"/>
      <p:bldP spid="15" grpId="0" animBg="1"/>
      <p:bldP spid="3"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250794" y="295560"/>
            <a:ext cx="11506200" cy="1325563"/>
          </a:xfrm>
        </p:spPr>
        <p:txBody>
          <a:bodyPr/>
          <a:lstStyle/>
          <a:p>
            <a:r>
              <a:rPr lang="de-DE" dirty="0"/>
              <a:t>Fallbeispiele aus der </a:t>
            </a:r>
            <a:r>
              <a:rPr lang="de-DE" dirty="0" smtClean="0"/>
              <a:t>Praxis – </a:t>
            </a:r>
            <a:r>
              <a:rPr lang="de-DE" b="1" dirty="0" smtClean="0"/>
              <a:t>Dosierung/Indikation</a:t>
            </a:r>
            <a:endParaRPr lang="de-AT" b="1" dirty="0"/>
          </a:p>
        </p:txBody>
      </p:sp>
      <p:pic>
        <p:nvPicPr>
          <p:cNvPr id="4" name="Grafik 3"/>
          <p:cNvPicPr>
            <a:picLocks noChangeAspect="1"/>
          </p:cNvPicPr>
          <p:nvPr/>
        </p:nvPicPr>
        <p:blipFill>
          <a:blip r:embed="rId3"/>
          <a:stretch>
            <a:fillRect/>
          </a:stretch>
        </p:blipFill>
        <p:spPr>
          <a:xfrm>
            <a:off x="908019" y="1554252"/>
            <a:ext cx="9295769" cy="2500313"/>
          </a:xfrm>
          <a:prstGeom prst="rect">
            <a:avLst/>
          </a:prstGeom>
        </p:spPr>
      </p:pic>
      <p:pic>
        <p:nvPicPr>
          <p:cNvPr id="6" name="Grafik 5"/>
          <p:cNvPicPr>
            <a:picLocks noChangeAspect="1"/>
          </p:cNvPicPr>
          <p:nvPr/>
        </p:nvPicPr>
        <p:blipFill>
          <a:blip r:embed="rId4"/>
          <a:stretch>
            <a:fillRect/>
          </a:stretch>
        </p:blipFill>
        <p:spPr>
          <a:xfrm>
            <a:off x="204233" y="4313235"/>
            <a:ext cx="4634466" cy="1346202"/>
          </a:xfrm>
          <a:prstGeom prst="rect">
            <a:avLst/>
          </a:prstGeom>
        </p:spPr>
      </p:pic>
      <p:pic>
        <p:nvPicPr>
          <p:cNvPr id="7" name="Grafik 6"/>
          <p:cNvPicPr>
            <a:picLocks noChangeAspect="1"/>
          </p:cNvPicPr>
          <p:nvPr/>
        </p:nvPicPr>
        <p:blipFill>
          <a:blip r:embed="rId5"/>
          <a:stretch>
            <a:fillRect/>
          </a:stretch>
        </p:blipFill>
        <p:spPr>
          <a:xfrm>
            <a:off x="139550" y="5862553"/>
            <a:ext cx="10832705" cy="650239"/>
          </a:xfrm>
          <a:prstGeom prst="rect">
            <a:avLst/>
          </a:prstGeom>
        </p:spPr>
      </p:pic>
      <p:pic>
        <p:nvPicPr>
          <p:cNvPr id="8" name="Grafik 7"/>
          <p:cNvPicPr>
            <a:picLocks noChangeAspect="1"/>
          </p:cNvPicPr>
          <p:nvPr/>
        </p:nvPicPr>
        <p:blipFill>
          <a:blip r:embed="rId6"/>
          <a:stretch>
            <a:fillRect/>
          </a:stretch>
        </p:blipFill>
        <p:spPr>
          <a:xfrm>
            <a:off x="5272087" y="4313235"/>
            <a:ext cx="5055936" cy="1434308"/>
          </a:xfrm>
          <a:prstGeom prst="rect">
            <a:avLst/>
          </a:prstGeom>
        </p:spPr>
      </p:pic>
      <p:sp>
        <p:nvSpPr>
          <p:cNvPr id="9" name="Rechteck 8"/>
          <p:cNvSpPr/>
          <p:nvPr/>
        </p:nvSpPr>
        <p:spPr>
          <a:xfrm>
            <a:off x="974694" y="2208284"/>
            <a:ext cx="1960419" cy="163351"/>
          </a:xfrm>
          <a:prstGeom prst="rect">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AT"/>
          </a:p>
        </p:txBody>
      </p:sp>
      <p:sp>
        <p:nvSpPr>
          <p:cNvPr id="10" name="Rechteck 9"/>
          <p:cNvSpPr/>
          <p:nvPr/>
        </p:nvSpPr>
        <p:spPr>
          <a:xfrm>
            <a:off x="974694" y="2368801"/>
            <a:ext cx="1960419" cy="163351"/>
          </a:xfrm>
          <a:prstGeom prst="rect">
            <a:avLst/>
          </a:prstGeom>
          <a:noFill/>
          <a:ln w="28575">
            <a:solidFill>
              <a:srgbClr val="33CC3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AT">
              <a:solidFill>
                <a:srgbClr val="00EE00"/>
              </a:solidFill>
            </a:endParaRPr>
          </a:p>
        </p:txBody>
      </p:sp>
      <p:sp>
        <p:nvSpPr>
          <p:cNvPr id="11" name="Rechteck 10"/>
          <p:cNvSpPr/>
          <p:nvPr/>
        </p:nvSpPr>
        <p:spPr>
          <a:xfrm>
            <a:off x="6003894" y="2208283"/>
            <a:ext cx="1960419" cy="163351"/>
          </a:xfrm>
          <a:prstGeom prst="rect">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AT"/>
          </a:p>
        </p:txBody>
      </p:sp>
      <p:sp>
        <p:nvSpPr>
          <p:cNvPr id="12" name="Rechteck 11"/>
          <p:cNvSpPr/>
          <p:nvPr/>
        </p:nvSpPr>
        <p:spPr>
          <a:xfrm>
            <a:off x="9048751" y="2364163"/>
            <a:ext cx="1155038" cy="167989"/>
          </a:xfrm>
          <a:prstGeom prst="rect">
            <a:avLst/>
          </a:prstGeom>
          <a:noFill/>
          <a:ln w="28575">
            <a:solidFill>
              <a:srgbClr val="33CC3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AT">
              <a:solidFill>
                <a:srgbClr val="00EE00"/>
              </a:solidFill>
            </a:endParaRPr>
          </a:p>
        </p:txBody>
      </p:sp>
      <p:sp>
        <p:nvSpPr>
          <p:cNvPr id="13" name="Rechteck 12"/>
          <p:cNvSpPr/>
          <p:nvPr/>
        </p:nvSpPr>
        <p:spPr>
          <a:xfrm>
            <a:off x="974694" y="3875634"/>
            <a:ext cx="1960419" cy="163351"/>
          </a:xfrm>
          <a:prstGeom prst="rect">
            <a:avLst/>
          </a:prstGeom>
          <a:noFill/>
          <a:ln w="28575">
            <a:solidFill>
              <a:srgbClr val="33CC3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AT"/>
          </a:p>
        </p:txBody>
      </p:sp>
      <p:sp>
        <p:nvSpPr>
          <p:cNvPr id="14" name="Rechteck 13"/>
          <p:cNvSpPr/>
          <p:nvPr/>
        </p:nvSpPr>
        <p:spPr>
          <a:xfrm>
            <a:off x="8243369" y="3853591"/>
            <a:ext cx="1960419" cy="163351"/>
          </a:xfrm>
          <a:prstGeom prst="rect">
            <a:avLst/>
          </a:prstGeom>
          <a:noFill/>
          <a:ln w="28575">
            <a:solidFill>
              <a:srgbClr val="33CC3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AT"/>
          </a:p>
        </p:txBody>
      </p:sp>
      <p:sp>
        <p:nvSpPr>
          <p:cNvPr id="3" name="Textfeld 2"/>
          <p:cNvSpPr txBox="1"/>
          <p:nvPr/>
        </p:nvSpPr>
        <p:spPr>
          <a:xfrm rot="19819590">
            <a:off x="10300293" y="3015217"/>
            <a:ext cx="1752600" cy="954107"/>
          </a:xfrm>
          <a:prstGeom prst="rect">
            <a:avLst/>
          </a:prstGeom>
          <a:noFill/>
        </p:spPr>
        <p:txBody>
          <a:bodyPr wrap="square" rtlCol="0">
            <a:spAutoFit/>
          </a:bodyPr>
          <a:lstStyle/>
          <a:p>
            <a:r>
              <a:rPr lang="de-DE" sz="3200" dirty="0" smtClean="0">
                <a:solidFill>
                  <a:schemeClr val="accent6">
                    <a:lumMod val="75000"/>
                  </a:schemeClr>
                </a:solidFill>
              </a:rPr>
              <a:t>PPI IND!</a:t>
            </a:r>
          </a:p>
          <a:p>
            <a:r>
              <a:rPr lang="de-DE" sz="2400" dirty="0" smtClean="0"/>
              <a:t>  bei DAPT</a:t>
            </a:r>
            <a:endParaRPr lang="de-AT" sz="2400" dirty="0"/>
          </a:p>
        </p:txBody>
      </p:sp>
    </p:spTree>
    <p:extLst>
      <p:ext uri="{BB962C8B-B14F-4D97-AF65-F5344CB8AC3E}">
        <p14:creationId xmlns:p14="http://schemas.microsoft.com/office/powerpoint/2010/main" val="26777435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fade">
                                      <p:cBhvr>
                                        <p:cTn id="10" dur="500"/>
                                        <p:tgtEl>
                                          <p:spTgt spid="9"/>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1"/>
                                        </p:tgtEl>
                                        <p:attrNameLst>
                                          <p:attrName>style.visibility</p:attrName>
                                        </p:attrNameLst>
                                      </p:cBhvr>
                                      <p:to>
                                        <p:strVal val="visible"/>
                                      </p:to>
                                    </p:set>
                                    <p:animEffect transition="in" filter="fade">
                                      <p:cBhvr>
                                        <p:cTn id="13" dur="500"/>
                                        <p:tgtEl>
                                          <p:spTgt spid="11"/>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nodeType="click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fade">
                                      <p:cBhvr>
                                        <p:cTn id="18" dur="500"/>
                                        <p:tgtEl>
                                          <p:spTgt spid="7"/>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10"/>
                                        </p:tgtEl>
                                        <p:attrNameLst>
                                          <p:attrName>style.visibility</p:attrName>
                                        </p:attrNameLst>
                                      </p:cBhvr>
                                      <p:to>
                                        <p:strVal val="visible"/>
                                      </p:to>
                                    </p:set>
                                    <p:animEffect transition="in" filter="fade">
                                      <p:cBhvr>
                                        <p:cTn id="23" dur="500"/>
                                        <p:tgtEl>
                                          <p:spTgt spid="10"/>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12"/>
                                        </p:tgtEl>
                                        <p:attrNameLst>
                                          <p:attrName>style.visibility</p:attrName>
                                        </p:attrNameLst>
                                      </p:cBhvr>
                                      <p:to>
                                        <p:strVal val="visible"/>
                                      </p:to>
                                    </p:set>
                                    <p:animEffect transition="in" filter="fade">
                                      <p:cBhvr>
                                        <p:cTn id="26" dur="500"/>
                                        <p:tgtEl>
                                          <p:spTgt spid="12"/>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grpId="0" nodeType="clickEffect">
                                  <p:stCondLst>
                                    <p:cond delay="0"/>
                                  </p:stCondLst>
                                  <p:childTnLst>
                                    <p:set>
                                      <p:cBhvr>
                                        <p:cTn id="30" dur="1" fill="hold">
                                          <p:stCondLst>
                                            <p:cond delay="0"/>
                                          </p:stCondLst>
                                        </p:cTn>
                                        <p:tgtEl>
                                          <p:spTgt spid="13"/>
                                        </p:tgtEl>
                                        <p:attrNameLst>
                                          <p:attrName>style.visibility</p:attrName>
                                        </p:attrNameLst>
                                      </p:cBhvr>
                                      <p:to>
                                        <p:strVal val="visible"/>
                                      </p:to>
                                    </p:set>
                                    <p:animEffect transition="in" filter="fade">
                                      <p:cBhvr>
                                        <p:cTn id="31" dur="500"/>
                                        <p:tgtEl>
                                          <p:spTgt spid="13"/>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14"/>
                                        </p:tgtEl>
                                        <p:attrNameLst>
                                          <p:attrName>style.visibility</p:attrName>
                                        </p:attrNameLst>
                                      </p:cBhvr>
                                      <p:to>
                                        <p:strVal val="visible"/>
                                      </p:to>
                                    </p:set>
                                    <p:animEffect transition="in" filter="fade">
                                      <p:cBhvr>
                                        <p:cTn id="34" dur="500"/>
                                        <p:tgtEl>
                                          <p:spTgt spid="14"/>
                                        </p:tgtEl>
                                      </p:cBhvr>
                                    </p:animEffec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1" nodeType="clickEffect">
                                  <p:stCondLst>
                                    <p:cond delay="0"/>
                                  </p:stCondLst>
                                  <p:childTnLst>
                                    <p:set>
                                      <p:cBhvr>
                                        <p:cTn id="38" dur="1" fill="hold">
                                          <p:stCondLst>
                                            <p:cond delay="9"/>
                                          </p:stCondLst>
                                        </p:cTn>
                                        <p:tgtEl>
                                          <p:spTgt spid="3"/>
                                        </p:tgtEl>
                                        <p:attrNameLst>
                                          <p:attrName>style.visibility</p:attrName>
                                        </p:attrNameLst>
                                      </p:cBhvr>
                                      <p:to>
                                        <p:strVal val="visible"/>
                                      </p:to>
                                    </p:set>
                                  </p:childTnLst>
                                </p:cTn>
                              </p:par>
                              <p:par>
                                <p:cTn id="39" presetID="26" presetClass="emph" presetSubtype="0" fill="hold" grpId="2" nodeType="withEffect">
                                  <p:stCondLst>
                                    <p:cond delay="0"/>
                                  </p:stCondLst>
                                  <p:childTnLst>
                                    <p:animEffect transition="out" filter="fade">
                                      <p:cBhvr>
                                        <p:cTn id="40" dur="1500" tmFilter="0, 0; .2, .5; .8, .5; 1, 0"/>
                                        <p:tgtEl>
                                          <p:spTgt spid="3"/>
                                        </p:tgtEl>
                                      </p:cBhvr>
                                    </p:animEffect>
                                    <p:animScale>
                                      <p:cBhvr>
                                        <p:cTn id="41" dur="750" autoRev="1" fill="hold"/>
                                        <p:tgtEl>
                                          <p:spTgt spid="3"/>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P spid="12" grpId="0" animBg="1"/>
      <p:bldP spid="13" grpId="0" animBg="1"/>
      <p:bldP spid="14" grpId="0" animBg="1"/>
      <p:bldP spid="3" grpId="1"/>
      <p:bldP spid="3" grpId="2"/>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r>
              <a:rPr lang="de-DE" dirty="0"/>
              <a:t>Fallbeispiele aus der </a:t>
            </a:r>
            <a:r>
              <a:rPr lang="de-DE" dirty="0" smtClean="0"/>
              <a:t>Praxis – </a:t>
            </a:r>
            <a:r>
              <a:rPr lang="de-DE" b="1" dirty="0" smtClean="0"/>
              <a:t>AM Interaktion</a:t>
            </a:r>
            <a:endParaRPr lang="de-AT" b="1" dirty="0"/>
          </a:p>
        </p:txBody>
      </p:sp>
      <p:pic>
        <p:nvPicPr>
          <p:cNvPr id="4" name="Grafik 3"/>
          <p:cNvPicPr>
            <a:picLocks noChangeAspect="1"/>
          </p:cNvPicPr>
          <p:nvPr/>
        </p:nvPicPr>
        <p:blipFill>
          <a:blip r:embed="rId3"/>
          <a:stretch>
            <a:fillRect/>
          </a:stretch>
        </p:blipFill>
        <p:spPr>
          <a:xfrm>
            <a:off x="913848" y="1512278"/>
            <a:ext cx="10083863" cy="2865194"/>
          </a:xfrm>
          <a:prstGeom prst="rect">
            <a:avLst/>
          </a:prstGeom>
        </p:spPr>
      </p:pic>
      <p:pic>
        <p:nvPicPr>
          <p:cNvPr id="5" name="Grafik 4"/>
          <p:cNvPicPr>
            <a:picLocks noChangeAspect="1"/>
          </p:cNvPicPr>
          <p:nvPr/>
        </p:nvPicPr>
        <p:blipFill>
          <a:blip r:embed="rId4"/>
          <a:stretch>
            <a:fillRect/>
          </a:stretch>
        </p:blipFill>
        <p:spPr>
          <a:xfrm>
            <a:off x="913848" y="4484443"/>
            <a:ext cx="6581775" cy="561975"/>
          </a:xfrm>
          <a:prstGeom prst="rect">
            <a:avLst/>
          </a:prstGeom>
        </p:spPr>
      </p:pic>
      <p:sp>
        <p:nvSpPr>
          <p:cNvPr id="6" name="Textfeld 5"/>
          <p:cNvSpPr txBox="1"/>
          <p:nvPr/>
        </p:nvSpPr>
        <p:spPr>
          <a:xfrm>
            <a:off x="838200" y="5153389"/>
            <a:ext cx="5900190" cy="1477328"/>
          </a:xfrm>
          <a:prstGeom prst="rect">
            <a:avLst/>
          </a:prstGeom>
          <a:noFill/>
        </p:spPr>
        <p:txBody>
          <a:bodyPr wrap="square" rtlCol="0">
            <a:spAutoFit/>
          </a:bodyPr>
          <a:lstStyle/>
          <a:p>
            <a:r>
              <a:rPr lang="de-DE" dirty="0" smtClean="0">
                <a:solidFill>
                  <a:srgbClr val="FF0000"/>
                </a:solidFill>
              </a:rPr>
              <a:t>! </a:t>
            </a:r>
            <a:r>
              <a:rPr lang="de-DE" dirty="0" err="1" smtClean="0">
                <a:solidFill>
                  <a:srgbClr val="FF0000"/>
                </a:solidFill>
              </a:rPr>
              <a:t>Itraconazol</a:t>
            </a:r>
            <a:r>
              <a:rPr lang="de-DE" dirty="0" smtClean="0">
                <a:solidFill>
                  <a:srgbClr val="FF0000"/>
                </a:solidFill>
              </a:rPr>
              <a:t> – </a:t>
            </a:r>
            <a:r>
              <a:rPr lang="de-DE" dirty="0" err="1" smtClean="0">
                <a:solidFill>
                  <a:srgbClr val="FF0000"/>
                </a:solidFill>
              </a:rPr>
              <a:t>Amiodaron</a:t>
            </a:r>
            <a:r>
              <a:rPr lang="de-DE" dirty="0" smtClean="0">
                <a:solidFill>
                  <a:srgbClr val="FF0000"/>
                </a:solidFill>
              </a:rPr>
              <a:t> Wechselwirkung !</a:t>
            </a:r>
          </a:p>
          <a:p>
            <a:endParaRPr lang="de-DE" dirty="0">
              <a:solidFill>
                <a:srgbClr val="FF0000"/>
              </a:solidFill>
            </a:endParaRPr>
          </a:p>
          <a:p>
            <a:r>
              <a:rPr lang="de-DE" dirty="0" err="1" smtClean="0">
                <a:solidFill>
                  <a:srgbClr val="FF0000"/>
                </a:solidFill>
              </a:rPr>
              <a:t>Itraconazol</a:t>
            </a:r>
            <a:r>
              <a:rPr lang="de-DE" dirty="0" smtClean="0">
                <a:solidFill>
                  <a:srgbClr val="FF0000"/>
                </a:solidFill>
              </a:rPr>
              <a:t> ist ein starker CYP3A4 Inhibitor</a:t>
            </a:r>
          </a:p>
          <a:p>
            <a:r>
              <a:rPr lang="de-DE" dirty="0" err="1" smtClean="0">
                <a:solidFill>
                  <a:srgbClr val="FF0000"/>
                </a:solidFill>
              </a:rPr>
              <a:t>Amiodaron</a:t>
            </a:r>
            <a:r>
              <a:rPr lang="de-DE" dirty="0" smtClean="0">
                <a:solidFill>
                  <a:srgbClr val="FF0000"/>
                </a:solidFill>
              </a:rPr>
              <a:t> HWZ bis zu 100 Tage!</a:t>
            </a:r>
          </a:p>
          <a:p>
            <a:r>
              <a:rPr lang="de-DE" b="1" dirty="0" smtClean="0"/>
              <a:t>Folgen: schwerwiegende kardiale NW, HRS..</a:t>
            </a:r>
            <a:endParaRPr lang="de-AT" b="1" dirty="0"/>
          </a:p>
        </p:txBody>
      </p:sp>
      <p:sp>
        <p:nvSpPr>
          <p:cNvPr id="7" name="Rechteck 6"/>
          <p:cNvSpPr/>
          <p:nvPr/>
        </p:nvSpPr>
        <p:spPr>
          <a:xfrm>
            <a:off x="913848" y="3311222"/>
            <a:ext cx="2078734" cy="235541"/>
          </a:xfrm>
          <a:prstGeom prst="rect">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AT"/>
          </a:p>
        </p:txBody>
      </p:sp>
      <p:sp>
        <p:nvSpPr>
          <p:cNvPr id="8" name="Rechteck 7"/>
          <p:cNvSpPr/>
          <p:nvPr/>
        </p:nvSpPr>
        <p:spPr>
          <a:xfrm>
            <a:off x="913848" y="2480513"/>
            <a:ext cx="2078734" cy="188796"/>
          </a:xfrm>
          <a:prstGeom prst="rect">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AT"/>
          </a:p>
        </p:txBody>
      </p:sp>
      <p:sp>
        <p:nvSpPr>
          <p:cNvPr id="9" name="Rechteck 8"/>
          <p:cNvSpPr/>
          <p:nvPr/>
        </p:nvSpPr>
        <p:spPr>
          <a:xfrm>
            <a:off x="5912319" y="3297314"/>
            <a:ext cx="2071622" cy="279695"/>
          </a:xfrm>
          <a:prstGeom prst="rect">
            <a:avLst/>
          </a:prstGeom>
          <a:noFill/>
          <a:ln w="28575">
            <a:solidFill>
              <a:srgbClr val="33CC3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AT"/>
          </a:p>
        </p:txBody>
      </p:sp>
      <p:sp>
        <p:nvSpPr>
          <p:cNvPr id="3" name="Textfeld 2"/>
          <p:cNvSpPr txBox="1"/>
          <p:nvPr/>
        </p:nvSpPr>
        <p:spPr>
          <a:xfrm>
            <a:off x="5376057" y="6498224"/>
            <a:ext cx="4239131" cy="200055"/>
          </a:xfrm>
          <a:prstGeom prst="rect">
            <a:avLst/>
          </a:prstGeom>
          <a:noFill/>
        </p:spPr>
        <p:txBody>
          <a:bodyPr wrap="square" rtlCol="0">
            <a:spAutoFit/>
          </a:bodyPr>
          <a:lstStyle/>
          <a:p>
            <a:r>
              <a:rPr lang="de-DE" sz="700" dirty="0" smtClean="0">
                <a:solidFill>
                  <a:schemeClr val="bg1">
                    <a:lumMod val="65000"/>
                  </a:schemeClr>
                </a:solidFill>
              </a:rPr>
              <a:t>Quelle</a:t>
            </a:r>
            <a:r>
              <a:rPr lang="de-DE" sz="700" dirty="0">
                <a:solidFill>
                  <a:schemeClr val="bg1">
                    <a:lumMod val="65000"/>
                  </a:schemeClr>
                </a:solidFill>
              </a:rPr>
              <a:t>: https://pixabay.com/images/search/stop%20sign/</a:t>
            </a:r>
            <a:endParaRPr lang="de-AT" sz="700" dirty="0">
              <a:solidFill>
                <a:schemeClr val="bg1">
                  <a:lumMod val="65000"/>
                </a:schemeClr>
              </a:solidFill>
            </a:endParaRPr>
          </a:p>
        </p:txBody>
      </p:sp>
      <p:pic>
        <p:nvPicPr>
          <p:cNvPr id="3076" name="Picture 4" descr="20,000+ Free Stop Sign &amp; Stop Images - Pixabay"/>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572496" y="5134518"/>
            <a:ext cx="1375634" cy="137563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098075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076"/>
                                        </p:tgtEl>
                                        <p:attrNameLst>
                                          <p:attrName>style.visibility</p:attrName>
                                        </p:attrNameLst>
                                      </p:cBhvr>
                                      <p:to>
                                        <p:strVal val="visible"/>
                                      </p:to>
                                    </p:set>
                                    <p:animEffect transition="in" filter="fade">
                                      <p:cBhvr>
                                        <p:cTn id="12" dur="500"/>
                                        <p:tgtEl>
                                          <p:spTgt spid="3076"/>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fade">
                                      <p:cBhvr>
                                        <p:cTn id="15" dur="500"/>
                                        <p:tgtEl>
                                          <p:spTgt spid="3"/>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6"/>
                                        </p:tgtEl>
                                        <p:attrNameLst>
                                          <p:attrName>style.visibility</p:attrName>
                                        </p:attrNameLst>
                                      </p:cBhvr>
                                      <p:to>
                                        <p:strVal val="visible"/>
                                      </p:to>
                                    </p:set>
                                    <p:animEffect transition="in" filter="fade">
                                      <p:cBhvr>
                                        <p:cTn id="20" dur="500"/>
                                        <p:tgtEl>
                                          <p:spTgt spid="6"/>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9"/>
                                        </p:tgtEl>
                                        <p:attrNameLst>
                                          <p:attrName>style.visibility</p:attrName>
                                        </p:attrNameLst>
                                      </p:cBhvr>
                                      <p:to>
                                        <p:strVal val="visible"/>
                                      </p:to>
                                    </p:set>
                                    <p:animEffect transition="in" filter="fade">
                                      <p:cBhvr>
                                        <p:cTn id="23"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9" grpId="0" animBg="1"/>
      <p:bldP spid="3"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1373909" y="-82134"/>
            <a:ext cx="10515600" cy="1325563"/>
          </a:xfrm>
        </p:spPr>
        <p:txBody>
          <a:bodyPr>
            <a:normAutofit/>
          </a:bodyPr>
          <a:lstStyle/>
          <a:p>
            <a:r>
              <a:rPr lang="de-DE" sz="4000" dirty="0"/>
              <a:t>Fallbeispiele aus der </a:t>
            </a:r>
            <a:r>
              <a:rPr lang="de-DE" sz="4000" dirty="0" smtClean="0"/>
              <a:t>Praxis – </a:t>
            </a:r>
            <a:r>
              <a:rPr lang="de-DE" sz="4000" b="1" dirty="0" smtClean="0"/>
              <a:t>AM Interaktion</a:t>
            </a:r>
            <a:endParaRPr lang="de-AT" sz="4000" b="1" dirty="0"/>
          </a:p>
        </p:txBody>
      </p:sp>
      <p:pic>
        <p:nvPicPr>
          <p:cNvPr id="4" name="Grafik 3"/>
          <p:cNvPicPr>
            <a:picLocks noChangeAspect="1"/>
          </p:cNvPicPr>
          <p:nvPr/>
        </p:nvPicPr>
        <p:blipFill>
          <a:blip r:embed="rId3">
            <a:extLst>
              <a:ext uri="{BEBA8EAE-BF5A-486C-A8C5-ECC9F3942E4B}">
                <a14:imgProps xmlns:a14="http://schemas.microsoft.com/office/drawing/2010/main">
                  <a14:imgLayer r:embed="rId4">
                    <a14:imgEffect>
                      <a14:sharpenSoften amount="25000"/>
                    </a14:imgEffect>
                  </a14:imgLayer>
                </a14:imgProps>
              </a:ext>
            </a:extLst>
          </a:blip>
          <a:stretch>
            <a:fillRect/>
          </a:stretch>
        </p:blipFill>
        <p:spPr>
          <a:xfrm>
            <a:off x="1426512" y="893660"/>
            <a:ext cx="9209665" cy="2541277"/>
          </a:xfrm>
          <a:prstGeom prst="rect">
            <a:avLst/>
          </a:prstGeom>
        </p:spPr>
      </p:pic>
      <p:pic>
        <p:nvPicPr>
          <p:cNvPr id="5" name="Grafik 4"/>
          <p:cNvPicPr>
            <a:picLocks noChangeAspect="1"/>
          </p:cNvPicPr>
          <p:nvPr/>
        </p:nvPicPr>
        <p:blipFill>
          <a:blip r:embed="rId5"/>
          <a:stretch>
            <a:fillRect/>
          </a:stretch>
        </p:blipFill>
        <p:spPr>
          <a:xfrm>
            <a:off x="422453" y="5929581"/>
            <a:ext cx="11217781" cy="604755"/>
          </a:xfrm>
          <a:prstGeom prst="rect">
            <a:avLst/>
          </a:prstGeom>
        </p:spPr>
      </p:pic>
      <p:sp>
        <p:nvSpPr>
          <p:cNvPr id="6" name="Textfeld 5"/>
          <p:cNvSpPr txBox="1"/>
          <p:nvPr/>
        </p:nvSpPr>
        <p:spPr>
          <a:xfrm>
            <a:off x="1124419" y="3613714"/>
            <a:ext cx="4805220" cy="1200329"/>
          </a:xfrm>
          <a:prstGeom prst="rect">
            <a:avLst/>
          </a:prstGeom>
          <a:noFill/>
        </p:spPr>
        <p:txBody>
          <a:bodyPr wrap="square" rtlCol="0">
            <a:spAutoFit/>
          </a:bodyPr>
          <a:lstStyle/>
          <a:p>
            <a:r>
              <a:rPr lang="de-DE" dirty="0" smtClean="0">
                <a:solidFill>
                  <a:srgbClr val="FF0000"/>
                </a:solidFill>
              </a:rPr>
              <a:t>! Calcium – </a:t>
            </a:r>
            <a:r>
              <a:rPr lang="de-DE" dirty="0" err="1" smtClean="0">
                <a:solidFill>
                  <a:srgbClr val="FF0000"/>
                </a:solidFill>
              </a:rPr>
              <a:t>Levothyroxin</a:t>
            </a:r>
            <a:r>
              <a:rPr lang="de-DE" dirty="0" smtClean="0">
                <a:solidFill>
                  <a:srgbClr val="FF0000"/>
                </a:solidFill>
              </a:rPr>
              <a:t> Wechselwirkung !</a:t>
            </a:r>
          </a:p>
          <a:p>
            <a:r>
              <a:rPr lang="de-DE" dirty="0" err="1"/>
              <a:t>Osvaren</a:t>
            </a:r>
            <a:r>
              <a:rPr lang="de-DE" dirty="0"/>
              <a:t> enthält größtenteils Calciumacetat</a:t>
            </a:r>
          </a:p>
          <a:p>
            <a:endParaRPr lang="de-DE" dirty="0" smtClean="0">
              <a:solidFill>
                <a:srgbClr val="FF0000"/>
              </a:solidFill>
            </a:endParaRPr>
          </a:p>
          <a:p>
            <a:endParaRPr lang="de-DE" dirty="0">
              <a:solidFill>
                <a:srgbClr val="FF0000"/>
              </a:solidFill>
            </a:endParaRPr>
          </a:p>
        </p:txBody>
      </p:sp>
      <p:sp>
        <p:nvSpPr>
          <p:cNvPr id="7" name="Rechteck 6"/>
          <p:cNvSpPr/>
          <p:nvPr/>
        </p:nvSpPr>
        <p:spPr>
          <a:xfrm>
            <a:off x="1426512" y="2775859"/>
            <a:ext cx="2050473" cy="153394"/>
          </a:xfrm>
          <a:prstGeom prst="rect">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AT"/>
          </a:p>
        </p:txBody>
      </p:sp>
      <p:sp>
        <p:nvSpPr>
          <p:cNvPr id="9" name="Rechteck 8"/>
          <p:cNvSpPr/>
          <p:nvPr/>
        </p:nvSpPr>
        <p:spPr>
          <a:xfrm>
            <a:off x="1426512" y="1684661"/>
            <a:ext cx="2050473" cy="153394"/>
          </a:xfrm>
          <a:prstGeom prst="rect">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AT"/>
          </a:p>
        </p:txBody>
      </p:sp>
      <p:sp>
        <p:nvSpPr>
          <p:cNvPr id="10" name="Rechteck 9"/>
          <p:cNvSpPr/>
          <p:nvPr/>
        </p:nvSpPr>
        <p:spPr>
          <a:xfrm>
            <a:off x="1426512" y="3090120"/>
            <a:ext cx="2050473" cy="153394"/>
          </a:xfrm>
          <a:prstGeom prst="rect">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AT"/>
          </a:p>
        </p:txBody>
      </p:sp>
      <p:sp>
        <p:nvSpPr>
          <p:cNvPr id="11" name="Rechteck 10"/>
          <p:cNvSpPr/>
          <p:nvPr/>
        </p:nvSpPr>
        <p:spPr>
          <a:xfrm>
            <a:off x="1426512" y="1842739"/>
            <a:ext cx="2050473" cy="153394"/>
          </a:xfrm>
          <a:prstGeom prst="rect">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AT"/>
          </a:p>
        </p:txBody>
      </p:sp>
      <p:sp>
        <p:nvSpPr>
          <p:cNvPr id="3" name="Pfeil nach rechts 2"/>
          <p:cNvSpPr/>
          <p:nvPr/>
        </p:nvSpPr>
        <p:spPr>
          <a:xfrm>
            <a:off x="5860976" y="3879292"/>
            <a:ext cx="572654" cy="2032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AT"/>
          </a:p>
        </p:txBody>
      </p:sp>
      <p:sp>
        <p:nvSpPr>
          <p:cNvPr id="12" name="Pfeil nach rechts 11"/>
          <p:cNvSpPr/>
          <p:nvPr/>
        </p:nvSpPr>
        <p:spPr>
          <a:xfrm>
            <a:off x="5835424" y="4549365"/>
            <a:ext cx="572654" cy="203200"/>
          </a:xfrm>
          <a:prstGeom prst="rightArrow">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de-AT" dirty="0"/>
          </a:p>
        </p:txBody>
      </p:sp>
      <p:sp>
        <p:nvSpPr>
          <p:cNvPr id="13" name="Textfeld 12"/>
          <p:cNvSpPr txBox="1"/>
          <p:nvPr/>
        </p:nvSpPr>
        <p:spPr>
          <a:xfrm>
            <a:off x="6697368" y="3689288"/>
            <a:ext cx="4472819" cy="646331"/>
          </a:xfrm>
          <a:prstGeom prst="rect">
            <a:avLst/>
          </a:prstGeom>
          <a:noFill/>
        </p:spPr>
        <p:txBody>
          <a:bodyPr wrap="square" rtlCol="0">
            <a:spAutoFit/>
          </a:bodyPr>
          <a:lstStyle/>
          <a:p>
            <a:r>
              <a:rPr lang="de-DE" dirty="0" smtClean="0"/>
              <a:t>Verminderte Bioverfügbarkeit durch Komplexbildung mit polyvalenten Kationen</a:t>
            </a:r>
            <a:endParaRPr lang="de-AT" dirty="0"/>
          </a:p>
        </p:txBody>
      </p:sp>
      <p:sp>
        <p:nvSpPr>
          <p:cNvPr id="14" name="Textfeld 13"/>
          <p:cNvSpPr txBox="1"/>
          <p:nvPr/>
        </p:nvSpPr>
        <p:spPr>
          <a:xfrm>
            <a:off x="6560776" y="5175623"/>
            <a:ext cx="3694545" cy="646331"/>
          </a:xfrm>
          <a:prstGeom prst="rect">
            <a:avLst/>
          </a:prstGeom>
          <a:noFill/>
        </p:spPr>
        <p:txBody>
          <a:bodyPr wrap="square" rtlCol="0">
            <a:spAutoFit/>
          </a:bodyPr>
          <a:lstStyle/>
          <a:p>
            <a:r>
              <a:rPr lang="de-DE" dirty="0" smtClean="0"/>
              <a:t>Verminderte Resorption durch Komplexbildung mit </a:t>
            </a:r>
            <a:r>
              <a:rPr lang="de-DE" dirty="0" err="1" smtClean="0"/>
              <a:t>Sevelamer</a:t>
            </a:r>
            <a:endParaRPr lang="de-AT" dirty="0"/>
          </a:p>
        </p:txBody>
      </p:sp>
      <p:sp>
        <p:nvSpPr>
          <p:cNvPr id="15" name="Pfeil nach rechts 14"/>
          <p:cNvSpPr/>
          <p:nvPr/>
        </p:nvSpPr>
        <p:spPr>
          <a:xfrm>
            <a:off x="5844766" y="5239473"/>
            <a:ext cx="572654" cy="203200"/>
          </a:xfrm>
          <a:prstGeom prst="rightArrow">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de-AT" dirty="0"/>
          </a:p>
        </p:txBody>
      </p:sp>
      <p:sp>
        <p:nvSpPr>
          <p:cNvPr id="16" name="Textfeld 15"/>
          <p:cNvSpPr txBox="1"/>
          <p:nvPr/>
        </p:nvSpPr>
        <p:spPr>
          <a:xfrm>
            <a:off x="6584473" y="4458693"/>
            <a:ext cx="4698608" cy="646331"/>
          </a:xfrm>
          <a:prstGeom prst="rect">
            <a:avLst/>
          </a:prstGeom>
          <a:noFill/>
        </p:spPr>
        <p:txBody>
          <a:bodyPr wrap="square" rtlCol="0">
            <a:spAutoFit/>
          </a:bodyPr>
          <a:lstStyle/>
          <a:p>
            <a:r>
              <a:rPr lang="de-DE" dirty="0" smtClean="0"/>
              <a:t>PPI führen zu einem Anstieg des pH-Wert (Magen) </a:t>
            </a:r>
            <a:r>
              <a:rPr lang="de-DE" dirty="0" smtClean="0">
                <a:sym typeface="Wingdings" panose="05000000000000000000" pitchFamily="2" charset="2"/>
              </a:rPr>
              <a:t> Abnahme der Absorption</a:t>
            </a:r>
            <a:endParaRPr lang="de-AT" dirty="0"/>
          </a:p>
        </p:txBody>
      </p:sp>
      <p:sp>
        <p:nvSpPr>
          <p:cNvPr id="17" name="Rechteck 16"/>
          <p:cNvSpPr/>
          <p:nvPr/>
        </p:nvSpPr>
        <p:spPr>
          <a:xfrm>
            <a:off x="1124419" y="4499766"/>
            <a:ext cx="4652107" cy="369332"/>
          </a:xfrm>
          <a:prstGeom prst="rect">
            <a:avLst/>
          </a:prstGeom>
        </p:spPr>
        <p:txBody>
          <a:bodyPr wrap="none">
            <a:spAutoFit/>
          </a:bodyPr>
          <a:lstStyle/>
          <a:p>
            <a:r>
              <a:rPr lang="de-DE" dirty="0">
                <a:solidFill>
                  <a:srgbClr val="FF0000"/>
                </a:solidFill>
              </a:rPr>
              <a:t>! </a:t>
            </a:r>
            <a:r>
              <a:rPr lang="de-DE" dirty="0" err="1">
                <a:solidFill>
                  <a:srgbClr val="FF0000"/>
                </a:solidFill>
              </a:rPr>
              <a:t>Esomeprazol</a:t>
            </a:r>
            <a:r>
              <a:rPr lang="de-DE" dirty="0">
                <a:solidFill>
                  <a:srgbClr val="FF0000"/>
                </a:solidFill>
              </a:rPr>
              <a:t> – </a:t>
            </a:r>
            <a:r>
              <a:rPr lang="de-DE" dirty="0" err="1">
                <a:solidFill>
                  <a:srgbClr val="FF0000"/>
                </a:solidFill>
              </a:rPr>
              <a:t>Levothyroxin</a:t>
            </a:r>
            <a:r>
              <a:rPr lang="de-DE" dirty="0">
                <a:solidFill>
                  <a:srgbClr val="FF0000"/>
                </a:solidFill>
              </a:rPr>
              <a:t> Wechselwirkung !</a:t>
            </a:r>
          </a:p>
        </p:txBody>
      </p:sp>
      <p:sp>
        <p:nvSpPr>
          <p:cNvPr id="18" name="Rechteck 17"/>
          <p:cNvSpPr/>
          <p:nvPr/>
        </p:nvSpPr>
        <p:spPr>
          <a:xfrm>
            <a:off x="1124419" y="5175623"/>
            <a:ext cx="4440511" cy="369332"/>
          </a:xfrm>
          <a:prstGeom prst="rect">
            <a:avLst/>
          </a:prstGeom>
        </p:spPr>
        <p:txBody>
          <a:bodyPr wrap="none">
            <a:spAutoFit/>
          </a:bodyPr>
          <a:lstStyle/>
          <a:p>
            <a:r>
              <a:rPr lang="de-DE" dirty="0">
                <a:solidFill>
                  <a:srgbClr val="FF0000"/>
                </a:solidFill>
              </a:rPr>
              <a:t>! </a:t>
            </a:r>
            <a:r>
              <a:rPr lang="de-DE" dirty="0" err="1">
                <a:solidFill>
                  <a:srgbClr val="FF0000"/>
                </a:solidFill>
              </a:rPr>
              <a:t>Sevelamer</a:t>
            </a:r>
            <a:r>
              <a:rPr lang="de-DE" dirty="0">
                <a:solidFill>
                  <a:srgbClr val="FF0000"/>
                </a:solidFill>
              </a:rPr>
              <a:t> – </a:t>
            </a:r>
            <a:r>
              <a:rPr lang="de-DE" dirty="0" err="1">
                <a:solidFill>
                  <a:srgbClr val="FF0000"/>
                </a:solidFill>
              </a:rPr>
              <a:t>Levothyroxin</a:t>
            </a:r>
            <a:r>
              <a:rPr lang="de-DE" dirty="0">
                <a:solidFill>
                  <a:srgbClr val="FF0000"/>
                </a:solidFill>
              </a:rPr>
              <a:t> Wechselwirkung !</a:t>
            </a:r>
          </a:p>
        </p:txBody>
      </p:sp>
      <p:sp>
        <p:nvSpPr>
          <p:cNvPr id="19" name="Pfeil nach rechts 18"/>
          <p:cNvSpPr/>
          <p:nvPr/>
        </p:nvSpPr>
        <p:spPr>
          <a:xfrm>
            <a:off x="1110771" y="1689393"/>
            <a:ext cx="249490" cy="9588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AT"/>
          </a:p>
        </p:txBody>
      </p:sp>
      <p:sp>
        <p:nvSpPr>
          <p:cNvPr id="20" name="Pfeil nach rechts 19"/>
          <p:cNvSpPr/>
          <p:nvPr/>
        </p:nvSpPr>
        <p:spPr>
          <a:xfrm>
            <a:off x="1106256" y="2797817"/>
            <a:ext cx="249490" cy="95882"/>
          </a:xfrm>
          <a:prstGeom prst="right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de-AT"/>
          </a:p>
        </p:txBody>
      </p:sp>
      <p:sp>
        <p:nvSpPr>
          <p:cNvPr id="21" name="Pfeil nach rechts 20"/>
          <p:cNvSpPr/>
          <p:nvPr/>
        </p:nvSpPr>
        <p:spPr>
          <a:xfrm>
            <a:off x="1106256" y="3105554"/>
            <a:ext cx="249490" cy="95882"/>
          </a:xfrm>
          <a:prstGeom prst="rightArrow">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de-AT"/>
          </a:p>
        </p:txBody>
      </p:sp>
      <p:sp>
        <p:nvSpPr>
          <p:cNvPr id="22" name="Pfeil nach rechts 21"/>
          <p:cNvSpPr/>
          <p:nvPr/>
        </p:nvSpPr>
        <p:spPr>
          <a:xfrm>
            <a:off x="1106256" y="1881706"/>
            <a:ext cx="249490" cy="95882"/>
          </a:xfrm>
          <a:prstGeom prst="rightArrow">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de-AT"/>
          </a:p>
        </p:txBody>
      </p:sp>
    </p:spTree>
    <p:extLst>
      <p:ext uri="{BB962C8B-B14F-4D97-AF65-F5344CB8AC3E}">
        <p14:creationId xmlns:p14="http://schemas.microsoft.com/office/powerpoint/2010/main" val="5691614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fade">
                                      <p:cBhvr>
                                        <p:cTn id="10" dur="500"/>
                                        <p:tgtEl>
                                          <p:spTgt spid="3"/>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3"/>
                                        </p:tgtEl>
                                        <p:attrNameLst>
                                          <p:attrName>style.visibility</p:attrName>
                                        </p:attrNameLst>
                                      </p:cBhvr>
                                      <p:to>
                                        <p:strVal val="visible"/>
                                      </p:to>
                                    </p:set>
                                    <p:animEffect transition="in" filter="fade">
                                      <p:cBhvr>
                                        <p:cTn id="13" dur="500"/>
                                        <p:tgtEl>
                                          <p:spTgt spid="13"/>
                                        </p:tgtEl>
                                      </p:cBhvr>
                                    </p:animEffect>
                                  </p:childTnLst>
                                </p:cTn>
                              </p:par>
                              <p:par>
                                <p:cTn id="14" presetID="2" presetClass="entr" presetSubtype="6" fill="hold" grpId="0" nodeType="withEffect">
                                  <p:stCondLst>
                                    <p:cond delay="0"/>
                                  </p:stCondLst>
                                  <p:childTnLst>
                                    <p:set>
                                      <p:cBhvr>
                                        <p:cTn id="15" dur="1" fill="hold">
                                          <p:stCondLst>
                                            <p:cond delay="0"/>
                                          </p:stCondLst>
                                        </p:cTn>
                                        <p:tgtEl>
                                          <p:spTgt spid="19"/>
                                        </p:tgtEl>
                                        <p:attrNameLst>
                                          <p:attrName>style.visibility</p:attrName>
                                        </p:attrNameLst>
                                      </p:cBhvr>
                                      <p:to>
                                        <p:strVal val="visible"/>
                                      </p:to>
                                    </p:set>
                                    <p:anim calcmode="lin" valueType="num">
                                      <p:cBhvr additive="base">
                                        <p:cTn id="16" dur="1750" fill="hold"/>
                                        <p:tgtEl>
                                          <p:spTgt spid="19"/>
                                        </p:tgtEl>
                                        <p:attrNameLst>
                                          <p:attrName>ppt_x</p:attrName>
                                        </p:attrNameLst>
                                      </p:cBhvr>
                                      <p:tavLst>
                                        <p:tav tm="0">
                                          <p:val>
                                            <p:strVal val="1+#ppt_w/2"/>
                                          </p:val>
                                        </p:tav>
                                        <p:tav tm="100000">
                                          <p:val>
                                            <p:strVal val="#ppt_x"/>
                                          </p:val>
                                        </p:tav>
                                      </p:tavLst>
                                    </p:anim>
                                    <p:anim calcmode="lin" valueType="num">
                                      <p:cBhvr additive="base">
                                        <p:cTn id="17" dur="1750" fill="hold"/>
                                        <p:tgtEl>
                                          <p:spTgt spid="19"/>
                                        </p:tgtEl>
                                        <p:attrNameLst>
                                          <p:attrName>ppt_y</p:attrName>
                                        </p:attrNameLst>
                                      </p:cBhvr>
                                      <p:tavLst>
                                        <p:tav tm="0">
                                          <p:val>
                                            <p:strVal val="1+#ppt_h/2"/>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7"/>
                                        </p:tgtEl>
                                        <p:attrNameLst>
                                          <p:attrName>style.visibility</p:attrName>
                                        </p:attrNameLst>
                                      </p:cBhvr>
                                      <p:to>
                                        <p:strVal val="visible"/>
                                      </p:to>
                                    </p:set>
                                    <p:animEffect transition="in" filter="fade">
                                      <p:cBhvr>
                                        <p:cTn id="22" dur="500"/>
                                        <p:tgtEl>
                                          <p:spTgt spid="17"/>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12"/>
                                        </p:tgtEl>
                                        <p:attrNameLst>
                                          <p:attrName>style.visibility</p:attrName>
                                        </p:attrNameLst>
                                      </p:cBhvr>
                                      <p:to>
                                        <p:strVal val="visible"/>
                                      </p:to>
                                    </p:set>
                                    <p:animEffect transition="in" filter="fade">
                                      <p:cBhvr>
                                        <p:cTn id="25" dur="500"/>
                                        <p:tgtEl>
                                          <p:spTgt spid="12"/>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16"/>
                                        </p:tgtEl>
                                        <p:attrNameLst>
                                          <p:attrName>style.visibility</p:attrName>
                                        </p:attrNameLst>
                                      </p:cBhvr>
                                      <p:to>
                                        <p:strVal val="visible"/>
                                      </p:to>
                                    </p:set>
                                    <p:animEffect transition="in" filter="fade">
                                      <p:cBhvr>
                                        <p:cTn id="28" dur="500"/>
                                        <p:tgtEl>
                                          <p:spTgt spid="16"/>
                                        </p:tgtEl>
                                      </p:cBhvr>
                                    </p:animEffect>
                                  </p:childTnLst>
                                </p:cTn>
                              </p:par>
                              <p:par>
                                <p:cTn id="29" presetID="2" presetClass="entr" presetSubtype="6" fill="hold" grpId="0" nodeType="withEffect">
                                  <p:stCondLst>
                                    <p:cond delay="0"/>
                                  </p:stCondLst>
                                  <p:childTnLst>
                                    <p:set>
                                      <p:cBhvr>
                                        <p:cTn id="30" dur="1" fill="hold">
                                          <p:stCondLst>
                                            <p:cond delay="0"/>
                                          </p:stCondLst>
                                        </p:cTn>
                                        <p:tgtEl>
                                          <p:spTgt spid="21"/>
                                        </p:tgtEl>
                                        <p:attrNameLst>
                                          <p:attrName>style.visibility</p:attrName>
                                        </p:attrNameLst>
                                      </p:cBhvr>
                                      <p:to>
                                        <p:strVal val="visible"/>
                                      </p:to>
                                    </p:set>
                                    <p:anim calcmode="lin" valueType="num">
                                      <p:cBhvr additive="base">
                                        <p:cTn id="31" dur="1750" fill="hold"/>
                                        <p:tgtEl>
                                          <p:spTgt spid="21"/>
                                        </p:tgtEl>
                                        <p:attrNameLst>
                                          <p:attrName>ppt_x</p:attrName>
                                        </p:attrNameLst>
                                      </p:cBhvr>
                                      <p:tavLst>
                                        <p:tav tm="0">
                                          <p:val>
                                            <p:strVal val="1+#ppt_w/2"/>
                                          </p:val>
                                        </p:tav>
                                        <p:tav tm="100000">
                                          <p:val>
                                            <p:strVal val="#ppt_x"/>
                                          </p:val>
                                        </p:tav>
                                      </p:tavLst>
                                    </p:anim>
                                    <p:anim calcmode="lin" valueType="num">
                                      <p:cBhvr additive="base">
                                        <p:cTn id="32" dur="1750" fill="hold"/>
                                        <p:tgtEl>
                                          <p:spTgt spid="21"/>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18"/>
                                        </p:tgtEl>
                                        <p:attrNameLst>
                                          <p:attrName>style.visibility</p:attrName>
                                        </p:attrNameLst>
                                      </p:cBhvr>
                                      <p:to>
                                        <p:strVal val="visible"/>
                                      </p:to>
                                    </p:set>
                                    <p:animEffect transition="in" filter="fade">
                                      <p:cBhvr>
                                        <p:cTn id="37" dur="500"/>
                                        <p:tgtEl>
                                          <p:spTgt spid="18"/>
                                        </p:tgtEl>
                                      </p:cBhvr>
                                    </p:animEffect>
                                  </p:childTnLst>
                                </p:cTn>
                              </p:par>
                              <p:par>
                                <p:cTn id="38" presetID="10" presetClass="entr" presetSubtype="0" fill="hold" grpId="0" nodeType="withEffect">
                                  <p:stCondLst>
                                    <p:cond delay="0"/>
                                  </p:stCondLst>
                                  <p:childTnLst>
                                    <p:set>
                                      <p:cBhvr>
                                        <p:cTn id="39" dur="1" fill="hold">
                                          <p:stCondLst>
                                            <p:cond delay="0"/>
                                          </p:stCondLst>
                                        </p:cTn>
                                        <p:tgtEl>
                                          <p:spTgt spid="15"/>
                                        </p:tgtEl>
                                        <p:attrNameLst>
                                          <p:attrName>style.visibility</p:attrName>
                                        </p:attrNameLst>
                                      </p:cBhvr>
                                      <p:to>
                                        <p:strVal val="visible"/>
                                      </p:to>
                                    </p:set>
                                    <p:animEffect transition="in" filter="fade">
                                      <p:cBhvr>
                                        <p:cTn id="40" dur="500"/>
                                        <p:tgtEl>
                                          <p:spTgt spid="15"/>
                                        </p:tgtEl>
                                      </p:cBhvr>
                                    </p:animEffect>
                                  </p:childTnLst>
                                </p:cTn>
                              </p:par>
                              <p:par>
                                <p:cTn id="41" presetID="10" presetClass="entr" presetSubtype="0" fill="hold" grpId="0" nodeType="withEffect">
                                  <p:stCondLst>
                                    <p:cond delay="0"/>
                                  </p:stCondLst>
                                  <p:childTnLst>
                                    <p:set>
                                      <p:cBhvr>
                                        <p:cTn id="42" dur="1" fill="hold">
                                          <p:stCondLst>
                                            <p:cond delay="0"/>
                                          </p:stCondLst>
                                        </p:cTn>
                                        <p:tgtEl>
                                          <p:spTgt spid="14"/>
                                        </p:tgtEl>
                                        <p:attrNameLst>
                                          <p:attrName>style.visibility</p:attrName>
                                        </p:attrNameLst>
                                      </p:cBhvr>
                                      <p:to>
                                        <p:strVal val="visible"/>
                                      </p:to>
                                    </p:set>
                                    <p:animEffect transition="in" filter="fade">
                                      <p:cBhvr>
                                        <p:cTn id="43" dur="500"/>
                                        <p:tgtEl>
                                          <p:spTgt spid="14"/>
                                        </p:tgtEl>
                                      </p:cBhvr>
                                    </p:animEffect>
                                  </p:childTnLst>
                                </p:cTn>
                              </p:par>
                              <p:par>
                                <p:cTn id="44" presetID="2" presetClass="entr" presetSubtype="6" fill="hold" grpId="0" nodeType="withEffect">
                                  <p:stCondLst>
                                    <p:cond delay="0"/>
                                  </p:stCondLst>
                                  <p:childTnLst>
                                    <p:set>
                                      <p:cBhvr>
                                        <p:cTn id="45" dur="1" fill="hold">
                                          <p:stCondLst>
                                            <p:cond delay="0"/>
                                          </p:stCondLst>
                                        </p:cTn>
                                        <p:tgtEl>
                                          <p:spTgt spid="22"/>
                                        </p:tgtEl>
                                        <p:attrNameLst>
                                          <p:attrName>style.visibility</p:attrName>
                                        </p:attrNameLst>
                                      </p:cBhvr>
                                      <p:to>
                                        <p:strVal val="visible"/>
                                      </p:to>
                                    </p:set>
                                    <p:anim calcmode="lin" valueType="num">
                                      <p:cBhvr additive="base">
                                        <p:cTn id="46" dur="1750" fill="hold"/>
                                        <p:tgtEl>
                                          <p:spTgt spid="22"/>
                                        </p:tgtEl>
                                        <p:attrNameLst>
                                          <p:attrName>ppt_x</p:attrName>
                                        </p:attrNameLst>
                                      </p:cBhvr>
                                      <p:tavLst>
                                        <p:tav tm="0">
                                          <p:val>
                                            <p:strVal val="1+#ppt_w/2"/>
                                          </p:val>
                                        </p:tav>
                                        <p:tav tm="100000">
                                          <p:val>
                                            <p:strVal val="#ppt_x"/>
                                          </p:val>
                                        </p:tav>
                                      </p:tavLst>
                                    </p:anim>
                                    <p:anim calcmode="lin" valueType="num">
                                      <p:cBhvr additive="base">
                                        <p:cTn id="47" dur="1750" fill="hold"/>
                                        <p:tgtEl>
                                          <p:spTgt spid="22"/>
                                        </p:tgtEl>
                                        <p:attrNameLst>
                                          <p:attrName>ppt_y</p:attrName>
                                        </p:attrNameLst>
                                      </p:cBhvr>
                                      <p:tavLst>
                                        <p:tav tm="0">
                                          <p:val>
                                            <p:strVal val="1+#ppt_h/2"/>
                                          </p:val>
                                        </p:tav>
                                        <p:tav tm="100000">
                                          <p:val>
                                            <p:strVal val="#ppt_y"/>
                                          </p:val>
                                        </p:tav>
                                      </p:tavLst>
                                    </p:anim>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nodeType="clickEffect">
                                  <p:stCondLst>
                                    <p:cond delay="0"/>
                                  </p:stCondLst>
                                  <p:childTnLst>
                                    <p:set>
                                      <p:cBhvr>
                                        <p:cTn id="51" dur="1" fill="hold">
                                          <p:stCondLst>
                                            <p:cond delay="0"/>
                                          </p:stCondLst>
                                        </p:cTn>
                                        <p:tgtEl>
                                          <p:spTgt spid="5"/>
                                        </p:tgtEl>
                                        <p:attrNameLst>
                                          <p:attrName>style.visibility</p:attrName>
                                        </p:attrNameLst>
                                      </p:cBhvr>
                                      <p:to>
                                        <p:strVal val="visible"/>
                                      </p:to>
                                    </p:set>
                                    <p:animEffect transition="in" filter="fade">
                                      <p:cBhvr>
                                        <p:cTn id="5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3" grpId="0" animBg="1"/>
      <p:bldP spid="12" grpId="0" animBg="1"/>
      <p:bldP spid="13" grpId="0"/>
      <p:bldP spid="14" grpId="0"/>
      <p:bldP spid="15" grpId="0" animBg="1"/>
      <p:bldP spid="16" grpId="0"/>
      <p:bldP spid="17" grpId="0"/>
      <p:bldP spid="18" grpId="0"/>
      <p:bldP spid="19" grpId="0" animBg="1"/>
      <p:bldP spid="21" grpId="0" animBg="1"/>
      <p:bldP spid="22"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556908" y="221629"/>
            <a:ext cx="10668000" cy="313394"/>
          </a:xfrm>
        </p:spPr>
        <p:txBody>
          <a:bodyPr>
            <a:normAutofit fontScale="90000"/>
          </a:bodyPr>
          <a:lstStyle/>
          <a:p>
            <a:pPr algn="ctr"/>
            <a:r>
              <a:rPr lang="de-DE" sz="2800" dirty="0" smtClean="0"/>
              <a:t>Fallbeispiele aus der Praxis – </a:t>
            </a:r>
            <a:r>
              <a:rPr lang="de-DE" sz="2800" b="1" dirty="0" smtClean="0"/>
              <a:t>Dosisanpassung Niere</a:t>
            </a:r>
            <a:endParaRPr lang="de-AT" sz="2800" b="1" dirty="0"/>
          </a:p>
        </p:txBody>
      </p:sp>
      <p:pic>
        <p:nvPicPr>
          <p:cNvPr id="5" name="Grafik 4"/>
          <p:cNvPicPr>
            <a:picLocks noChangeAspect="1"/>
          </p:cNvPicPr>
          <p:nvPr/>
        </p:nvPicPr>
        <p:blipFill rotWithShape="1">
          <a:blip r:embed="rId3"/>
          <a:srcRect r="39226" b="792"/>
          <a:stretch/>
        </p:blipFill>
        <p:spPr>
          <a:xfrm>
            <a:off x="264127" y="5388932"/>
            <a:ext cx="8248954" cy="689872"/>
          </a:xfrm>
          <a:prstGeom prst="rect">
            <a:avLst/>
          </a:prstGeom>
        </p:spPr>
      </p:pic>
      <p:pic>
        <p:nvPicPr>
          <p:cNvPr id="6" name="Grafik 5"/>
          <p:cNvPicPr>
            <a:picLocks noChangeAspect="1"/>
          </p:cNvPicPr>
          <p:nvPr/>
        </p:nvPicPr>
        <p:blipFill>
          <a:blip r:embed="rId4"/>
          <a:stretch>
            <a:fillRect/>
          </a:stretch>
        </p:blipFill>
        <p:spPr>
          <a:xfrm>
            <a:off x="6651360" y="5584247"/>
            <a:ext cx="1634973" cy="475786"/>
          </a:xfrm>
          <a:prstGeom prst="rect">
            <a:avLst/>
          </a:prstGeom>
        </p:spPr>
      </p:pic>
      <p:pic>
        <p:nvPicPr>
          <p:cNvPr id="9" name="Grafik 8"/>
          <p:cNvPicPr>
            <a:picLocks noChangeAspect="1"/>
          </p:cNvPicPr>
          <p:nvPr/>
        </p:nvPicPr>
        <p:blipFill>
          <a:blip r:embed="rId5"/>
          <a:stretch>
            <a:fillRect/>
          </a:stretch>
        </p:blipFill>
        <p:spPr>
          <a:xfrm>
            <a:off x="8541394" y="611162"/>
            <a:ext cx="3614614" cy="1839719"/>
          </a:xfrm>
          <a:prstGeom prst="rect">
            <a:avLst/>
          </a:prstGeom>
        </p:spPr>
      </p:pic>
      <p:pic>
        <p:nvPicPr>
          <p:cNvPr id="10" name="Grafik 9"/>
          <p:cNvPicPr>
            <a:picLocks noChangeAspect="1"/>
          </p:cNvPicPr>
          <p:nvPr/>
        </p:nvPicPr>
        <p:blipFill>
          <a:blip r:embed="rId6"/>
          <a:stretch>
            <a:fillRect/>
          </a:stretch>
        </p:blipFill>
        <p:spPr>
          <a:xfrm>
            <a:off x="8541394" y="2547278"/>
            <a:ext cx="3612127" cy="2160415"/>
          </a:xfrm>
          <a:prstGeom prst="rect">
            <a:avLst/>
          </a:prstGeom>
        </p:spPr>
      </p:pic>
      <p:pic>
        <p:nvPicPr>
          <p:cNvPr id="11" name="Grafik 10"/>
          <p:cNvPicPr>
            <a:picLocks noChangeAspect="1"/>
          </p:cNvPicPr>
          <p:nvPr/>
        </p:nvPicPr>
        <p:blipFill>
          <a:blip r:embed="rId7"/>
          <a:stretch>
            <a:fillRect/>
          </a:stretch>
        </p:blipFill>
        <p:spPr>
          <a:xfrm>
            <a:off x="400673" y="611162"/>
            <a:ext cx="8116053" cy="2322365"/>
          </a:xfrm>
          <a:prstGeom prst="rect">
            <a:avLst/>
          </a:prstGeom>
        </p:spPr>
      </p:pic>
      <p:pic>
        <p:nvPicPr>
          <p:cNvPr id="12" name="Grafik 11"/>
          <p:cNvPicPr>
            <a:picLocks noChangeAspect="1"/>
          </p:cNvPicPr>
          <p:nvPr/>
        </p:nvPicPr>
        <p:blipFill rotWithShape="1">
          <a:blip r:embed="rId8"/>
          <a:srcRect b="66373"/>
          <a:stretch/>
        </p:blipFill>
        <p:spPr>
          <a:xfrm>
            <a:off x="417192" y="2997316"/>
            <a:ext cx="8124202" cy="131526"/>
          </a:xfrm>
          <a:prstGeom prst="rect">
            <a:avLst/>
          </a:prstGeom>
        </p:spPr>
      </p:pic>
      <p:sp>
        <p:nvSpPr>
          <p:cNvPr id="14" name="Textfeld 13"/>
          <p:cNvSpPr txBox="1"/>
          <p:nvPr/>
        </p:nvSpPr>
        <p:spPr>
          <a:xfrm>
            <a:off x="4153540" y="4924977"/>
            <a:ext cx="4933327" cy="200055"/>
          </a:xfrm>
          <a:prstGeom prst="rect">
            <a:avLst/>
          </a:prstGeom>
          <a:noFill/>
        </p:spPr>
        <p:txBody>
          <a:bodyPr wrap="square" rtlCol="0">
            <a:spAutoFit/>
          </a:bodyPr>
          <a:lstStyle/>
          <a:p>
            <a:r>
              <a:rPr lang="de-DE" sz="700" dirty="0" smtClean="0">
                <a:solidFill>
                  <a:schemeClr val="bg2">
                    <a:lumMod val="75000"/>
                  </a:schemeClr>
                </a:solidFill>
              </a:rPr>
              <a:t>Quelle: </a:t>
            </a:r>
            <a:r>
              <a:rPr lang="de-DE" sz="700" dirty="0" err="1" smtClean="0">
                <a:solidFill>
                  <a:schemeClr val="bg2">
                    <a:lumMod val="75000"/>
                  </a:schemeClr>
                </a:solidFill>
              </a:rPr>
              <a:t>FIachinformation</a:t>
            </a:r>
            <a:endParaRPr lang="de-AT" sz="700" dirty="0">
              <a:solidFill>
                <a:schemeClr val="bg2">
                  <a:lumMod val="75000"/>
                </a:schemeClr>
              </a:solidFill>
            </a:endParaRPr>
          </a:p>
        </p:txBody>
      </p:sp>
      <p:sp>
        <p:nvSpPr>
          <p:cNvPr id="15" name="Rechteck 14"/>
          <p:cNvSpPr/>
          <p:nvPr/>
        </p:nvSpPr>
        <p:spPr>
          <a:xfrm>
            <a:off x="7315787" y="5619006"/>
            <a:ext cx="970546" cy="110483"/>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de-AT"/>
          </a:p>
        </p:txBody>
      </p:sp>
      <p:sp>
        <p:nvSpPr>
          <p:cNvPr id="20" name="Rechteck 19"/>
          <p:cNvSpPr/>
          <p:nvPr/>
        </p:nvSpPr>
        <p:spPr>
          <a:xfrm>
            <a:off x="8513081" y="630212"/>
            <a:ext cx="1411969" cy="174349"/>
          </a:xfrm>
          <a:prstGeom prst="rect">
            <a:avLst/>
          </a:prstGeom>
          <a:noFill/>
          <a:ln w="28575">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AT"/>
          </a:p>
        </p:txBody>
      </p:sp>
      <p:sp>
        <p:nvSpPr>
          <p:cNvPr id="21" name="Rechteck 20"/>
          <p:cNvSpPr/>
          <p:nvPr/>
        </p:nvSpPr>
        <p:spPr>
          <a:xfrm>
            <a:off x="8569236" y="2529303"/>
            <a:ext cx="1714499" cy="207927"/>
          </a:xfrm>
          <a:prstGeom prst="rect">
            <a:avLst/>
          </a:prstGeom>
          <a:noFill/>
          <a:ln w="28575">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AT"/>
          </a:p>
        </p:txBody>
      </p:sp>
      <p:pic>
        <p:nvPicPr>
          <p:cNvPr id="25" name="Grafik 24"/>
          <p:cNvPicPr>
            <a:picLocks noChangeAspect="1"/>
          </p:cNvPicPr>
          <p:nvPr/>
        </p:nvPicPr>
        <p:blipFill>
          <a:blip r:embed="rId9"/>
          <a:stretch>
            <a:fillRect/>
          </a:stretch>
        </p:blipFill>
        <p:spPr>
          <a:xfrm>
            <a:off x="8563674" y="4745703"/>
            <a:ext cx="3610874" cy="2120537"/>
          </a:xfrm>
          <a:prstGeom prst="rect">
            <a:avLst/>
          </a:prstGeom>
        </p:spPr>
      </p:pic>
      <p:sp>
        <p:nvSpPr>
          <p:cNvPr id="19" name="Rechteck 18"/>
          <p:cNvSpPr/>
          <p:nvPr/>
        </p:nvSpPr>
        <p:spPr>
          <a:xfrm>
            <a:off x="8530756" y="4737463"/>
            <a:ext cx="1714499" cy="207927"/>
          </a:xfrm>
          <a:prstGeom prst="rect">
            <a:avLst/>
          </a:prstGeom>
          <a:noFill/>
          <a:ln w="28575">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AT"/>
          </a:p>
        </p:txBody>
      </p:sp>
      <p:sp>
        <p:nvSpPr>
          <p:cNvPr id="22" name="Rechteck 21"/>
          <p:cNvSpPr/>
          <p:nvPr/>
        </p:nvSpPr>
        <p:spPr>
          <a:xfrm>
            <a:off x="9120727" y="1964758"/>
            <a:ext cx="2249056" cy="133350"/>
          </a:xfrm>
          <a:prstGeom prst="rect">
            <a:avLst/>
          </a:prstGeom>
          <a:noFill/>
          <a:ln w="28575">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AT"/>
          </a:p>
        </p:txBody>
      </p:sp>
      <p:sp>
        <p:nvSpPr>
          <p:cNvPr id="24" name="Rechteck 23"/>
          <p:cNvSpPr/>
          <p:nvPr/>
        </p:nvSpPr>
        <p:spPr>
          <a:xfrm>
            <a:off x="8997861" y="4135474"/>
            <a:ext cx="1714499" cy="139400"/>
          </a:xfrm>
          <a:prstGeom prst="rect">
            <a:avLst/>
          </a:prstGeom>
          <a:noFill/>
          <a:ln w="28575">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AT"/>
          </a:p>
        </p:txBody>
      </p:sp>
      <p:sp>
        <p:nvSpPr>
          <p:cNvPr id="26" name="Rechteck 25"/>
          <p:cNvSpPr/>
          <p:nvPr/>
        </p:nvSpPr>
        <p:spPr>
          <a:xfrm>
            <a:off x="8997861" y="6707157"/>
            <a:ext cx="1714499" cy="150843"/>
          </a:xfrm>
          <a:prstGeom prst="rect">
            <a:avLst/>
          </a:prstGeom>
          <a:noFill/>
          <a:ln w="28575">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AT"/>
          </a:p>
        </p:txBody>
      </p:sp>
      <p:sp>
        <p:nvSpPr>
          <p:cNvPr id="27" name="Rechteck 26"/>
          <p:cNvSpPr/>
          <p:nvPr/>
        </p:nvSpPr>
        <p:spPr>
          <a:xfrm>
            <a:off x="400674" y="2990212"/>
            <a:ext cx="1704574" cy="154672"/>
          </a:xfrm>
          <a:prstGeom prst="rect">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AT"/>
          </a:p>
        </p:txBody>
      </p:sp>
      <p:sp>
        <p:nvSpPr>
          <p:cNvPr id="28" name="Rechteck 27"/>
          <p:cNvSpPr/>
          <p:nvPr/>
        </p:nvSpPr>
        <p:spPr>
          <a:xfrm>
            <a:off x="6586520" y="2988757"/>
            <a:ext cx="1704574" cy="154672"/>
          </a:xfrm>
          <a:prstGeom prst="rect">
            <a:avLst/>
          </a:prstGeom>
          <a:noFill/>
          <a:ln w="28575">
            <a:solidFill>
              <a:srgbClr val="33CC3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AT"/>
          </a:p>
        </p:txBody>
      </p:sp>
      <p:sp>
        <p:nvSpPr>
          <p:cNvPr id="29" name="Rechteck 28"/>
          <p:cNvSpPr/>
          <p:nvPr/>
        </p:nvSpPr>
        <p:spPr>
          <a:xfrm>
            <a:off x="6585404" y="2302907"/>
            <a:ext cx="1704574" cy="154672"/>
          </a:xfrm>
          <a:prstGeom prst="rect">
            <a:avLst/>
          </a:prstGeom>
          <a:noFill/>
          <a:ln w="28575">
            <a:solidFill>
              <a:srgbClr val="33CC3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AT"/>
          </a:p>
        </p:txBody>
      </p:sp>
      <p:sp>
        <p:nvSpPr>
          <p:cNvPr id="30" name="Rechteck 29"/>
          <p:cNvSpPr/>
          <p:nvPr/>
        </p:nvSpPr>
        <p:spPr>
          <a:xfrm>
            <a:off x="376005" y="2293807"/>
            <a:ext cx="1704574" cy="154672"/>
          </a:xfrm>
          <a:prstGeom prst="rect">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AT"/>
          </a:p>
        </p:txBody>
      </p:sp>
      <p:sp>
        <p:nvSpPr>
          <p:cNvPr id="31" name="Rechteck 30"/>
          <p:cNvSpPr/>
          <p:nvPr/>
        </p:nvSpPr>
        <p:spPr>
          <a:xfrm>
            <a:off x="417192" y="886501"/>
            <a:ext cx="1704574" cy="154672"/>
          </a:xfrm>
          <a:prstGeom prst="rect">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AT"/>
          </a:p>
        </p:txBody>
      </p:sp>
      <p:sp>
        <p:nvSpPr>
          <p:cNvPr id="32" name="Rechteck 31"/>
          <p:cNvSpPr/>
          <p:nvPr/>
        </p:nvSpPr>
        <p:spPr>
          <a:xfrm>
            <a:off x="6620204" y="760704"/>
            <a:ext cx="1704574" cy="154672"/>
          </a:xfrm>
          <a:prstGeom prst="rect">
            <a:avLst/>
          </a:prstGeom>
          <a:noFill/>
          <a:ln w="28575">
            <a:solidFill>
              <a:srgbClr val="33CC3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AT"/>
          </a:p>
        </p:txBody>
      </p:sp>
      <p:sp>
        <p:nvSpPr>
          <p:cNvPr id="33" name="Rechteck 32"/>
          <p:cNvSpPr/>
          <p:nvPr/>
        </p:nvSpPr>
        <p:spPr>
          <a:xfrm>
            <a:off x="6588359" y="1705624"/>
            <a:ext cx="1704574" cy="154672"/>
          </a:xfrm>
          <a:prstGeom prst="rect">
            <a:avLst/>
          </a:prstGeom>
          <a:noFill/>
          <a:ln w="28575">
            <a:solidFill>
              <a:srgbClr val="33CC3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AT"/>
          </a:p>
        </p:txBody>
      </p:sp>
      <p:sp>
        <p:nvSpPr>
          <p:cNvPr id="34" name="Rechteck 33"/>
          <p:cNvSpPr/>
          <p:nvPr/>
        </p:nvSpPr>
        <p:spPr>
          <a:xfrm>
            <a:off x="417192" y="1507563"/>
            <a:ext cx="1704574" cy="154672"/>
          </a:xfrm>
          <a:prstGeom prst="rect">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AT"/>
          </a:p>
        </p:txBody>
      </p:sp>
      <p:sp>
        <p:nvSpPr>
          <p:cNvPr id="35" name="Rechteck 34"/>
          <p:cNvSpPr/>
          <p:nvPr/>
        </p:nvSpPr>
        <p:spPr>
          <a:xfrm>
            <a:off x="2329924" y="1705624"/>
            <a:ext cx="1704574" cy="154672"/>
          </a:xfrm>
          <a:prstGeom prst="rect">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AT"/>
          </a:p>
        </p:txBody>
      </p:sp>
      <p:sp>
        <p:nvSpPr>
          <p:cNvPr id="36" name="Rechteck 35"/>
          <p:cNvSpPr/>
          <p:nvPr/>
        </p:nvSpPr>
        <p:spPr>
          <a:xfrm>
            <a:off x="2329924" y="2979107"/>
            <a:ext cx="1704574" cy="154672"/>
          </a:xfrm>
          <a:prstGeom prst="rect">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AT"/>
          </a:p>
        </p:txBody>
      </p:sp>
      <p:sp>
        <p:nvSpPr>
          <p:cNvPr id="37" name="Rechteck 36"/>
          <p:cNvSpPr/>
          <p:nvPr/>
        </p:nvSpPr>
        <p:spPr>
          <a:xfrm>
            <a:off x="2329924" y="2292651"/>
            <a:ext cx="1704574" cy="154672"/>
          </a:xfrm>
          <a:prstGeom prst="rect">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AT"/>
          </a:p>
        </p:txBody>
      </p:sp>
      <p:sp>
        <p:nvSpPr>
          <p:cNvPr id="38" name="Rechteck 37"/>
          <p:cNvSpPr/>
          <p:nvPr/>
        </p:nvSpPr>
        <p:spPr>
          <a:xfrm>
            <a:off x="2329924" y="866111"/>
            <a:ext cx="1704574" cy="154672"/>
          </a:xfrm>
          <a:prstGeom prst="rect">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AT"/>
          </a:p>
        </p:txBody>
      </p:sp>
      <p:cxnSp>
        <p:nvCxnSpPr>
          <p:cNvPr id="17" name="Gerader Verbinder 16"/>
          <p:cNvCxnSpPr/>
          <p:nvPr/>
        </p:nvCxnSpPr>
        <p:spPr>
          <a:xfrm>
            <a:off x="284566" y="5579697"/>
            <a:ext cx="943726" cy="4550"/>
          </a:xfrm>
          <a:prstGeom prst="line">
            <a:avLst/>
          </a:prstGeom>
          <a:ln w="38100"/>
        </p:spPr>
        <p:style>
          <a:lnRef idx="1">
            <a:schemeClr val="dk1"/>
          </a:lnRef>
          <a:fillRef idx="0">
            <a:schemeClr val="dk1"/>
          </a:fillRef>
          <a:effectRef idx="0">
            <a:schemeClr val="dk1"/>
          </a:effectRef>
          <a:fontRef idx="minor">
            <a:schemeClr val="tx1"/>
          </a:fontRef>
        </p:style>
      </p:cxnSp>
      <p:graphicFrame>
        <p:nvGraphicFramePr>
          <p:cNvPr id="39" name="Tabelle 38"/>
          <p:cNvGraphicFramePr>
            <a:graphicFrameLocks noGrp="1"/>
          </p:cNvGraphicFramePr>
          <p:nvPr>
            <p:extLst>
              <p:ext uri="{D42A27DB-BD31-4B8C-83A1-F6EECF244321}">
                <p14:modId xmlns:p14="http://schemas.microsoft.com/office/powerpoint/2010/main" val="2487214243"/>
              </p:ext>
            </p:extLst>
          </p:nvPr>
        </p:nvGraphicFramePr>
        <p:xfrm>
          <a:off x="302330" y="3419287"/>
          <a:ext cx="3732168" cy="1432482"/>
        </p:xfrm>
        <a:graphic>
          <a:graphicData uri="http://schemas.openxmlformats.org/drawingml/2006/table">
            <a:tbl>
              <a:tblPr firstRow="1" bandRow="1">
                <a:tableStyleId>{21E4AEA4-8DFA-4A89-87EB-49C32662AFE0}</a:tableStyleId>
              </a:tblPr>
              <a:tblGrid>
                <a:gridCol w="3732168">
                  <a:extLst>
                    <a:ext uri="{9D8B030D-6E8A-4147-A177-3AD203B41FA5}">
                      <a16:colId xmlns:a16="http://schemas.microsoft.com/office/drawing/2014/main" val="2037958041"/>
                    </a:ext>
                  </a:extLst>
                </a:gridCol>
              </a:tblGrid>
              <a:tr h="319999">
                <a:tc>
                  <a:txBody>
                    <a:bodyPr/>
                    <a:lstStyle/>
                    <a:p>
                      <a:pPr algn="ctr"/>
                      <a:r>
                        <a:rPr lang="de-DE" sz="1400" u="sng" dirty="0" smtClean="0"/>
                        <a:t>Aktuelle</a:t>
                      </a:r>
                      <a:r>
                        <a:rPr lang="de-DE" sz="1400" u="sng" baseline="0" dirty="0" smtClean="0"/>
                        <a:t> Dosis</a:t>
                      </a:r>
                      <a:endParaRPr lang="de-AT" sz="1400" u="sng" dirty="0"/>
                    </a:p>
                  </a:txBody>
                  <a:tcPr>
                    <a:solidFill>
                      <a:srgbClr val="FB4B05"/>
                    </a:solidFill>
                  </a:tcPr>
                </a:tc>
                <a:extLst>
                  <a:ext uri="{0D108BD9-81ED-4DB2-BD59-A6C34878D82A}">
                    <a16:rowId xmlns:a16="http://schemas.microsoft.com/office/drawing/2014/main" val="1936956964"/>
                  </a:ext>
                </a:extLst>
              </a:tr>
              <a:tr h="289523">
                <a:tc>
                  <a:txBody>
                    <a:bodyPr/>
                    <a:lstStyle/>
                    <a:p>
                      <a:r>
                        <a:rPr lang="de-DE" sz="1200" dirty="0" err="1" smtClean="0"/>
                        <a:t>Lanitop</a:t>
                      </a:r>
                      <a:r>
                        <a:rPr lang="de-DE" sz="1200" dirty="0" smtClean="0"/>
                        <a:t> 0,1mg </a:t>
                      </a:r>
                      <a:endParaRPr lang="de-AT" sz="1200" dirty="0"/>
                    </a:p>
                  </a:txBody>
                  <a:tcPr/>
                </a:tc>
                <a:extLst>
                  <a:ext uri="{0D108BD9-81ED-4DB2-BD59-A6C34878D82A}">
                    <a16:rowId xmlns:a16="http://schemas.microsoft.com/office/drawing/2014/main" val="1740250279"/>
                  </a:ext>
                </a:extLst>
              </a:tr>
              <a:tr h="167618">
                <a:tc>
                  <a:txBody>
                    <a:bodyPr/>
                    <a:lstStyle/>
                    <a:p>
                      <a:r>
                        <a:rPr lang="de-DE" sz="1200" dirty="0" err="1" smtClean="0"/>
                        <a:t>Metformin</a:t>
                      </a:r>
                      <a:r>
                        <a:rPr lang="de-DE" sz="1200" dirty="0" smtClean="0"/>
                        <a:t> 2000mg</a:t>
                      </a:r>
                      <a:endParaRPr lang="de-AT" sz="1200" dirty="0"/>
                    </a:p>
                  </a:txBody>
                  <a:tcPr/>
                </a:tc>
                <a:extLst>
                  <a:ext uri="{0D108BD9-81ED-4DB2-BD59-A6C34878D82A}">
                    <a16:rowId xmlns:a16="http://schemas.microsoft.com/office/drawing/2014/main" val="2121775015"/>
                  </a:ext>
                </a:extLst>
              </a:tr>
              <a:tr h="167618">
                <a:tc>
                  <a:txBody>
                    <a:bodyPr/>
                    <a:lstStyle/>
                    <a:p>
                      <a:r>
                        <a:rPr lang="de-DE" sz="1200" dirty="0" err="1" smtClean="0"/>
                        <a:t>Spirono</a:t>
                      </a:r>
                      <a:r>
                        <a:rPr lang="de-DE" sz="1200" dirty="0" smtClean="0"/>
                        <a:t> CP 50mg/20mg</a:t>
                      </a:r>
                      <a:endParaRPr lang="de-AT" sz="1200" dirty="0"/>
                    </a:p>
                  </a:txBody>
                  <a:tcPr/>
                </a:tc>
                <a:extLst>
                  <a:ext uri="{0D108BD9-81ED-4DB2-BD59-A6C34878D82A}">
                    <a16:rowId xmlns:a16="http://schemas.microsoft.com/office/drawing/2014/main" val="1924996924"/>
                  </a:ext>
                </a:extLst>
              </a:tr>
              <a:tr h="167618">
                <a:tc>
                  <a:txBody>
                    <a:bodyPr/>
                    <a:lstStyle/>
                    <a:p>
                      <a:r>
                        <a:rPr lang="de-DE" sz="1200" dirty="0" err="1" smtClean="0"/>
                        <a:t>Eliquis</a:t>
                      </a:r>
                      <a:r>
                        <a:rPr lang="de-DE" sz="1200" dirty="0" smtClean="0"/>
                        <a:t> 5mg</a:t>
                      </a:r>
                      <a:endParaRPr lang="de-AT" sz="1200" dirty="0"/>
                    </a:p>
                  </a:txBody>
                  <a:tcPr/>
                </a:tc>
                <a:extLst>
                  <a:ext uri="{0D108BD9-81ED-4DB2-BD59-A6C34878D82A}">
                    <a16:rowId xmlns:a16="http://schemas.microsoft.com/office/drawing/2014/main" val="3746206203"/>
                  </a:ext>
                </a:extLst>
              </a:tr>
            </a:tbl>
          </a:graphicData>
        </a:graphic>
      </p:graphicFrame>
      <p:graphicFrame>
        <p:nvGraphicFramePr>
          <p:cNvPr id="41" name="Tabelle 40"/>
          <p:cNvGraphicFramePr>
            <a:graphicFrameLocks noGrp="1"/>
          </p:cNvGraphicFramePr>
          <p:nvPr>
            <p:extLst>
              <p:ext uri="{D42A27DB-BD31-4B8C-83A1-F6EECF244321}">
                <p14:modId xmlns:p14="http://schemas.microsoft.com/office/powerpoint/2010/main" val="808161461"/>
              </p:ext>
            </p:extLst>
          </p:nvPr>
        </p:nvGraphicFramePr>
        <p:xfrm>
          <a:off x="4081446" y="3431859"/>
          <a:ext cx="4208532" cy="1432482"/>
        </p:xfrm>
        <a:graphic>
          <a:graphicData uri="http://schemas.openxmlformats.org/drawingml/2006/table">
            <a:tbl>
              <a:tblPr firstRow="1" bandRow="1">
                <a:tableStyleId>{93296810-A885-4BE3-A3E7-6D5BEEA58F35}</a:tableStyleId>
              </a:tblPr>
              <a:tblGrid>
                <a:gridCol w="4208532">
                  <a:extLst>
                    <a:ext uri="{9D8B030D-6E8A-4147-A177-3AD203B41FA5}">
                      <a16:colId xmlns:a16="http://schemas.microsoft.com/office/drawing/2014/main" val="3445353938"/>
                    </a:ext>
                  </a:extLst>
                </a:gridCol>
              </a:tblGrid>
              <a:tr h="319999">
                <a:tc>
                  <a:txBody>
                    <a:bodyPr/>
                    <a:lstStyle/>
                    <a:p>
                      <a:pPr algn="ctr"/>
                      <a:r>
                        <a:rPr lang="de-DE" sz="1400" dirty="0" smtClean="0"/>
                        <a:t>Dosisempfehlung lt. FI bei aktueller GFR 30ml/min</a:t>
                      </a:r>
                      <a:endParaRPr lang="de-AT" sz="1400" dirty="0">
                        <a:solidFill>
                          <a:schemeClr val="tx1"/>
                        </a:solidFill>
                      </a:endParaRPr>
                    </a:p>
                  </a:txBody>
                  <a:tcPr/>
                </a:tc>
                <a:extLst>
                  <a:ext uri="{0D108BD9-81ED-4DB2-BD59-A6C34878D82A}">
                    <a16:rowId xmlns:a16="http://schemas.microsoft.com/office/drawing/2014/main" val="2283858964"/>
                  </a:ext>
                </a:extLst>
              </a:tr>
              <a:tr h="289523">
                <a:tc>
                  <a:txBody>
                    <a:bodyPr/>
                    <a:lstStyle/>
                    <a:p>
                      <a:r>
                        <a:rPr lang="de-DE" sz="1200" dirty="0" smtClean="0"/>
                        <a:t>1/3</a:t>
                      </a:r>
                      <a:r>
                        <a:rPr lang="de-DE" sz="1200" baseline="0" dirty="0" smtClean="0"/>
                        <a:t> der EH </a:t>
                      </a:r>
                      <a:r>
                        <a:rPr lang="de-DE" sz="1200" dirty="0" smtClean="0"/>
                        <a:t>(&gt;30ml/min)</a:t>
                      </a:r>
                      <a:r>
                        <a:rPr lang="de-DE" sz="1200" baseline="0" dirty="0" smtClean="0"/>
                        <a:t> bzw. 1/4 (&lt;30ml/min) </a:t>
                      </a:r>
                      <a:endParaRPr lang="de-AT" sz="1200" dirty="0"/>
                    </a:p>
                  </a:txBody>
                  <a:tcPr/>
                </a:tc>
                <a:extLst>
                  <a:ext uri="{0D108BD9-81ED-4DB2-BD59-A6C34878D82A}">
                    <a16:rowId xmlns:a16="http://schemas.microsoft.com/office/drawing/2014/main" val="3508985390"/>
                  </a:ext>
                </a:extLst>
              </a:tr>
              <a:tr h="167618">
                <a:tc>
                  <a:txBody>
                    <a:bodyPr/>
                    <a:lstStyle/>
                    <a:p>
                      <a:r>
                        <a:rPr lang="de-DE" sz="1200" dirty="0" smtClean="0"/>
                        <a:t>Max</a:t>
                      </a:r>
                      <a:r>
                        <a:rPr lang="de-DE" sz="1200" baseline="0" dirty="0" smtClean="0"/>
                        <a:t> 1000mg (&lt;30ml/min KI!)</a:t>
                      </a:r>
                      <a:endParaRPr lang="de-AT" sz="1200" dirty="0"/>
                    </a:p>
                  </a:txBody>
                  <a:tcPr/>
                </a:tc>
                <a:extLst>
                  <a:ext uri="{0D108BD9-81ED-4DB2-BD59-A6C34878D82A}">
                    <a16:rowId xmlns:a16="http://schemas.microsoft.com/office/drawing/2014/main" val="3744812946"/>
                  </a:ext>
                </a:extLst>
              </a:tr>
              <a:tr h="167618">
                <a:tc>
                  <a:txBody>
                    <a:bodyPr/>
                    <a:lstStyle/>
                    <a:p>
                      <a:r>
                        <a:rPr lang="de-DE" sz="1200" dirty="0" smtClean="0"/>
                        <a:t>&lt;30ml/min</a:t>
                      </a:r>
                      <a:r>
                        <a:rPr lang="de-DE" sz="1200" baseline="0" dirty="0" smtClean="0"/>
                        <a:t> KI!</a:t>
                      </a:r>
                      <a:endParaRPr lang="de-AT" sz="1200" dirty="0"/>
                    </a:p>
                  </a:txBody>
                  <a:tcPr/>
                </a:tc>
                <a:extLst>
                  <a:ext uri="{0D108BD9-81ED-4DB2-BD59-A6C34878D82A}">
                    <a16:rowId xmlns:a16="http://schemas.microsoft.com/office/drawing/2014/main" val="2281135117"/>
                  </a:ext>
                </a:extLst>
              </a:tr>
              <a:tr h="167618">
                <a:tc>
                  <a:txBody>
                    <a:bodyPr/>
                    <a:lstStyle/>
                    <a:p>
                      <a:r>
                        <a:rPr lang="de-DE" sz="1200" dirty="0" smtClean="0"/>
                        <a:t>2,5mg</a:t>
                      </a:r>
                      <a:r>
                        <a:rPr lang="de-DE" sz="1200" baseline="0" dirty="0" smtClean="0"/>
                        <a:t> 1-0-1 (</a:t>
                      </a:r>
                      <a:r>
                        <a:rPr lang="de-DE" sz="1200" dirty="0" smtClean="0"/>
                        <a:t>Alter &lt;80J, Serum-Kreatinin</a:t>
                      </a:r>
                      <a:r>
                        <a:rPr lang="de-DE" sz="1200" baseline="0" dirty="0" smtClean="0"/>
                        <a:t> &lt;1,5mg/dl)</a:t>
                      </a:r>
                      <a:endParaRPr lang="de-AT" sz="1200" dirty="0"/>
                    </a:p>
                  </a:txBody>
                  <a:tcPr/>
                </a:tc>
                <a:extLst>
                  <a:ext uri="{0D108BD9-81ED-4DB2-BD59-A6C34878D82A}">
                    <a16:rowId xmlns:a16="http://schemas.microsoft.com/office/drawing/2014/main" val="662795943"/>
                  </a:ext>
                </a:extLst>
              </a:tr>
            </a:tbl>
          </a:graphicData>
        </a:graphic>
      </p:graphicFrame>
    </p:spTree>
    <p:extLst>
      <p:ext uri="{BB962C8B-B14F-4D97-AF65-F5344CB8AC3E}">
        <p14:creationId xmlns:p14="http://schemas.microsoft.com/office/powerpoint/2010/main" val="8323403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fade">
                                      <p:cBhvr>
                                        <p:cTn id="7" dur="500"/>
                                        <p:tgtEl>
                                          <p:spTgt spid="21"/>
                                        </p:tgtEl>
                                      </p:cBhvr>
                                    </p:animEffect>
                                  </p:childTnLst>
                                </p:cTn>
                              </p:par>
                              <p:par>
                                <p:cTn id="8" presetID="10" presetClass="entr" presetSubtype="0" fill="hold" nodeType="withEffect">
                                  <p:stCondLst>
                                    <p:cond delay="0"/>
                                  </p:stCondLst>
                                  <p:childTnLst>
                                    <p:set>
                                      <p:cBhvr>
                                        <p:cTn id="9" dur="1" fill="hold">
                                          <p:stCondLst>
                                            <p:cond delay="0"/>
                                          </p:stCondLst>
                                        </p:cTn>
                                        <p:tgtEl>
                                          <p:spTgt spid="10"/>
                                        </p:tgtEl>
                                        <p:attrNameLst>
                                          <p:attrName>style.visibility</p:attrName>
                                        </p:attrNameLst>
                                      </p:cBhvr>
                                      <p:to>
                                        <p:strVal val="visible"/>
                                      </p:to>
                                    </p:set>
                                    <p:animEffect transition="in" filter="fade">
                                      <p:cBhvr>
                                        <p:cTn id="10" dur="500"/>
                                        <p:tgtEl>
                                          <p:spTgt spid="10"/>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24"/>
                                        </p:tgtEl>
                                        <p:attrNameLst>
                                          <p:attrName>style.visibility</p:attrName>
                                        </p:attrNameLst>
                                      </p:cBhvr>
                                      <p:to>
                                        <p:strVal val="visible"/>
                                      </p:to>
                                    </p:set>
                                    <p:animEffect transition="in" filter="fade">
                                      <p:cBhvr>
                                        <p:cTn id="13" dur="500"/>
                                        <p:tgtEl>
                                          <p:spTgt spid="24"/>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19"/>
                                        </p:tgtEl>
                                        <p:attrNameLst>
                                          <p:attrName>style.visibility</p:attrName>
                                        </p:attrNameLst>
                                      </p:cBhvr>
                                      <p:to>
                                        <p:strVal val="visible"/>
                                      </p:to>
                                    </p:set>
                                    <p:animEffect transition="in" filter="fade">
                                      <p:cBhvr>
                                        <p:cTn id="18" dur="500"/>
                                        <p:tgtEl>
                                          <p:spTgt spid="19"/>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26"/>
                                        </p:tgtEl>
                                        <p:attrNameLst>
                                          <p:attrName>style.visibility</p:attrName>
                                        </p:attrNameLst>
                                      </p:cBhvr>
                                      <p:to>
                                        <p:strVal val="visible"/>
                                      </p:to>
                                    </p:set>
                                    <p:animEffect transition="in" filter="fade">
                                      <p:cBhvr>
                                        <p:cTn id="21" dur="500"/>
                                        <p:tgtEl>
                                          <p:spTgt spid="26"/>
                                        </p:tgtEl>
                                      </p:cBhvr>
                                    </p:animEffect>
                                  </p:childTnLst>
                                </p:cTn>
                              </p:par>
                              <p:par>
                                <p:cTn id="22" presetID="10" presetClass="entr" presetSubtype="0" fill="hold" nodeType="withEffect">
                                  <p:stCondLst>
                                    <p:cond delay="0"/>
                                  </p:stCondLst>
                                  <p:childTnLst>
                                    <p:set>
                                      <p:cBhvr>
                                        <p:cTn id="23" dur="1" fill="hold">
                                          <p:stCondLst>
                                            <p:cond delay="0"/>
                                          </p:stCondLst>
                                        </p:cTn>
                                        <p:tgtEl>
                                          <p:spTgt spid="25"/>
                                        </p:tgtEl>
                                        <p:attrNameLst>
                                          <p:attrName>style.visibility</p:attrName>
                                        </p:attrNameLst>
                                      </p:cBhvr>
                                      <p:to>
                                        <p:strVal val="visible"/>
                                      </p:to>
                                    </p:set>
                                    <p:animEffect transition="in" filter="fade">
                                      <p:cBhvr>
                                        <p:cTn id="24" dur="500"/>
                                        <p:tgtEl>
                                          <p:spTgt spid="25"/>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nodeType="click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fade">
                                      <p:cBhvr>
                                        <p:cTn id="29" dur="500"/>
                                        <p:tgtEl>
                                          <p:spTgt spid="11"/>
                                        </p:tgtEl>
                                      </p:cBhvr>
                                    </p:animEffect>
                                  </p:childTnLst>
                                </p:cTn>
                              </p:par>
                              <p:par>
                                <p:cTn id="30" presetID="10" presetClass="entr" presetSubtype="0" fill="hold" nodeType="withEffect">
                                  <p:stCondLst>
                                    <p:cond delay="0"/>
                                  </p:stCondLst>
                                  <p:childTnLst>
                                    <p:set>
                                      <p:cBhvr>
                                        <p:cTn id="31" dur="1" fill="hold">
                                          <p:stCondLst>
                                            <p:cond delay="0"/>
                                          </p:stCondLst>
                                        </p:cTn>
                                        <p:tgtEl>
                                          <p:spTgt spid="12"/>
                                        </p:tgtEl>
                                        <p:attrNameLst>
                                          <p:attrName>style.visibility</p:attrName>
                                        </p:attrNameLst>
                                      </p:cBhvr>
                                      <p:to>
                                        <p:strVal val="visible"/>
                                      </p:to>
                                    </p:set>
                                    <p:animEffect transition="in" filter="fade">
                                      <p:cBhvr>
                                        <p:cTn id="32" dur="500"/>
                                        <p:tgtEl>
                                          <p:spTgt spid="12"/>
                                        </p:tgtEl>
                                      </p:cBhvr>
                                    </p:animEffect>
                                  </p:childTnLst>
                                </p:cTn>
                              </p:par>
                              <p:par>
                                <p:cTn id="33" presetID="10" presetClass="entr" presetSubtype="0" fill="hold" grpId="0" nodeType="withEffect">
                                  <p:stCondLst>
                                    <p:cond delay="0"/>
                                  </p:stCondLst>
                                  <p:childTnLst>
                                    <p:set>
                                      <p:cBhvr>
                                        <p:cTn id="34" dur="1" fill="hold">
                                          <p:stCondLst>
                                            <p:cond delay="0"/>
                                          </p:stCondLst>
                                        </p:cTn>
                                        <p:tgtEl>
                                          <p:spTgt spid="36"/>
                                        </p:tgtEl>
                                        <p:attrNameLst>
                                          <p:attrName>style.visibility</p:attrName>
                                        </p:attrNameLst>
                                      </p:cBhvr>
                                      <p:to>
                                        <p:strVal val="visible"/>
                                      </p:to>
                                    </p:set>
                                    <p:animEffect transition="in" filter="fade">
                                      <p:cBhvr>
                                        <p:cTn id="35" dur="500"/>
                                        <p:tgtEl>
                                          <p:spTgt spid="36"/>
                                        </p:tgtEl>
                                      </p:cBhvr>
                                    </p:animEffect>
                                  </p:childTnLst>
                                </p:cTn>
                              </p:par>
                              <p:par>
                                <p:cTn id="36" presetID="10" presetClass="entr" presetSubtype="0" fill="hold" grpId="0" nodeType="withEffect">
                                  <p:stCondLst>
                                    <p:cond delay="0"/>
                                  </p:stCondLst>
                                  <p:childTnLst>
                                    <p:set>
                                      <p:cBhvr>
                                        <p:cTn id="37" dur="1" fill="hold">
                                          <p:stCondLst>
                                            <p:cond delay="0"/>
                                          </p:stCondLst>
                                        </p:cTn>
                                        <p:tgtEl>
                                          <p:spTgt spid="30"/>
                                        </p:tgtEl>
                                        <p:attrNameLst>
                                          <p:attrName>style.visibility</p:attrName>
                                        </p:attrNameLst>
                                      </p:cBhvr>
                                      <p:to>
                                        <p:strVal val="visible"/>
                                      </p:to>
                                    </p:set>
                                    <p:animEffect transition="in" filter="fade">
                                      <p:cBhvr>
                                        <p:cTn id="38" dur="500"/>
                                        <p:tgtEl>
                                          <p:spTgt spid="30"/>
                                        </p:tgtEl>
                                      </p:cBhvr>
                                    </p:animEffect>
                                  </p:childTnLst>
                                </p:cTn>
                              </p:par>
                              <p:par>
                                <p:cTn id="39" presetID="10" presetClass="entr" presetSubtype="0" fill="hold" grpId="0" nodeType="withEffect">
                                  <p:stCondLst>
                                    <p:cond delay="0"/>
                                  </p:stCondLst>
                                  <p:childTnLst>
                                    <p:set>
                                      <p:cBhvr>
                                        <p:cTn id="40" dur="1" fill="hold">
                                          <p:stCondLst>
                                            <p:cond delay="0"/>
                                          </p:stCondLst>
                                        </p:cTn>
                                        <p:tgtEl>
                                          <p:spTgt spid="37"/>
                                        </p:tgtEl>
                                        <p:attrNameLst>
                                          <p:attrName>style.visibility</p:attrName>
                                        </p:attrNameLst>
                                      </p:cBhvr>
                                      <p:to>
                                        <p:strVal val="visible"/>
                                      </p:to>
                                    </p:set>
                                    <p:animEffect transition="in" filter="fade">
                                      <p:cBhvr>
                                        <p:cTn id="41" dur="500"/>
                                        <p:tgtEl>
                                          <p:spTgt spid="37"/>
                                        </p:tgtEl>
                                      </p:cBhvr>
                                    </p:animEffect>
                                  </p:childTnLst>
                                </p:cTn>
                              </p:par>
                              <p:par>
                                <p:cTn id="42" presetID="10" presetClass="entr" presetSubtype="0" fill="hold" grpId="0" nodeType="withEffect">
                                  <p:stCondLst>
                                    <p:cond delay="0"/>
                                  </p:stCondLst>
                                  <p:childTnLst>
                                    <p:set>
                                      <p:cBhvr>
                                        <p:cTn id="43" dur="1" fill="hold">
                                          <p:stCondLst>
                                            <p:cond delay="0"/>
                                          </p:stCondLst>
                                        </p:cTn>
                                        <p:tgtEl>
                                          <p:spTgt spid="35"/>
                                        </p:tgtEl>
                                        <p:attrNameLst>
                                          <p:attrName>style.visibility</p:attrName>
                                        </p:attrNameLst>
                                      </p:cBhvr>
                                      <p:to>
                                        <p:strVal val="visible"/>
                                      </p:to>
                                    </p:set>
                                    <p:animEffect transition="in" filter="fade">
                                      <p:cBhvr>
                                        <p:cTn id="44" dur="500"/>
                                        <p:tgtEl>
                                          <p:spTgt spid="35"/>
                                        </p:tgtEl>
                                      </p:cBhvr>
                                    </p:animEffect>
                                  </p:childTnLst>
                                </p:cTn>
                              </p:par>
                              <p:par>
                                <p:cTn id="45" presetID="10" presetClass="entr" presetSubtype="0" fill="hold" grpId="0" nodeType="withEffect">
                                  <p:stCondLst>
                                    <p:cond delay="0"/>
                                  </p:stCondLst>
                                  <p:childTnLst>
                                    <p:set>
                                      <p:cBhvr>
                                        <p:cTn id="46" dur="1" fill="hold">
                                          <p:stCondLst>
                                            <p:cond delay="0"/>
                                          </p:stCondLst>
                                        </p:cTn>
                                        <p:tgtEl>
                                          <p:spTgt spid="27"/>
                                        </p:tgtEl>
                                        <p:attrNameLst>
                                          <p:attrName>style.visibility</p:attrName>
                                        </p:attrNameLst>
                                      </p:cBhvr>
                                      <p:to>
                                        <p:strVal val="visible"/>
                                      </p:to>
                                    </p:set>
                                    <p:animEffect transition="in" filter="fade">
                                      <p:cBhvr>
                                        <p:cTn id="47" dur="500"/>
                                        <p:tgtEl>
                                          <p:spTgt spid="27"/>
                                        </p:tgtEl>
                                      </p:cBhvr>
                                    </p:animEffect>
                                  </p:childTnLst>
                                </p:cTn>
                              </p:par>
                              <p:par>
                                <p:cTn id="48" presetID="10" presetClass="entr" presetSubtype="0" fill="hold" grpId="0" nodeType="withEffect">
                                  <p:stCondLst>
                                    <p:cond delay="0"/>
                                  </p:stCondLst>
                                  <p:childTnLst>
                                    <p:set>
                                      <p:cBhvr>
                                        <p:cTn id="49" dur="1" fill="hold">
                                          <p:stCondLst>
                                            <p:cond delay="0"/>
                                          </p:stCondLst>
                                        </p:cTn>
                                        <p:tgtEl>
                                          <p:spTgt spid="34"/>
                                        </p:tgtEl>
                                        <p:attrNameLst>
                                          <p:attrName>style.visibility</p:attrName>
                                        </p:attrNameLst>
                                      </p:cBhvr>
                                      <p:to>
                                        <p:strVal val="visible"/>
                                      </p:to>
                                    </p:set>
                                    <p:animEffect transition="in" filter="fade">
                                      <p:cBhvr>
                                        <p:cTn id="50" dur="500"/>
                                        <p:tgtEl>
                                          <p:spTgt spid="34"/>
                                        </p:tgtEl>
                                      </p:cBhvr>
                                    </p:animEffect>
                                  </p:childTnLst>
                                </p:cTn>
                              </p:par>
                              <p:par>
                                <p:cTn id="51" presetID="10" presetClass="entr" presetSubtype="0" fill="hold" grpId="0" nodeType="withEffect">
                                  <p:stCondLst>
                                    <p:cond delay="0"/>
                                  </p:stCondLst>
                                  <p:childTnLst>
                                    <p:set>
                                      <p:cBhvr>
                                        <p:cTn id="52" dur="1" fill="hold">
                                          <p:stCondLst>
                                            <p:cond delay="0"/>
                                          </p:stCondLst>
                                        </p:cTn>
                                        <p:tgtEl>
                                          <p:spTgt spid="38"/>
                                        </p:tgtEl>
                                        <p:attrNameLst>
                                          <p:attrName>style.visibility</p:attrName>
                                        </p:attrNameLst>
                                      </p:cBhvr>
                                      <p:to>
                                        <p:strVal val="visible"/>
                                      </p:to>
                                    </p:set>
                                    <p:animEffect transition="in" filter="fade">
                                      <p:cBhvr>
                                        <p:cTn id="53" dur="500"/>
                                        <p:tgtEl>
                                          <p:spTgt spid="38"/>
                                        </p:tgtEl>
                                      </p:cBhvr>
                                    </p:animEffect>
                                  </p:childTnLst>
                                </p:cTn>
                              </p:par>
                              <p:par>
                                <p:cTn id="54" presetID="10" presetClass="entr" presetSubtype="0" fill="hold" grpId="0" nodeType="withEffect">
                                  <p:stCondLst>
                                    <p:cond delay="0"/>
                                  </p:stCondLst>
                                  <p:childTnLst>
                                    <p:set>
                                      <p:cBhvr>
                                        <p:cTn id="55" dur="1" fill="hold">
                                          <p:stCondLst>
                                            <p:cond delay="0"/>
                                          </p:stCondLst>
                                        </p:cTn>
                                        <p:tgtEl>
                                          <p:spTgt spid="31"/>
                                        </p:tgtEl>
                                        <p:attrNameLst>
                                          <p:attrName>style.visibility</p:attrName>
                                        </p:attrNameLst>
                                      </p:cBhvr>
                                      <p:to>
                                        <p:strVal val="visible"/>
                                      </p:to>
                                    </p:set>
                                    <p:animEffect transition="in" filter="fade">
                                      <p:cBhvr>
                                        <p:cTn id="56" dur="500"/>
                                        <p:tgtEl>
                                          <p:spTgt spid="31"/>
                                        </p:tgtEl>
                                      </p:cBhvr>
                                    </p:animEffect>
                                  </p:childTnLst>
                                </p:cTn>
                              </p:par>
                              <p:par>
                                <p:cTn id="57" presetID="10" presetClass="entr" presetSubtype="0" fill="hold" grpId="0" nodeType="withEffect">
                                  <p:stCondLst>
                                    <p:cond delay="0"/>
                                  </p:stCondLst>
                                  <p:childTnLst>
                                    <p:set>
                                      <p:cBhvr>
                                        <p:cTn id="58" dur="1" fill="hold">
                                          <p:stCondLst>
                                            <p:cond delay="0"/>
                                          </p:stCondLst>
                                        </p:cTn>
                                        <p:tgtEl>
                                          <p:spTgt spid="32"/>
                                        </p:tgtEl>
                                        <p:attrNameLst>
                                          <p:attrName>style.visibility</p:attrName>
                                        </p:attrNameLst>
                                      </p:cBhvr>
                                      <p:to>
                                        <p:strVal val="visible"/>
                                      </p:to>
                                    </p:set>
                                    <p:animEffect transition="in" filter="fade">
                                      <p:cBhvr>
                                        <p:cTn id="59" dur="500"/>
                                        <p:tgtEl>
                                          <p:spTgt spid="32"/>
                                        </p:tgtEl>
                                      </p:cBhvr>
                                    </p:animEffect>
                                  </p:childTnLst>
                                </p:cTn>
                              </p:par>
                              <p:par>
                                <p:cTn id="60" presetID="10" presetClass="entr" presetSubtype="0" fill="hold" grpId="0" nodeType="withEffect">
                                  <p:stCondLst>
                                    <p:cond delay="0"/>
                                  </p:stCondLst>
                                  <p:childTnLst>
                                    <p:set>
                                      <p:cBhvr>
                                        <p:cTn id="61" dur="1" fill="hold">
                                          <p:stCondLst>
                                            <p:cond delay="0"/>
                                          </p:stCondLst>
                                        </p:cTn>
                                        <p:tgtEl>
                                          <p:spTgt spid="33"/>
                                        </p:tgtEl>
                                        <p:attrNameLst>
                                          <p:attrName>style.visibility</p:attrName>
                                        </p:attrNameLst>
                                      </p:cBhvr>
                                      <p:to>
                                        <p:strVal val="visible"/>
                                      </p:to>
                                    </p:set>
                                    <p:animEffect transition="in" filter="fade">
                                      <p:cBhvr>
                                        <p:cTn id="62" dur="500"/>
                                        <p:tgtEl>
                                          <p:spTgt spid="33"/>
                                        </p:tgtEl>
                                      </p:cBhvr>
                                    </p:animEffect>
                                  </p:childTnLst>
                                </p:cTn>
                              </p:par>
                              <p:par>
                                <p:cTn id="63" presetID="10" presetClass="entr" presetSubtype="0" fill="hold" grpId="0" nodeType="withEffect">
                                  <p:stCondLst>
                                    <p:cond delay="0"/>
                                  </p:stCondLst>
                                  <p:childTnLst>
                                    <p:set>
                                      <p:cBhvr>
                                        <p:cTn id="64" dur="1" fill="hold">
                                          <p:stCondLst>
                                            <p:cond delay="0"/>
                                          </p:stCondLst>
                                        </p:cTn>
                                        <p:tgtEl>
                                          <p:spTgt spid="29"/>
                                        </p:tgtEl>
                                        <p:attrNameLst>
                                          <p:attrName>style.visibility</p:attrName>
                                        </p:attrNameLst>
                                      </p:cBhvr>
                                      <p:to>
                                        <p:strVal val="visible"/>
                                      </p:to>
                                    </p:set>
                                    <p:animEffect transition="in" filter="fade">
                                      <p:cBhvr>
                                        <p:cTn id="65" dur="500"/>
                                        <p:tgtEl>
                                          <p:spTgt spid="29"/>
                                        </p:tgtEl>
                                      </p:cBhvr>
                                    </p:animEffect>
                                  </p:childTnLst>
                                </p:cTn>
                              </p:par>
                              <p:par>
                                <p:cTn id="66" presetID="10" presetClass="entr" presetSubtype="0" fill="hold" grpId="0" nodeType="withEffect">
                                  <p:stCondLst>
                                    <p:cond delay="0"/>
                                  </p:stCondLst>
                                  <p:childTnLst>
                                    <p:set>
                                      <p:cBhvr>
                                        <p:cTn id="67" dur="1" fill="hold">
                                          <p:stCondLst>
                                            <p:cond delay="0"/>
                                          </p:stCondLst>
                                        </p:cTn>
                                        <p:tgtEl>
                                          <p:spTgt spid="28"/>
                                        </p:tgtEl>
                                        <p:attrNameLst>
                                          <p:attrName>style.visibility</p:attrName>
                                        </p:attrNameLst>
                                      </p:cBhvr>
                                      <p:to>
                                        <p:strVal val="visible"/>
                                      </p:to>
                                    </p:set>
                                    <p:animEffect transition="in" filter="fade">
                                      <p:cBhvr>
                                        <p:cTn id="68" dur="500"/>
                                        <p:tgtEl>
                                          <p:spTgt spid="28"/>
                                        </p:tgtEl>
                                      </p:cBhvr>
                                    </p:animEffect>
                                  </p:childTnLst>
                                </p:cTn>
                              </p:par>
                            </p:childTnLst>
                          </p:cTn>
                        </p:par>
                      </p:childTnLst>
                    </p:cTn>
                  </p:par>
                  <p:par>
                    <p:cTn id="69" fill="hold">
                      <p:stCondLst>
                        <p:cond delay="indefinite"/>
                      </p:stCondLst>
                      <p:childTnLst>
                        <p:par>
                          <p:cTn id="70" fill="hold">
                            <p:stCondLst>
                              <p:cond delay="0"/>
                            </p:stCondLst>
                            <p:childTnLst>
                              <p:par>
                                <p:cTn id="71" presetID="10" presetClass="entr" presetSubtype="0" fill="hold" nodeType="clickEffect">
                                  <p:stCondLst>
                                    <p:cond delay="0"/>
                                  </p:stCondLst>
                                  <p:childTnLst>
                                    <p:set>
                                      <p:cBhvr>
                                        <p:cTn id="72" dur="1" fill="hold">
                                          <p:stCondLst>
                                            <p:cond delay="0"/>
                                          </p:stCondLst>
                                        </p:cTn>
                                        <p:tgtEl>
                                          <p:spTgt spid="39"/>
                                        </p:tgtEl>
                                        <p:attrNameLst>
                                          <p:attrName>style.visibility</p:attrName>
                                        </p:attrNameLst>
                                      </p:cBhvr>
                                      <p:to>
                                        <p:strVal val="visible"/>
                                      </p:to>
                                    </p:set>
                                    <p:animEffect transition="in" filter="fade">
                                      <p:cBhvr>
                                        <p:cTn id="73" dur="500"/>
                                        <p:tgtEl>
                                          <p:spTgt spid="39"/>
                                        </p:tgtEl>
                                      </p:cBhvr>
                                    </p:animEffect>
                                  </p:childTnLst>
                                </p:cTn>
                              </p:par>
                            </p:childTnLst>
                          </p:cTn>
                        </p:par>
                      </p:childTnLst>
                    </p:cTn>
                  </p:par>
                  <p:par>
                    <p:cTn id="74" fill="hold">
                      <p:stCondLst>
                        <p:cond delay="indefinite"/>
                      </p:stCondLst>
                      <p:childTnLst>
                        <p:par>
                          <p:cTn id="75" fill="hold">
                            <p:stCondLst>
                              <p:cond delay="0"/>
                            </p:stCondLst>
                            <p:childTnLst>
                              <p:par>
                                <p:cTn id="76" presetID="10" presetClass="entr" presetSubtype="0" fill="hold" nodeType="clickEffect">
                                  <p:stCondLst>
                                    <p:cond delay="0"/>
                                  </p:stCondLst>
                                  <p:childTnLst>
                                    <p:set>
                                      <p:cBhvr>
                                        <p:cTn id="77" dur="1" fill="hold">
                                          <p:stCondLst>
                                            <p:cond delay="0"/>
                                          </p:stCondLst>
                                        </p:cTn>
                                        <p:tgtEl>
                                          <p:spTgt spid="41"/>
                                        </p:tgtEl>
                                        <p:attrNameLst>
                                          <p:attrName>style.visibility</p:attrName>
                                        </p:attrNameLst>
                                      </p:cBhvr>
                                      <p:to>
                                        <p:strVal val="visible"/>
                                      </p:to>
                                    </p:set>
                                    <p:animEffect transition="in" filter="fade">
                                      <p:cBhvr>
                                        <p:cTn id="78" dur="500"/>
                                        <p:tgtEl>
                                          <p:spTgt spid="41"/>
                                        </p:tgtEl>
                                      </p:cBhvr>
                                    </p:animEffect>
                                  </p:childTnLst>
                                </p:cTn>
                              </p:par>
                              <p:par>
                                <p:cTn id="79" presetID="10" presetClass="entr" presetSubtype="0" fill="hold" grpId="0" nodeType="withEffect">
                                  <p:stCondLst>
                                    <p:cond delay="0"/>
                                  </p:stCondLst>
                                  <p:childTnLst>
                                    <p:set>
                                      <p:cBhvr>
                                        <p:cTn id="80" dur="1" fill="hold">
                                          <p:stCondLst>
                                            <p:cond delay="0"/>
                                          </p:stCondLst>
                                        </p:cTn>
                                        <p:tgtEl>
                                          <p:spTgt spid="14"/>
                                        </p:tgtEl>
                                        <p:attrNameLst>
                                          <p:attrName>style.visibility</p:attrName>
                                        </p:attrNameLst>
                                      </p:cBhvr>
                                      <p:to>
                                        <p:strVal val="visible"/>
                                      </p:to>
                                    </p:set>
                                    <p:animEffect transition="in" filter="fade">
                                      <p:cBhvr>
                                        <p:cTn id="81" dur="500"/>
                                        <p:tgtEl>
                                          <p:spTgt spid="14"/>
                                        </p:tgtEl>
                                      </p:cBhvr>
                                    </p:animEffect>
                                  </p:childTnLst>
                                </p:cTn>
                              </p:par>
                            </p:childTnLst>
                          </p:cTn>
                        </p:par>
                      </p:childTnLst>
                    </p:cTn>
                  </p:par>
                  <p:par>
                    <p:cTn id="82" fill="hold">
                      <p:stCondLst>
                        <p:cond delay="indefinite"/>
                      </p:stCondLst>
                      <p:childTnLst>
                        <p:par>
                          <p:cTn id="83" fill="hold">
                            <p:stCondLst>
                              <p:cond delay="0"/>
                            </p:stCondLst>
                            <p:childTnLst>
                              <p:par>
                                <p:cTn id="84" presetID="10" presetClass="entr" presetSubtype="0" fill="hold" nodeType="clickEffect">
                                  <p:stCondLst>
                                    <p:cond delay="0"/>
                                  </p:stCondLst>
                                  <p:childTnLst>
                                    <p:set>
                                      <p:cBhvr>
                                        <p:cTn id="85" dur="1" fill="hold">
                                          <p:stCondLst>
                                            <p:cond delay="0"/>
                                          </p:stCondLst>
                                        </p:cTn>
                                        <p:tgtEl>
                                          <p:spTgt spid="5"/>
                                        </p:tgtEl>
                                        <p:attrNameLst>
                                          <p:attrName>style.visibility</p:attrName>
                                        </p:attrNameLst>
                                      </p:cBhvr>
                                      <p:to>
                                        <p:strVal val="visible"/>
                                      </p:to>
                                    </p:set>
                                    <p:animEffect transition="in" filter="fade">
                                      <p:cBhvr>
                                        <p:cTn id="86" dur="500"/>
                                        <p:tgtEl>
                                          <p:spTgt spid="5"/>
                                        </p:tgtEl>
                                      </p:cBhvr>
                                    </p:animEffect>
                                  </p:childTnLst>
                                </p:cTn>
                              </p:par>
                              <p:par>
                                <p:cTn id="87" presetID="10" presetClass="entr" presetSubtype="0" fill="hold" nodeType="withEffect">
                                  <p:stCondLst>
                                    <p:cond delay="0"/>
                                  </p:stCondLst>
                                  <p:childTnLst>
                                    <p:set>
                                      <p:cBhvr>
                                        <p:cTn id="88" dur="1" fill="hold">
                                          <p:stCondLst>
                                            <p:cond delay="0"/>
                                          </p:stCondLst>
                                        </p:cTn>
                                        <p:tgtEl>
                                          <p:spTgt spid="17"/>
                                        </p:tgtEl>
                                        <p:attrNameLst>
                                          <p:attrName>style.visibility</p:attrName>
                                        </p:attrNameLst>
                                      </p:cBhvr>
                                      <p:to>
                                        <p:strVal val="visible"/>
                                      </p:to>
                                    </p:set>
                                    <p:animEffect transition="in" filter="fade">
                                      <p:cBhvr>
                                        <p:cTn id="89" dur="500"/>
                                        <p:tgtEl>
                                          <p:spTgt spid="17"/>
                                        </p:tgtEl>
                                      </p:cBhvr>
                                    </p:animEffect>
                                  </p:childTnLst>
                                </p:cTn>
                              </p:par>
                              <p:par>
                                <p:cTn id="90" presetID="10" presetClass="entr" presetSubtype="0" fill="hold" nodeType="withEffect">
                                  <p:stCondLst>
                                    <p:cond delay="0"/>
                                  </p:stCondLst>
                                  <p:childTnLst>
                                    <p:set>
                                      <p:cBhvr>
                                        <p:cTn id="91" dur="1" fill="hold">
                                          <p:stCondLst>
                                            <p:cond delay="0"/>
                                          </p:stCondLst>
                                        </p:cTn>
                                        <p:tgtEl>
                                          <p:spTgt spid="6"/>
                                        </p:tgtEl>
                                        <p:attrNameLst>
                                          <p:attrName>style.visibility</p:attrName>
                                        </p:attrNameLst>
                                      </p:cBhvr>
                                      <p:to>
                                        <p:strVal val="visible"/>
                                      </p:to>
                                    </p:set>
                                    <p:animEffect transition="in" filter="fade">
                                      <p:cBhvr>
                                        <p:cTn id="92" dur="500"/>
                                        <p:tgtEl>
                                          <p:spTgt spid="6"/>
                                        </p:tgtEl>
                                      </p:cBhvr>
                                    </p:animEffect>
                                  </p:childTnLst>
                                </p:cTn>
                              </p:par>
                              <p:par>
                                <p:cTn id="93" presetID="1" presetClass="entr" presetSubtype="0" fill="hold" grpId="0" nodeType="withEffect">
                                  <p:stCondLst>
                                    <p:cond delay="0"/>
                                  </p:stCondLst>
                                  <p:childTnLst>
                                    <p:set>
                                      <p:cBhvr>
                                        <p:cTn id="94"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5" grpId="0" animBg="1"/>
      <p:bldP spid="21" grpId="0" animBg="1"/>
      <p:bldP spid="19" grpId="0" animBg="1"/>
      <p:bldP spid="24" grpId="0" animBg="1"/>
      <p:bldP spid="26" grpId="0" animBg="1"/>
      <p:bldP spid="27" grpId="0" animBg="1"/>
      <p:bldP spid="28" grpId="0" animBg="1"/>
      <p:bldP spid="29" grpId="0" animBg="1"/>
      <p:bldP spid="30" grpId="0" animBg="1"/>
      <p:bldP spid="31" grpId="0" animBg="1"/>
      <p:bldP spid="32" grpId="0" animBg="1"/>
      <p:bldP spid="33" grpId="0" animBg="1"/>
      <p:bldP spid="34" grpId="0" animBg="1"/>
      <p:bldP spid="35" grpId="0" animBg="1"/>
      <p:bldP spid="36" grpId="0" animBg="1"/>
      <p:bldP spid="37" grpId="0" animBg="1"/>
      <p:bldP spid="38"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773545" y="3726"/>
            <a:ext cx="10515600" cy="1325563"/>
          </a:xfrm>
        </p:spPr>
        <p:txBody>
          <a:bodyPr>
            <a:normAutofit/>
          </a:bodyPr>
          <a:lstStyle/>
          <a:p>
            <a:pPr algn="ctr"/>
            <a:r>
              <a:rPr lang="de-DE" dirty="0"/>
              <a:t>Fallbeispiele aus der </a:t>
            </a:r>
            <a:r>
              <a:rPr lang="de-DE" dirty="0" smtClean="0"/>
              <a:t>Praxis – </a:t>
            </a:r>
            <a:r>
              <a:rPr lang="de-DE" b="1" dirty="0" smtClean="0"/>
              <a:t>AM Interaktion</a:t>
            </a:r>
            <a:endParaRPr lang="de-AT" b="1" dirty="0"/>
          </a:p>
        </p:txBody>
      </p:sp>
      <p:pic>
        <p:nvPicPr>
          <p:cNvPr id="5" name="Grafik 4"/>
          <p:cNvPicPr>
            <a:picLocks noChangeAspect="1"/>
          </p:cNvPicPr>
          <p:nvPr/>
        </p:nvPicPr>
        <p:blipFill>
          <a:blip r:embed="rId3"/>
          <a:stretch>
            <a:fillRect/>
          </a:stretch>
        </p:blipFill>
        <p:spPr>
          <a:xfrm>
            <a:off x="185122" y="5607354"/>
            <a:ext cx="11577387" cy="529998"/>
          </a:xfrm>
          <a:prstGeom prst="rect">
            <a:avLst/>
          </a:prstGeom>
        </p:spPr>
      </p:pic>
      <p:sp>
        <p:nvSpPr>
          <p:cNvPr id="6" name="Textfeld 5"/>
          <p:cNvSpPr txBox="1"/>
          <p:nvPr/>
        </p:nvSpPr>
        <p:spPr>
          <a:xfrm>
            <a:off x="838201" y="3178730"/>
            <a:ext cx="4768272" cy="378394"/>
          </a:xfrm>
          <a:prstGeom prst="rect">
            <a:avLst/>
          </a:prstGeom>
          <a:noFill/>
        </p:spPr>
        <p:txBody>
          <a:bodyPr wrap="square" rtlCol="0">
            <a:spAutoFit/>
          </a:bodyPr>
          <a:lstStyle/>
          <a:p>
            <a:r>
              <a:rPr lang="de-DE" dirty="0" err="1" smtClean="0"/>
              <a:t>Nebivolol</a:t>
            </a:r>
            <a:r>
              <a:rPr lang="de-DE" dirty="0" smtClean="0"/>
              <a:t> &amp; </a:t>
            </a:r>
            <a:r>
              <a:rPr lang="de-DE" dirty="0" err="1" smtClean="0"/>
              <a:t>Duloxetin</a:t>
            </a:r>
            <a:r>
              <a:rPr lang="de-DE" dirty="0" smtClean="0"/>
              <a:t> </a:t>
            </a:r>
            <a:r>
              <a:rPr lang="de-DE" dirty="0" smtClean="0">
                <a:sym typeface="Wingdings" panose="05000000000000000000" pitchFamily="2" charset="2"/>
              </a:rPr>
              <a:t> </a:t>
            </a:r>
            <a:r>
              <a:rPr lang="de-DE" dirty="0">
                <a:solidFill>
                  <a:srgbClr val="C00000"/>
                </a:solidFill>
              </a:rPr>
              <a:t>! CYP2D6 Interaktion </a:t>
            </a:r>
            <a:r>
              <a:rPr lang="de-DE" dirty="0" smtClean="0">
                <a:solidFill>
                  <a:srgbClr val="C00000"/>
                </a:solidFill>
              </a:rPr>
              <a:t>!</a:t>
            </a:r>
            <a:endParaRPr lang="de-DE" dirty="0">
              <a:solidFill>
                <a:srgbClr val="C00000"/>
              </a:solidFill>
            </a:endParaRPr>
          </a:p>
        </p:txBody>
      </p:sp>
      <p:pic>
        <p:nvPicPr>
          <p:cNvPr id="7" name="Grafik 6"/>
          <p:cNvPicPr>
            <a:picLocks noChangeAspect="1"/>
          </p:cNvPicPr>
          <p:nvPr/>
        </p:nvPicPr>
        <p:blipFill>
          <a:blip r:embed="rId4"/>
          <a:stretch>
            <a:fillRect/>
          </a:stretch>
        </p:blipFill>
        <p:spPr>
          <a:xfrm>
            <a:off x="212832" y="6029715"/>
            <a:ext cx="9483995" cy="437979"/>
          </a:xfrm>
          <a:prstGeom prst="rect">
            <a:avLst/>
          </a:prstGeom>
        </p:spPr>
      </p:pic>
      <p:pic>
        <p:nvPicPr>
          <p:cNvPr id="9" name="Grafik 8"/>
          <p:cNvPicPr>
            <a:picLocks noChangeAspect="1"/>
          </p:cNvPicPr>
          <p:nvPr/>
        </p:nvPicPr>
        <p:blipFill>
          <a:blip r:embed="rId5"/>
          <a:stretch>
            <a:fillRect/>
          </a:stretch>
        </p:blipFill>
        <p:spPr>
          <a:xfrm>
            <a:off x="838201" y="1196891"/>
            <a:ext cx="7661997" cy="1709038"/>
          </a:xfrm>
          <a:prstGeom prst="rect">
            <a:avLst/>
          </a:prstGeom>
        </p:spPr>
      </p:pic>
      <p:sp>
        <p:nvSpPr>
          <p:cNvPr id="10" name="Textfeld 9"/>
          <p:cNvSpPr txBox="1"/>
          <p:nvPr/>
        </p:nvSpPr>
        <p:spPr>
          <a:xfrm>
            <a:off x="773545" y="4198475"/>
            <a:ext cx="5006109" cy="646331"/>
          </a:xfrm>
          <a:prstGeom prst="rect">
            <a:avLst/>
          </a:prstGeom>
          <a:noFill/>
        </p:spPr>
        <p:txBody>
          <a:bodyPr wrap="square" rtlCol="0">
            <a:spAutoFit/>
          </a:bodyPr>
          <a:lstStyle/>
          <a:p>
            <a:endParaRPr lang="de-DE" dirty="0" smtClean="0"/>
          </a:p>
          <a:p>
            <a:r>
              <a:rPr lang="de-DE" dirty="0" err="1" smtClean="0"/>
              <a:t>Amiodaron</a:t>
            </a:r>
            <a:r>
              <a:rPr lang="de-DE" dirty="0" smtClean="0"/>
              <a:t> </a:t>
            </a:r>
            <a:r>
              <a:rPr lang="de-DE" dirty="0"/>
              <a:t>&amp;</a:t>
            </a:r>
            <a:r>
              <a:rPr lang="de-DE" dirty="0" smtClean="0"/>
              <a:t> </a:t>
            </a:r>
            <a:r>
              <a:rPr lang="de-DE" dirty="0" err="1" smtClean="0"/>
              <a:t>Simvastatin</a:t>
            </a:r>
            <a:r>
              <a:rPr lang="de-DE" dirty="0" smtClean="0"/>
              <a:t> </a:t>
            </a:r>
            <a:r>
              <a:rPr lang="de-DE" dirty="0" smtClean="0">
                <a:sym typeface="Wingdings" panose="05000000000000000000" pitchFamily="2" charset="2"/>
              </a:rPr>
              <a:t> </a:t>
            </a:r>
            <a:r>
              <a:rPr lang="de-DE" dirty="0">
                <a:solidFill>
                  <a:schemeClr val="accent5">
                    <a:lumMod val="75000"/>
                  </a:schemeClr>
                </a:solidFill>
              </a:rPr>
              <a:t>! CYP 3A4 Interaktion </a:t>
            </a:r>
            <a:r>
              <a:rPr lang="de-DE" dirty="0" smtClean="0">
                <a:solidFill>
                  <a:schemeClr val="accent5">
                    <a:lumMod val="75000"/>
                  </a:schemeClr>
                </a:solidFill>
              </a:rPr>
              <a:t>!</a:t>
            </a:r>
            <a:endParaRPr lang="de-DE" dirty="0">
              <a:solidFill>
                <a:schemeClr val="accent5">
                  <a:lumMod val="75000"/>
                </a:schemeClr>
              </a:solidFill>
            </a:endParaRPr>
          </a:p>
        </p:txBody>
      </p:sp>
      <p:sp>
        <p:nvSpPr>
          <p:cNvPr id="12" name="Rechteck 11"/>
          <p:cNvSpPr/>
          <p:nvPr/>
        </p:nvSpPr>
        <p:spPr>
          <a:xfrm>
            <a:off x="6962273" y="1951660"/>
            <a:ext cx="1537925" cy="212880"/>
          </a:xfrm>
          <a:prstGeom prst="rect">
            <a:avLst/>
          </a:prstGeom>
          <a:noFill/>
          <a:ln w="28575">
            <a:solidFill>
              <a:srgbClr val="33CC3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AT"/>
          </a:p>
        </p:txBody>
      </p:sp>
      <p:sp>
        <p:nvSpPr>
          <p:cNvPr id="3" name="Pfeil nach rechts 2"/>
          <p:cNvSpPr/>
          <p:nvPr/>
        </p:nvSpPr>
        <p:spPr>
          <a:xfrm>
            <a:off x="5606473" y="3288145"/>
            <a:ext cx="424872" cy="147782"/>
          </a:xfrm>
          <a:prstGeom prst="rightArrow">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AT"/>
          </a:p>
        </p:txBody>
      </p:sp>
      <p:sp>
        <p:nvSpPr>
          <p:cNvPr id="4" name="Textfeld 3"/>
          <p:cNvSpPr txBox="1"/>
          <p:nvPr/>
        </p:nvSpPr>
        <p:spPr>
          <a:xfrm>
            <a:off x="6172199" y="3114478"/>
            <a:ext cx="5800436" cy="1200329"/>
          </a:xfrm>
          <a:prstGeom prst="rect">
            <a:avLst/>
          </a:prstGeom>
          <a:noFill/>
        </p:spPr>
        <p:txBody>
          <a:bodyPr wrap="square" rtlCol="0">
            <a:spAutoFit/>
          </a:bodyPr>
          <a:lstStyle/>
          <a:p>
            <a:r>
              <a:rPr lang="de-DE" dirty="0">
                <a:sym typeface="Wingdings" panose="05000000000000000000" pitchFamily="2" charset="2"/>
              </a:rPr>
              <a:t>Plasma Konz. Von </a:t>
            </a:r>
            <a:r>
              <a:rPr lang="de-DE" dirty="0" err="1">
                <a:sym typeface="Wingdings" panose="05000000000000000000" pitchFamily="2" charset="2"/>
              </a:rPr>
              <a:t>Nebivolol</a:t>
            </a:r>
            <a:r>
              <a:rPr lang="de-DE" dirty="0">
                <a:sym typeface="Wingdings" panose="05000000000000000000" pitchFamily="2" charset="2"/>
              </a:rPr>
              <a:t> erhöht durch CYP Inhibierung </a:t>
            </a:r>
          </a:p>
          <a:p>
            <a:r>
              <a:rPr lang="de-DE" b="1" u="sng" dirty="0" smtClean="0">
                <a:sym typeface="Wingdings" panose="05000000000000000000" pitchFamily="2" charset="2"/>
              </a:rPr>
              <a:t>Mögl</a:t>
            </a:r>
            <a:r>
              <a:rPr lang="de-DE" b="1" u="sng" dirty="0">
                <a:sym typeface="Wingdings" panose="05000000000000000000" pitchFamily="2" charset="2"/>
              </a:rPr>
              <a:t>. Folgen: </a:t>
            </a:r>
            <a:r>
              <a:rPr lang="de-DE" dirty="0">
                <a:sym typeface="Wingdings" panose="05000000000000000000" pitchFamily="2" charset="2"/>
              </a:rPr>
              <a:t>Bradykardie, </a:t>
            </a:r>
            <a:r>
              <a:rPr lang="de-DE" dirty="0" smtClean="0">
                <a:sym typeface="Wingdings" panose="05000000000000000000" pitchFamily="2" charset="2"/>
              </a:rPr>
              <a:t>Hypotonie…</a:t>
            </a:r>
          </a:p>
          <a:p>
            <a:r>
              <a:rPr lang="de-DE" b="1" u="sng" dirty="0" smtClean="0">
                <a:sym typeface="Wingdings" panose="05000000000000000000" pitchFamily="2" charset="2"/>
              </a:rPr>
              <a:t>Empfehlung: </a:t>
            </a:r>
            <a:r>
              <a:rPr lang="de-DE" dirty="0" smtClean="0">
                <a:sym typeface="Wingdings" panose="05000000000000000000" pitchFamily="2" charset="2"/>
              </a:rPr>
              <a:t>Beta-Blocker Switch auf </a:t>
            </a:r>
            <a:r>
              <a:rPr lang="de-DE" dirty="0" err="1" smtClean="0">
                <a:sym typeface="Wingdings" panose="05000000000000000000" pitchFamily="2" charset="2"/>
              </a:rPr>
              <a:t>zB</a:t>
            </a:r>
            <a:r>
              <a:rPr lang="de-DE" dirty="0" smtClean="0">
                <a:sym typeface="Wingdings" panose="05000000000000000000" pitchFamily="2" charset="2"/>
              </a:rPr>
              <a:t>: </a:t>
            </a:r>
            <a:r>
              <a:rPr lang="de-DE" dirty="0" err="1" smtClean="0">
                <a:sym typeface="Wingdings" panose="05000000000000000000" pitchFamily="2" charset="2"/>
              </a:rPr>
              <a:t>Bisoprolol</a:t>
            </a:r>
            <a:endParaRPr lang="de-AT" dirty="0"/>
          </a:p>
          <a:p>
            <a:endParaRPr lang="de-AT" dirty="0"/>
          </a:p>
        </p:txBody>
      </p:sp>
      <p:sp>
        <p:nvSpPr>
          <p:cNvPr id="14" name="Rechteck 13"/>
          <p:cNvSpPr/>
          <p:nvPr/>
        </p:nvSpPr>
        <p:spPr>
          <a:xfrm>
            <a:off x="6511636" y="4312709"/>
            <a:ext cx="6096000" cy="923330"/>
          </a:xfrm>
          <a:prstGeom prst="rect">
            <a:avLst/>
          </a:prstGeom>
        </p:spPr>
        <p:txBody>
          <a:bodyPr>
            <a:spAutoFit/>
          </a:bodyPr>
          <a:lstStyle/>
          <a:p>
            <a:r>
              <a:rPr lang="de-DE" dirty="0" err="1" smtClean="0">
                <a:sym typeface="Wingdings" panose="05000000000000000000" pitchFamily="2" charset="2"/>
              </a:rPr>
              <a:t>Plasmakonz</a:t>
            </a:r>
            <a:r>
              <a:rPr lang="de-DE" dirty="0" smtClean="0">
                <a:sym typeface="Wingdings" panose="05000000000000000000" pitchFamily="2" charset="2"/>
              </a:rPr>
              <a:t>. von </a:t>
            </a:r>
            <a:r>
              <a:rPr lang="de-DE" dirty="0" err="1" smtClean="0">
                <a:sym typeface="Wingdings" panose="05000000000000000000" pitchFamily="2" charset="2"/>
              </a:rPr>
              <a:t>Simvastatin</a:t>
            </a:r>
            <a:r>
              <a:rPr lang="de-DE" dirty="0" smtClean="0">
                <a:sym typeface="Wingdings" panose="05000000000000000000" pitchFamily="2" charset="2"/>
              </a:rPr>
              <a:t> erhöht</a:t>
            </a:r>
          </a:p>
          <a:p>
            <a:r>
              <a:rPr lang="de-DE" b="1" u="sng" dirty="0" smtClean="0">
                <a:sym typeface="Wingdings" panose="05000000000000000000" pitchFamily="2" charset="2"/>
              </a:rPr>
              <a:t>Mögl. Folgen: </a:t>
            </a:r>
            <a:r>
              <a:rPr lang="de-DE" dirty="0" err="1" smtClean="0">
                <a:sym typeface="Wingdings" panose="05000000000000000000" pitchFamily="2" charset="2"/>
              </a:rPr>
              <a:t>Rhabdomyolyse</a:t>
            </a:r>
            <a:r>
              <a:rPr lang="de-DE" dirty="0">
                <a:sym typeface="Wingdings" panose="05000000000000000000" pitchFamily="2" charset="2"/>
              </a:rPr>
              <a:t>, </a:t>
            </a:r>
            <a:r>
              <a:rPr lang="de-DE" dirty="0" err="1">
                <a:sym typeface="Wingdings" panose="05000000000000000000" pitchFamily="2" charset="2"/>
              </a:rPr>
              <a:t>Myopathien</a:t>
            </a:r>
            <a:r>
              <a:rPr lang="de-DE" dirty="0">
                <a:sym typeface="Wingdings" panose="05000000000000000000" pitchFamily="2" charset="2"/>
              </a:rPr>
              <a:t>, CK Anstieg…</a:t>
            </a:r>
          </a:p>
          <a:p>
            <a:r>
              <a:rPr lang="de-DE" b="1" u="sng" dirty="0">
                <a:sym typeface="Wingdings" panose="05000000000000000000" pitchFamily="2" charset="2"/>
              </a:rPr>
              <a:t>Empfehlung:</a:t>
            </a:r>
            <a:r>
              <a:rPr lang="de-DE" u="sng" dirty="0">
                <a:sym typeface="Wingdings" panose="05000000000000000000" pitchFamily="2" charset="2"/>
              </a:rPr>
              <a:t> </a:t>
            </a:r>
            <a:r>
              <a:rPr lang="de-DE" dirty="0">
                <a:sym typeface="Wingdings" panose="05000000000000000000" pitchFamily="2" charset="2"/>
              </a:rPr>
              <a:t>Umstellung </a:t>
            </a:r>
            <a:r>
              <a:rPr lang="de-DE" dirty="0" err="1">
                <a:sym typeface="Wingdings" panose="05000000000000000000" pitchFamily="2" charset="2"/>
              </a:rPr>
              <a:t>Statin</a:t>
            </a:r>
            <a:r>
              <a:rPr lang="de-DE" dirty="0">
                <a:sym typeface="Wingdings" panose="05000000000000000000" pitchFamily="2" charset="2"/>
              </a:rPr>
              <a:t> auf </a:t>
            </a:r>
            <a:r>
              <a:rPr lang="de-DE" dirty="0" err="1">
                <a:sym typeface="Wingdings" panose="05000000000000000000" pitchFamily="2" charset="2"/>
              </a:rPr>
              <a:t>Rosuvastatin</a:t>
            </a:r>
            <a:r>
              <a:rPr lang="de-DE" dirty="0">
                <a:sym typeface="Wingdings" panose="05000000000000000000" pitchFamily="2" charset="2"/>
              </a:rPr>
              <a:t> (CYP2C9)</a:t>
            </a:r>
            <a:endParaRPr lang="de-AT" dirty="0"/>
          </a:p>
        </p:txBody>
      </p:sp>
      <p:sp>
        <p:nvSpPr>
          <p:cNvPr id="15" name="Pfeil nach rechts 14"/>
          <p:cNvSpPr/>
          <p:nvPr/>
        </p:nvSpPr>
        <p:spPr>
          <a:xfrm>
            <a:off x="5906655" y="4561983"/>
            <a:ext cx="424872" cy="147782"/>
          </a:xfrm>
          <a:prstGeom prst="rightArrow">
            <a:avLst/>
          </a:prstGeom>
          <a:solidFill>
            <a:schemeClr val="accent1">
              <a:lumMod val="75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AT"/>
          </a:p>
        </p:txBody>
      </p:sp>
      <p:sp>
        <p:nvSpPr>
          <p:cNvPr id="16" name="Pfeil nach rechts 15"/>
          <p:cNvSpPr/>
          <p:nvPr/>
        </p:nvSpPr>
        <p:spPr>
          <a:xfrm>
            <a:off x="352926" y="1563976"/>
            <a:ext cx="423779" cy="152670"/>
          </a:xfrm>
          <a:prstGeom prst="rightArrow">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AT"/>
          </a:p>
        </p:txBody>
      </p:sp>
      <p:sp>
        <p:nvSpPr>
          <p:cNvPr id="17" name="Pfeil nach rechts 16"/>
          <p:cNvSpPr/>
          <p:nvPr/>
        </p:nvSpPr>
        <p:spPr>
          <a:xfrm>
            <a:off x="349766" y="2715132"/>
            <a:ext cx="423779" cy="152670"/>
          </a:xfrm>
          <a:prstGeom prst="rightArrow">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AT"/>
          </a:p>
        </p:txBody>
      </p:sp>
      <p:sp>
        <p:nvSpPr>
          <p:cNvPr id="18" name="Pfeil nach rechts 17"/>
          <p:cNvSpPr/>
          <p:nvPr/>
        </p:nvSpPr>
        <p:spPr>
          <a:xfrm>
            <a:off x="349765" y="2176786"/>
            <a:ext cx="423779" cy="152670"/>
          </a:xfrm>
          <a:prstGeom prst="rightArrow">
            <a:avLst/>
          </a:prstGeom>
          <a:solidFill>
            <a:schemeClr val="accent1">
              <a:lumMod val="75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AT"/>
          </a:p>
        </p:txBody>
      </p:sp>
      <p:sp>
        <p:nvSpPr>
          <p:cNvPr id="19" name="Pfeil nach rechts 18"/>
          <p:cNvSpPr/>
          <p:nvPr/>
        </p:nvSpPr>
        <p:spPr>
          <a:xfrm>
            <a:off x="349765" y="1783945"/>
            <a:ext cx="423779" cy="152670"/>
          </a:xfrm>
          <a:prstGeom prst="rightArrow">
            <a:avLst/>
          </a:prstGeom>
          <a:solidFill>
            <a:schemeClr val="accent1">
              <a:lumMod val="75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AT"/>
          </a:p>
        </p:txBody>
      </p:sp>
      <p:cxnSp>
        <p:nvCxnSpPr>
          <p:cNvPr id="22" name="Gerader Verbinder 21"/>
          <p:cNvCxnSpPr/>
          <p:nvPr/>
        </p:nvCxnSpPr>
        <p:spPr>
          <a:xfrm>
            <a:off x="302240" y="5905546"/>
            <a:ext cx="1071922" cy="0"/>
          </a:xfrm>
          <a:prstGeom prst="line">
            <a:avLst/>
          </a:prstGeom>
          <a:ln w="38100"/>
        </p:spPr>
        <p:style>
          <a:lnRef idx="1">
            <a:schemeClr val="dk1"/>
          </a:lnRef>
          <a:fillRef idx="0">
            <a:schemeClr val="dk1"/>
          </a:fillRef>
          <a:effectRef idx="0">
            <a:schemeClr val="dk1"/>
          </a:effectRef>
          <a:fontRef idx="minor">
            <a:schemeClr val="tx1"/>
          </a:fontRef>
        </p:style>
      </p:cxnSp>
      <p:cxnSp>
        <p:nvCxnSpPr>
          <p:cNvPr id="23" name="Gerader Verbinder 22"/>
          <p:cNvCxnSpPr/>
          <p:nvPr/>
        </p:nvCxnSpPr>
        <p:spPr>
          <a:xfrm>
            <a:off x="212832" y="6330661"/>
            <a:ext cx="1071922" cy="0"/>
          </a:xfrm>
          <a:prstGeom prst="line">
            <a:avLst/>
          </a:prstGeom>
          <a:ln w="38100"/>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23686468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par>
                                <p:cTn id="8" presetID="10" presetClass="entr" presetSubtype="0" fill="hold" grpId="0" nodeType="withEffect">
                                  <p:stCondLst>
                                    <p:cond delay="1000"/>
                                  </p:stCondLst>
                                  <p:childTnLst>
                                    <p:set>
                                      <p:cBhvr>
                                        <p:cTn id="9" dur="1" fill="hold">
                                          <p:stCondLst>
                                            <p:cond delay="0"/>
                                          </p:stCondLst>
                                        </p:cTn>
                                        <p:tgtEl>
                                          <p:spTgt spid="4"/>
                                        </p:tgtEl>
                                        <p:attrNameLst>
                                          <p:attrName>style.visibility</p:attrName>
                                        </p:attrNameLst>
                                      </p:cBhvr>
                                      <p:to>
                                        <p:strVal val="visible"/>
                                      </p:to>
                                    </p:set>
                                    <p:animEffect transition="in" filter="fade">
                                      <p:cBhvr>
                                        <p:cTn id="10" dur="500"/>
                                        <p:tgtEl>
                                          <p:spTgt spid="4"/>
                                        </p:tgtEl>
                                      </p:cBhvr>
                                    </p:animEffect>
                                  </p:childTnLst>
                                </p:cTn>
                              </p:par>
                              <p:par>
                                <p:cTn id="11" presetID="10" presetClass="entr" presetSubtype="0" fill="hold" grpId="0" nodeType="withEffect">
                                  <p:stCondLst>
                                    <p:cond delay="1000"/>
                                  </p:stCondLst>
                                  <p:childTnLst>
                                    <p:set>
                                      <p:cBhvr>
                                        <p:cTn id="12" dur="1" fill="hold">
                                          <p:stCondLst>
                                            <p:cond delay="0"/>
                                          </p:stCondLst>
                                        </p:cTn>
                                        <p:tgtEl>
                                          <p:spTgt spid="3"/>
                                        </p:tgtEl>
                                        <p:attrNameLst>
                                          <p:attrName>style.visibility</p:attrName>
                                        </p:attrNameLst>
                                      </p:cBhvr>
                                      <p:to>
                                        <p:strVal val="visible"/>
                                      </p:to>
                                    </p:set>
                                    <p:animEffect transition="in" filter="fade">
                                      <p:cBhvr>
                                        <p:cTn id="13" dur="500"/>
                                        <p:tgtEl>
                                          <p:spTgt spid="3"/>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10"/>
                                        </p:tgtEl>
                                        <p:attrNameLst>
                                          <p:attrName>style.visibility</p:attrName>
                                        </p:attrNameLst>
                                      </p:cBhvr>
                                      <p:to>
                                        <p:strVal val="visible"/>
                                      </p:to>
                                    </p:set>
                                    <p:animEffect transition="in" filter="fade">
                                      <p:cBhvr>
                                        <p:cTn id="18" dur="500"/>
                                        <p:tgtEl>
                                          <p:spTgt spid="10"/>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fade">
                                      <p:cBhvr>
                                        <p:cTn id="21" dur="500"/>
                                        <p:tgtEl>
                                          <p:spTgt spid="15"/>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14"/>
                                        </p:tgtEl>
                                        <p:attrNameLst>
                                          <p:attrName>style.visibility</p:attrName>
                                        </p:attrNameLst>
                                      </p:cBhvr>
                                      <p:to>
                                        <p:strVal val="visible"/>
                                      </p:to>
                                    </p:set>
                                    <p:animEffect transition="in" filter="fade">
                                      <p:cBhvr>
                                        <p:cTn id="24" dur="500"/>
                                        <p:tgtEl>
                                          <p:spTgt spid="14"/>
                                        </p:tgtEl>
                                      </p:cBhvr>
                                    </p:animEffect>
                                  </p:childTnLst>
                                </p:cTn>
                              </p:par>
                              <p:par>
                                <p:cTn id="25" presetID="10" presetClass="entr" presetSubtype="0" fill="hold" grpId="0" nodeType="withEffect">
                                  <p:stCondLst>
                                    <p:cond delay="0"/>
                                  </p:stCondLst>
                                  <p:childTnLst>
                                    <p:set>
                                      <p:cBhvr>
                                        <p:cTn id="26" dur="1" fill="hold">
                                          <p:stCondLst>
                                            <p:cond delay="0"/>
                                          </p:stCondLst>
                                        </p:cTn>
                                        <p:tgtEl>
                                          <p:spTgt spid="19"/>
                                        </p:tgtEl>
                                        <p:attrNameLst>
                                          <p:attrName>style.visibility</p:attrName>
                                        </p:attrNameLst>
                                      </p:cBhvr>
                                      <p:to>
                                        <p:strVal val="visible"/>
                                      </p:to>
                                    </p:set>
                                    <p:animEffect transition="in" filter="fade">
                                      <p:cBhvr>
                                        <p:cTn id="27" dur="500"/>
                                        <p:tgtEl>
                                          <p:spTgt spid="19"/>
                                        </p:tgtEl>
                                      </p:cBhvr>
                                    </p:animEffect>
                                  </p:childTnLst>
                                </p:cTn>
                              </p:par>
                              <p:par>
                                <p:cTn id="28" presetID="10" presetClass="entr" presetSubtype="0" fill="hold" grpId="0" nodeType="withEffect">
                                  <p:stCondLst>
                                    <p:cond delay="0"/>
                                  </p:stCondLst>
                                  <p:childTnLst>
                                    <p:set>
                                      <p:cBhvr>
                                        <p:cTn id="29" dur="1" fill="hold">
                                          <p:stCondLst>
                                            <p:cond delay="0"/>
                                          </p:stCondLst>
                                        </p:cTn>
                                        <p:tgtEl>
                                          <p:spTgt spid="18"/>
                                        </p:tgtEl>
                                        <p:attrNameLst>
                                          <p:attrName>style.visibility</p:attrName>
                                        </p:attrNameLst>
                                      </p:cBhvr>
                                      <p:to>
                                        <p:strVal val="visible"/>
                                      </p:to>
                                    </p:set>
                                    <p:animEffect transition="in" filter="fade">
                                      <p:cBhvr>
                                        <p:cTn id="30" dur="500"/>
                                        <p:tgtEl>
                                          <p:spTgt spid="18"/>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nodeType="clickEffect">
                                  <p:stCondLst>
                                    <p:cond delay="0"/>
                                  </p:stCondLst>
                                  <p:childTnLst>
                                    <p:set>
                                      <p:cBhvr>
                                        <p:cTn id="34" dur="1" fill="hold">
                                          <p:stCondLst>
                                            <p:cond delay="0"/>
                                          </p:stCondLst>
                                        </p:cTn>
                                        <p:tgtEl>
                                          <p:spTgt spid="5"/>
                                        </p:tgtEl>
                                        <p:attrNameLst>
                                          <p:attrName>style.visibility</p:attrName>
                                        </p:attrNameLst>
                                      </p:cBhvr>
                                      <p:to>
                                        <p:strVal val="visible"/>
                                      </p:to>
                                    </p:set>
                                    <p:animEffect transition="in" filter="fade">
                                      <p:cBhvr>
                                        <p:cTn id="35" dur="500"/>
                                        <p:tgtEl>
                                          <p:spTgt spid="5"/>
                                        </p:tgtEl>
                                      </p:cBhvr>
                                    </p:animEffect>
                                  </p:childTnLst>
                                </p:cTn>
                              </p:par>
                              <p:par>
                                <p:cTn id="36" presetID="10" presetClass="entr" presetSubtype="0" fill="hold" grpId="0" nodeType="withEffect">
                                  <p:stCondLst>
                                    <p:cond delay="0"/>
                                  </p:stCondLst>
                                  <p:childTnLst>
                                    <p:set>
                                      <p:cBhvr>
                                        <p:cTn id="37" dur="1" fill="hold">
                                          <p:stCondLst>
                                            <p:cond delay="0"/>
                                          </p:stCondLst>
                                        </p:cTn>
                                        <p:tgtEl>
                                          <p:spTgt spid="12"/>
                                        </p:tgtEl>
                                        <p:attrNameLst>
                                          <p:attrName>style.visibility</p:attrName>
                                        </p:attrNameLst>
                                      </p:cBhvr>
                                      <p:to>
                                        <p:strVal val="visible"/>
                                      </p:to>
                                    </p:set>
                                    <p:animEffect transition="in" filter="fade">
                                      <p:cBhvr>
                                        <p:cTn id="38" dur="500"/>
                                        <p:tgtEl>
                                          <p:spTgt spid="12"/>
                                        </p:tgtEl>
                                      </p:cBhvr>
                                    </p:animEffect>
                                  </p:childTnLst>
                                </p:cTn>
                              </p:par>
                              <p:par>
                                <p:cTn id="39" presetID="10" presetClass="entr" presetSubtype="0" fill="hold" nodeType="withEffect">
                                  <p:stCondLst>
                                    <p:cond delay="0"/>
                                  </p:stCondLst>
                                  <p:childTnLst>
                                    <p:set>
                                      <p:cBhvr>
                                        <p:cTn id="40" dur="1" fill="hold">
                                          <p:stCondLst>
                                            <p:cond delay="0"/>
                                          </p:stCondLst>
                                        </p:cTn>
                                        <p:tgtEl>
                                          <p:spTgt spid="7"/>
                                        </p:tgtEl>
                                        <p:attrNameLst>
                                          <p:attrName>style.visibility</p:attrName>
                                        </p:attrNameLst>
                                      </p:cBhvr>
                                      <p:to>
                                        <p:strVal val="visible"/>
                                      </p:to>
                                    </p:set>
                                    <p:animEffect transition="in" filter="fade">
                                      <p:cBhvr>
                                        <p:cTn id="41" dur="500"/>
                                        <p:tgtEl>
                                          <p:spTgt spid="7"/>
                                        </p:tgtEl>
                                      </p:cBhvr>
                                    </p:animEffect>
                                  </p:childTnLst>
                                </p:cTn>
                              </p:par>
                              <p:par>
                                <p:cTn id="42" presetID="10" presetClass="entr" presetSubtype="0" fill="hold" nodeType="withEffect">
                                  <p:stCondLst>
                                    <p:cond delay="0"/>
                                  </p:stCondLst>
                                  <p:childTnLst>
                                    <p:set>
                                      <p:cBhvr>
                                        <p:cTn id="43" dur="1" fill="hold">
                                          <p:stCondLst>
                                            <p:cond delay="0"/>
                                          </p:stCondLst>
                                        </p:cTn>
                                        <p:tgtEl>
                                          <p:spTgt spid="22"/>
                                        </p:tgtEl>
                                        <p:attrNameLst>
                                          <p:attrName>style.visibility</p:attrName>
                                        </p:attrNameLst>
                                      </p:cBhvr>
                                      <p:to>
                                        <p:strVal val="visible"/>
                                      </p:to>
                                    </p:set>
                                    <p:animEffect transition="in" filter="fade">
                                      <p:cBhvr>
                                        <p:cTn id="44" dur="500"/>
                                        <p:tgtEl>
                                          <p:spTgt spid="22"/>
                                        </p:tgtEl>
                                      </p:cBhvr>
                                    </p:animEffect>
                                  </p:childTnLst>
                                </p:cTn>
                              </p:par>
                              <p:par>
                                <p:cTn id="45" presetID="10" presetClass="entr" presetSubtype="0" fill="hold" nodeType="withEffect">
                                  <p:stCondLst>
                                    <p:cond delay="0"/>
                                  </p:stCondLst>
                                  <p:childTnLst>
                                    <p:set>
                                      <p:cBhvr>
                                        <p:cTn id="46" dur="1" fill="hold">
                                          <p:stCondLst>
                                            <p:cond delay="0"/>
                                          </p:stCondLst>
                                        </p:cTn>
                                        <p:tgtEl>
                                          <p:spTgt spid="23"/>
                                        </p:tgtEl>
                                        <p:attrNameLst>
                                          <p:attrName>style.visibility</p:attrName>
                                        </p:attrNameLst>
                                      </p:cBhvr>
                                      <p:to>
                                        <p:strVal val="visible"/>
                                      </p:to>
                                    </p:set>
                                    <p:animEffect transition="in" filter="fade">
                                      <p:cBhvr>
                                        <p:cTn id="47"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10" grpId="0"/>
      <p:bldP spid="12" grpId="0" animBg="1"/>
      <p:bldP spid="3" grpId="0" animBg="1"/>
      <p:bldP spid="4" grpId="0"/>
      <p:bldP spid="14" grpId="0"/>
      <p:bldP spid="15" grpId="0" animBg="1"/>
      <p:bldP spid="18" grpId="0" animBg="1"/>
      <p:bldP spid="19"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0" y="-195229"/>
            <a:ext cx="10515600" cy="1325563"/>
          </a:xfrm>
        </p:spPr>
        <p:txBody>
          <a:bodyPr/>
          <a:lstStyle/>
          <a:p>
            <a:r>
              <a:rPr lang="de-DE" dirty="0"/>
              <a:t>Fallbeispiele aus der </a:t>
            </a:r>
            <a:r>
              <a:rPr lang="de-DE" dirty="0" smtClean="0"/>
              <a:t>Praxis – </a:t>
            </a:r>
            <a:r>
              <a:rPr lang="de-DE" b="1" dirty="0" smtClean="0"/>
              <a:t>Nebenwirkung</a:t>
            </a:r>
            <a:endParaRPr lang="de-AT" b="1" dirty="0"/>
          </a:p>
        </p:txBody>
      </p:sp>
      <p:pic>
        <p:nvPicPr>
          <p:cNvPr id="4" name="Grafik 3"/>
          <p:cNvPicPr>
            <a:picLocks noChangeAspect="1"/>
          </p:cNvPicPr>
          <p:nvPr/>
        </p:nvPicPr>
        <p:blipFill rotWithShape="1">
          <a:blip r:embed="rId3">
            <a:extLst>
              <a:ext uri="{BEBA8EAE-BF5A-486C-A8C5-ECC9F3942E4B}">
                <a14:imgProps xmlns:a14="http://schemas.microsoft.com/office/drawing/2010/main">
                  <a14:imgLayer r:embed="rId4">
                    <a14:imgEffect>
                      <a14:sharpenSoften amount="25000"/>
                    </a14:imgEffect>
                  </a14:imgLayer>
                </a14:imgProps>
              </a:ext>
            </a:extLst>
          </a:blip>
          <a:srcRect r="616" b="2536"/>
          <a:stretch/>
        </p:blipFill>
        <p:spPr>
          <a:xfrm>
            <a:off x="960970" y="766410"/>
            <a:ext cx="9436462" cy="3436422"/>
          </a:xfrm>
          <a:prstGeom prst="rect">
            <a:avLst/>
          </a:prstGeom>
        </p:spPr>
      </p:pic>
      <p:pic>
        <p:nvPicPr>
          <p:cNvPr id="5" name="Grafik 4"/>
          <p:cNvPicPr>
            <a:picLocks noChangeAspect="1"/>
          </p:cNvPicPr>
          <p:nvPr/>
        </p:nvPicPr>
        <p:blipFill rotWithShape="1">
          <a:blip r:embed="rId5"/>
          <a:srcRect t="7091" r="800"/>
          <a:stretch/>
        </p:blipFill>
        <p:spPr>
          <a:xfrm>
            <a:off x="1770429" y="5705321"/>
            <a:ext cx="9936395" cy="973462"/>
          </a:xfrm>
          <a:prstGeom prst="rect">
            <a:avLst/>
          </a:prstGeom>
        </p:spPr>
      </p:pic>
      <p:pic>
        <p:nvPicPr>
          <p:cNvPr id="11" name="Grafik 10"/>
          <p:cNvPicPr>
            <a:picLocks noChangeAspect="1"/>
          </p:cNvPicPr>
          <p:nvPr/>
        </p:nvPicPr>
        <p:blipFill>
          <a:blip r:embed="rId6"/>
          <a:stretch>
            <a:fillRect/>
          </a:stretch>
        </p:blipFill>
        <p:spPr>
          <a:xfrm>
            <a:off x="383625" y="4366125"/>
            <a:ext cx="9530396" cy="1226310"/>
          </a:xfrm>
          <a:prstGeom prst="rect">
            <a:avLst/>
          </a:prstGeom>
        </p:spPr>
      </p:pic>
      <p:sp>
        <p:nvSpPr>
          <p:cNvPr id="12" name="Rechteck 11"/>
          <p:cNvSpPr/>
          <p:nvPr/>
        </p:nvSpPr>
        <p:spPr>
          <a:xfrm>
            <a:off x="383625" y="4708063"/>
            <a:ext cx="9418101" cy="151839"/>
          </a:xfrm>
          <a:prstGeom prst="rect">
            <a:avLst/>
          </a:prstGeom>
          <a:noFill/>
          <a:ln w="254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AT"/>
          </a:p>
        </p:txBody>
      </p:sp>
      <p:sp>
        <p:nvSpPr>
          <p:cNvPr id="14" name="Rechteck 13"/>
          <p:cNvSpPr/>
          <p:nvPr/>
        </p:nvSpPr>
        <p:spPr>
          <a:xfrm>
            <a:off x="960968" y="1234384"/>
            <a:ext cx="1999927" cy="193459"/>
          </a:xfrm>
          <a:prstGeom prst="rect">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AT"/>
          </a:p>
        </p:txBody>
      </p:sp>
      <p:sp>
        <p:nvSpPr>
          <p:cNvPr id="15" name="Rechteck 14"/>
          <p:cNvSpPr/>
          <p:nvPr/>
        </p:nvSpPr>
        <p:spPr>
          <a:xfrm>
            <a:off x="960968" y="2163343"/>
            <a:ext cx="1999927" cy="193459"/>
          </a:xfrm>
          <a:prstGeom prst="rect">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AT"/>
          </a:p>
        </p:txBody>
      </p:sp>
      <p:sp>
        <p:nvSpPr>
          <p:cNvPr id="16" name="Rechteck 15"/>
          <p:cNvSpPr/>
          <p:nvPr/>
        </p:nvSpPr>
        <p:spPr>
          <a:xfrm>
            <a:off x="960968" y="3323930"/>
            <a:ext cx="1999927" cy="171397"/>
          </a:xfrm>
          <a:prstGeom prst="rect">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AT"/>
          </a:p>
        </p:txBody>
      </p:sp>
      <p:sp>
        <p:nvSpPr>
          <p:cNvPr id="17" name="Rechteck 16"/>
          <p:cNvSpPr/>
          <p:nvPr/>
        </p:nvSpPr>
        <p:spPr>
          <a:xfrm>
            <a:off x="960967" y="3889642"/>
            <a:ext cx="1999927" cy="193459"/>
          </a:xfrm>
          <a:prstGeom prst="rect">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AT"/>
          </a:p>
        </p:txBody>
      </p:sp>
      <p:sp>
        <p:nvSpPr>
          <p:cNvPr id="18" name="Rechteck 17"/>
          <p:cNvSpPr/>
          <p:nvPr/>
        </p:nvSpPr>
        <p:spPr>
          <a:xfrm>
            <a:off x="960966" y="4080768"/>
            <a:ext cx="1999927" cy="174441"/>
          </a:xfrm>
          <a:prstGeom prst="rect">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AT"/>
          </a:p>
        </p:txBody>
      </p:sp>
      <p:cxnSp>
        <p:nvCxnSpPr>
          <p:cNvPr id="6" name="Gerader Verbinder 5"/>
          <p:cNvCxnSpPr/>
          <p:nvPr/>
        </p:nvCxnSpPr>
        <p:spPr>
          <a:xfrm>
            <a:off x="1695450" y="5863824"/>
            <a:ext cx="1341643" cy="11635"/>
          </a:xfrm>
          <a:prstGeom prst="line">
            <a:avLst/>
          </a:prstGeom>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16631707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2"/>
                                        </p:tgtEl>
                                        <p:attrNameLst>
                                          <p:attrName>style.visibility</p:attrName>
                                        </p:attrNameLst>
                                      </p:cBhvr>
                                      <p:to>
                                        <p:strVal val="visible"/>
                                      </p:to>
                                    </p:set>
                                    <p:animEffect transition="in" filter="fade">
                                      <p:cBhvr>
                                        <p:cTn id="10" dur="500"/>
                                        <p:tgtEl>
                                          <p:spTgt spid="12"/>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fade">
                                      <p:cBhvr>
                                        <p:cTn id="15" dur="500"/>
                                        <p:tgtEl>
                                          <p:spTgt spid="5"/>
                                        </p:tgtEl>
                                      </p:cBhvr>
                                    </p:animEffect>
                                  </p:childTnLst>
                                </p:cTn>
                              </p:par>
                              <p:par>
                                <p:cTn id="16" presetID="10" presetClass="entr" presetSubtype="0" fill="hold" nodeType="withEffect">
                                  <p:stCondLst>
                                    <p:cond delay="0"/>
                                  </p:stCondLst>
                                  <p:childTnLst>
                                    <p:set>
                                      <p:cBhvr>
                                        <p:cTn id="17" dur="1" fill="hold">
                                          <p:stCondLst>
                                            <p:cond delay="0"/>
                                          </p:stCondLst>
                                        </p:cTn>
                                        <p:tgtEl>
                                          <p:spTgt spid="6"/>
                                        </p:tgtEl>
                                        <p:attrNameLst>
                                          <p:attrName>style.visibility</p:attrName>
                                        </p:attrNameLst>
                                      </p:cBhvr>
                                      <p:to>
                                        <p:strVal val="visible"/>
                                      </p:to>
                                    </p:set>
                                    <p:animEffect transition="in" filter="fade">
                                      <p:cBhvr>
                                        <p:cTn id="18"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r>
              <a:rPr lang="de-DE" dirty="0"/>
              <a:t>Fallbeispiele aus der </a:t>
            </a:r>
            <a:r>
              <a:rPr lang="de-DE" dirty="0" smtClean="0"/>
              <a:t>Praxis - </a:t>
            </a:r>
            <a:r>
              <a:rPr lang="de-DE" b="1" dirty="0" smtClean="0"/>
              <a:t>Kontraindikation</a:t>
            </a:r>
            <a:endParaRPr lang="de-AT" b="1" dirty="0"/>
          </a:p>
        </p:txBody>
      </p:sp>
      <p:pic>
        <p:nvPicPr>
          <p:cNvPr id="4" name="Grafik 3"/>
          <p:cNvPicPr>
            <a:picLocks noChangeAspect="1"/>
          </p:cNvPicPr>
          <p:nvPr/>
        </p:nvPicPr>
        <p:blipFill rotWithShape="1">
          <a:blip r:embed="rId3"/>
          <a:srcRect r="29885"/>
          <a:stretch/>
        </p:blipFill>
        <p:spPr>
          <a:xfrm>
            <a:off x="422207" y="1506415"/>
            <a:ext cx="7116895" cy="2100675"/>
          </a:xfrm>
          <a:prstGeom prst="rect">
            <a:avLst/>
          </a:prstGeom>
        </p:spPr>
      </p:pic>
      <p:pic>
        <p:nvPicPr>
          <p:cNvPr id="5" name="Grafik 4"/>
          <p:cNvPicPr>
            <a:picLocks noChangeAspect="1"/>
          </p:cNvPicPr>
          <p:nvPr/>
        </p:nvPicPr>
        <p:blipFill>
          <a:blip r:embed="rId4"/>
          <a:stretch>
            <a:fillRect/>
          </a:stretch>
        </p:blipFill>
        <p:spPr>
          <a:xfrm>
            <a:off x="5665530" y="5832723"/>
            <a:ext cx="6526470" cy="683400"/>
          </a:xfrm>
          <a:prstGeom prst="rect">
            <a:avLst/>
          </a:prstGeom>
        </p:spPr>
      </p:pic>
      <p:pic>
        <p:nvPicPr>
          <p:cNvPr id="6" name="Grafik 5"/>
          <p:cNvPicPr>
            <a:picLocks noChangeAspect="1"/>
          </p:cNvPicPr>
          <p:nvPr/>
        </p:nvPicPr>
        <p:blipFill>
          <a:blip r:embed="rId5"/>
          <a:stretch>
            <a:fillRect/>
          </a:stretch>
        </p:blipFill>
        <p:spPr>
          <a:xfrm>
            <a:off x="422207" y="4127868"/>
            <a:ext cx="4990700" cy="2221565"/>
          </a:xfrm>
          <a:prstGeom prst="rect">
            <a:avLst/>
          </a:prstGeom>
        </p:spPr>
      </p:pic>
      <p:sp>
        <p:nvSpPr>
          <p:cNvPr id="7" name="Textfeld 6"/>
          <p:cNvSpPr txBox="1"/>
          <p:nvPr/>
        </p:nvSpPr>
        <p:spPr>
          <a:xfrm>
            <a:off x="517971" y="6241089"/>
            <a:ext cx="3818236" cy="507831"/>
          </a:xfrm>
          <a:prstGeom prst="rect">
            <a:avLst/>
          </a:prstGeom>
          <a:noFill/>
        </p:spPr>
        <p:txBody>
          <a:bodyPr wrap="square" rtlCol="0">
            <a:spAutoFit/>
          </a:bodyPr>
          <a:lstStyle/>
          <a:p>
            <a:r>
              <a:rPr lang="de-DE" sz="900" dirty="0" smtClean="0">
                <a:solidFill>
                  <a:srgbClr val="9C9BA0"/>
                </a:solidFill>
              </a:rPr>
              <a:t>Quelle: </a:t>
            </a:r>
          </a:p>
          <a:p>
            <a:r>
              <a:rPr lang="de-AT" sz="900" dirty="0" smtClean="0">
                <a:solidFill>
                  <a:srgbClr val="9C9BA0"/>
                </a:solidFill>
              </a:rPr>
              <a:t>Sind </a:t>
            </a:r>
            <a:r>
              <a:rPr lang="de-AT" sz="900" dirty="0">
                <a:solidFill>
                  <a:srgbClr val="9C9BA0"/>
                </a:solidFill>
              </a:rPr>
              <a:t>alle Beta-Blocker gleich? Wehling M Journal für Kardiologie - Austrian Journal </a:t>
            </a:r>
            <a:r>
              <a:rPr lang="de-AT" sz="900" dirty="0" err="1">
                <a:solidFill>
                  <a:srgbClr val="9C9BA0"/>
                </a:solidFill>
              </a:rPr>
              <a:t>of</a:t>
            </a:r>
            <a:r>
              <a:rPr lang="de-AT" sz="900" dirty="0">
                <a:solidFill>
                  <a:srgbClr val="9C9BA0"/>
                </a:solidFill>
              </a:rPr>
              <a:t> </a:t>
            </a:r>
            <a:r>
              <a:rPr lang="de-AT" sz="900" dirty="0" err="1">
                <a:solidFill>
                  <a:srgbClr val="9C9BA0"/>
                </a:solidFill>
              </a:rPr>
              <a:t>Cardiology</a:t>
            </a:r>
            <a:r>
              <a:rPr lang="de-AT" sz="900" dirty="0">
                <a:solidFill>
                  <a:srgbClr val="9C9BA0"/>
                </a:solidFill>
              </a:rPr>
              <a:t> 2003; 10 (</a:t>
            </a:r>
            <a:r>
              <a:rPr lang="de-AT" sz="900" dirty="0" err="1">
                <a:solidFill>
                  <a:srgbClr val="9C9BA0"/>
                </a:solidFill>
              </a:rPr>
              <a:t>Supplementum</a:t>
            </a:r>
            <a:r>
              <a:rPr lang="de-AT" sz="900" dirty="0">
                <a:solidFill>
                  <a:srgbClr val="9C9BA0"/>
                </a:solidFill>
              </a:rPr>
              <a:t> A) 20-23</a:t>
            </a:r>
          </a:p>
        </p:txBody>
      </p:sp>
      <p:pic>
        <p:nvPicPr>
          <p:cNvPr id="8" name="Grafik 7"/>
          <p:cNvPicPr>
            <a:picLocks noChangeAspect="1"/>
          </p:cNvPicPr>
          <p:nvPr/>
        </p:nvPicPr>
        <p:blipFill rotWithShape="1">
          <a:blip r:embed="rId6"/>
          <a:srcRect t="24858"/>
          <a:stretch/>
        </p:blipFill>
        <p:spPr>
          <a:xfrm>
            <a:off x="8386380" y="1761038"/>
            <a:ext cx="3383412" cy="1613254"/>
          </a:xfrm>
          <a:prstGeom prst="rect">
            <a:avLst/>
          </a:prstGeom>
        </p:spPr>
      </p:pic>
      <p:sp>
        <p:nvSpPr>
          <p:cNvPr id="3" name="Rechteck 2"/>
          <p:cNvSpPr/>
          <p:nvPr/>
        </p:nvSpPr>
        <p:spPr>
          <a:xfrm>
            <a:off x="8857302" y="2652598"/>
            <a:ext cx="1829059" cy="295904"/>
          </a:xfrm>
          <a:prstGeom prst="rect">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AT"/>
          </a:p>
        </p:txBody>
      </p:sp>
      <p:sp>
        <p:nvSpPr>
          <p:cNvPr id="9" name="Rechteck 8"/>
          <p:cNvSpPr/>
          <p:nvPr/>
        </p:nvSpPr>
        <p:spPr>
          <a:xfrm>
            <a:off x="8857302" y="2993356"/>
            <a:ext cx="1829059" cy="358901"/>
          </a:xfrm>
          <a:prstGeom prst="rect">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AT"/>
          </a:p>
        </p:txBody>
      </p:sp>
      <p:sp>
        <p:nvSpPr>
          <p:cNvPr id="10" name="Rechteck 9"/>
          <p:cNvSpPr/>
          <p:nvPr/>
        </p:nvSpPr>
        <p:spPr>
          <a:xfrm>
            <a:off x="528988" y="3439273"/>
            <a:ext cx="3508348" cy="138757"/>
          </a:xfrm>
          <a:prstGeom prst="rect">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AT"/>
          </a:p>
        </p:txBody>
      </p:sp>
      <p:sp>
        <p:nvSpPr>
          <p:cNvPr id="13" name="Rechteck 12"/>
          <p:cNvSpPr/>
          <p:nvPr/>
        </p:nvSpPr>
        <p:spPr>
          <a:xfrm>
            <a:off x="528988" y="3040765"/>
            <a:ext cx="7010114" cy="198194"/>
          </a:xfrm>
          <a:prstGeom prst="rect">
            <a:avLst/>
          </a:prstGeom>
          <a:noFill/>
          <a:ln w="28575">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AT"/>
          </a:p>
        </p:txBody>
      </p:sp>
      <p:pic>
        <p:nvPicPr>
          <p:cNvPr id="12" name="Grafik 11"/>
          <p:cNvPicPr>
            <a:picLocks noChangeAspect="1"/>
          </p:cNvPicPr>
          <p:nvPr/>
        </p:nvPicPr>
        <p:blipFill rotWithShape="1">
          <a:blip r:embed="rId6"/>
          <a:srcRect b="89905"/>
          <a:stretch/>
        </p:blipFill>
        <p:spPr>
          <a:xfrm>
            <a:off x="8386380" y="1544299"/>
            <a:ext cx="3383412" cy="216739"/>
          </a:xfrm>
          <a:prstGeom prst="rect">
            <a:avLst/>
          </a:prstGeom>
        </p:spPr>
      </p:pic>
      <p:cxnSp>
        <p:nvCxnSpPr>
          <p:cNvPr id="14" name="Gerader Verbinder 13"/>
          <p:cNvCxnSpPr/>
          <p:nvPr/>
        </p:nvCxnSpPr>
        <p:spPr>
          <a:xfrm>
            <a:off x="5596628" y="5995344"/>
            <a:ext cx="934680" cy="0"/>
          </a:xfrm>
          <a:prstGeom prst="line">
            <a:avLst/>
          </a:prstGeom>
        </p:spPr>
        <p:style>
          <a:lnRef idx="1">
            <a:schemeClr val="dk1"/>
          </a:lnRef>
          <a:fillRef idx="0">
            <a:schemeClr val="dk1"/>
          </a:fillRef>
          <a:effectRef idx="0">
            <a:schemeClr val="dk1"/>
          </a:effectRef>
          <a:fontRef idx="minor">
            <a:schemeClr val="tx1"/>
          </a:fontRef>
        </p:style>
      </p:cxnSp>
      <p:sp>
        <p:nvSpPr>
          <p:cNvPr id="15" name="Rechteck 14"/>
          <p:cNvSpPr/>
          <p:nvPr/>
        </p:nvSpPr>
        <p:spPr>
          <a:xfrm>
            <a:off x="5240595" y="3416514"/>
            <a:ext cx="2298507" cy="161516"/>
          </a:xfrm>
          <a:prstGeom prst="rect">
            <a:avLst/>
          </a:prstGeom>
          <a:noFill/>
          <a:ln w="28575">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AT"/>
          </a:p>
        </p:txBody>
      </p:sp>
    </p:spTree>
    <p:extLst>
      <p:ext uri="{BB962C8B-B14F-4D97-AF65-F5344CB8AC3E}">
        <p14:creationId xmlns:p14="http://schemas.microsoft.com/office/powerpoint/2010/main" val="37279423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par>
                                <p:cTn id="8" presetID="10" presetClass="entr" presetSubtype="0" fill="hold"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fade">
                                      <p:cBhvr>
                                        <p:cTn id="10" dur="500"/>
                                        <p:tgtEl>
                                          <p:spTgt spid="4"/>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fade">
                                      <p:cBhvr>
                                        <p:cTn id="15" dur="500"/>
                                        <p:tgtEl>
                                          <p:spTgt spid="6"/>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fade">
                                      <p:cBhvr>
                                        <p:cTn id="18" dur="500"/>
                                        <p:tgtEl>
                                          <p:spTgt spid="7"/>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13"/>
                                        </p:tgtEl>
                                        <p:attrNameLst>
                                          <p:attrName>style.visibility</p:attrName>
                                        </p:attrNameLst>
                                      </p:cBhvr>
                                      <p:to>
                                        <p:strVal val="visible"/>
                                      </p:to>
                                    </p:set>
                                    <p:animEffect transition="in" filter="fade">
                                      <p:cBhvr>
                                        <p:cTn id="23" dur="500"/>
                                        <p:tgtEl>
                                          <p:spTgt spid="13"/>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15"/>
                                        </p:tgtEl>
                                        <p:attrNameLst>
                                          <p:attrName>style.visibility</p:attrName>
                                        </p:attrNameLst>
                                      </p:cBhvr>
                                      <p:to>
                                        <p:strVal val="visible"/>
                                      </p:to>
                                    </p:set>
                                    <p:animEffect transition="in" filter="fade">
                                      <p:cBhvr>
                                        <p:cTn id="26" dur="500"/>
                                        <p:tgtEl>
                                          <p:spTgt spid="15"/>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nodeType="clickEffect">
                                  <p:stCondLst>
                                    <p:cond delay="0"/>
                                  </p:stCondLst>
                                  <p:childTnLst>
                                    <p:set>
                                      <p:cBhvr>
                                        <p:cTn id="30" dur="1" fill="hold">
                                          <p:stCondLst>
                                            <p:cond delay="0"/>
                                          </p:stCondLst>
                                        </p:cTn>
                                        <p:tgtEl>
                                          <p:spTgt spid="5"/>
                                        </p:tgtEl>
                                        <p:attrNameLst>
                                          <p:attrName>style.visibility</p:attrName>
                                        </p:attrNameLst>
                                      </p:cBhvr>
                                      <p:to>
                                        <p:strVal val="visible"/>
                                      </p:to>
                                    </p:set>
                                    <p:animEffect transition="in" filter="fade">
                                      <p:cBhvr>
                                        <p:cTn id="31" dur="500"/>
                                        <p:tgtEl>
                                          <p:spTgt spid="5"/>
                                        </p:tgtEl>
                                      </p:cBhvr>
                                    </p:animEffect>
                                  </p:childTnLst>
                                </p:cTn>
                              </p:par>
                              <p:par>
                                <p:cTn id="32" presetID="10" presetClass="entr" presetSubtype="0" fill="hold" nodeType="withEffect">
                                  <p:stCondLst>
                                    <p:cond delay="0"/>
                                  </p:stCondLst>
                                  <p:childTnLst>
                                    <p:set>
                                      <p:cBhvr>
                                        <p:cTn id="33" dur="1" fill="hold">
                                          <p:stCondLst>
                                            <p:cond delay="0"/>
                                          </p:stCondLst>
                                        </p:cTn>
                                        <p:tgtEl>
                                          <p:spTgt spid="14"/>
                                        </p:tgtEl>
                                        <p:attrNameLst>
                                          <p:attrName>style.visibility</p:attrName>
                                        </p:attrNameLst>
                                      </p:cBhvr>
                                      <p:to>
                                        <p:strVal val="visible"/>
                                      </p:to>
                                    </p:set>
                                    <p:animEffect transition="in" filter="fade">
                                      <p:cBhvr>
                                        <p:cTn id="34"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0" grpId="0" animBg="1"/>
      <p:bldP spid="13" grpId="0" animBg="1"/>
      <p:bldP spid="15"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Grafik 3"/>
          <p:cNvPicPr>
            <a:picLocks noChangeAspect="1"/>
          </p:cNvPicPr>
          <p:nvPr/>
        </p:nvPicPr>
        <p:blipFill>
          <a:blip r:embed="rId3"/>
          <a:stretch>
            <a:fillRect/>
          </a:stretch>
        </p:blipFill>
        <p:spPr>
          <a:xfrm>
            <a:off x="5336958" y="4066704"/>
            <a:ext cx="3955306" cy="2424615"/>
          </a:xfrm>
          <a:prstGeom prst="rect">
            <a:avLst/>
          </a:prstGeom>
        </p:spPr>
      </p:pic>
      <p:pic>
        <p:nvPicPr>
          <p:cNvPr id="3" name="Grafik 2"/>
          <p:cNvPicPr>
            <a:picLocks noChangeAspect="1"/>
          </p:cNvPicPr>
          <p:nvPr/>
        </p:nvPicPr>
        <p:blipFill>
          <a:blip r:embed="rId4"/>
          <a:stretch>
            <a:fillRect/>
          </a:stretch>
        </p:blipFill>
        <p:spPr>
          <a:xfrm>
            <a:off x="130165" y="3744330"/>
            <a:ext cx="4651385" cy="2709651"/>
          </a:xfrm>
          <a:prstGeom prst="rect">
            <a:avLst/>
          </a:prstGeom>
        </p:spPr>
      </p:pic>
      <p:sp>
        <p:nvSpPr>
          <p:cNvPr id="2" name="Titel 1"/>
          <p:cNvSpPr>
            <a:spLocks noGrp="1"/>
          </p:cNvSpPr>
          <p:nvPr>
            <p:ph type="title"/>
          </p:nvPr>
        </p:nvSpPr>
        <p:spPr>
          <a:xfrm>
            <a:off x="310661" y="-105854"/>
            <a:ext cx="11668125" cy="1325563"/>
          </a:xfrm>
        </p:spPr>
        <p:txBody>
          <a:bodyPr>
            <a:normAutofit/>
          </a:bodyPr>
          <a:lstStyle/>
          <a:p>
            <a:r>
              <a:rPr lang="de-DE" sz="3600" dirty="0" smtClean="0"/>
              <a:t>Fallbeispiele aus der Praxis – </a:t>
            </a:r>
            <a:r>
              <a:rPr lang="de-DE" sz="3600" b="1" dirty="0" smtClean="0"/>
              <a:t>Kontraindikation/Dosisanpassung</a:t>
            </a:r>
            <a:endParaRPr lang="de-AT" sz="3600" b="1" dirty="0"/>
          </a:p>
        </p:txBody>
      </p:sp>
      <p:pic>
        <p:nvPicPr>
          <p:cNvPr id="6" name="Inhaltsplatzhalter 5"/>
          <p:cNvPicPr>
            <a:picLocks noGrp="1" noChangeAspect="1"/>
          </p:cNvPicPr>
          <p:nvPr>
            <p:ph idx="1"/>
          </p:nvPr>
        </p:nvPicPr>
        <p:blipFill rotWithShape="1">
          <a:blip r:embed="rId5"/>
          <a:srcRect r="31889" b="547"/>
          <a:stretch/>
        </p:blipFill>
        <p:spPr>
          <a:xfrm>
            <a:off x="310661" y="1004868"/>
            <a:ext cx="6461614" cy="2595582"/>
          </a:xfrm>
          <a:prstGeom prst="rect">
            <a:avLst/>
          </a:prstGeom>
        </p:spPr>
      </p:pic>
      <p:sp>
        <p:nvSpPr>
          <p:cNvPr id="8" name="Rechteck 7"/>
          <p:cNvSpPr/>
          <p:nvPr/>
        </p:nvSpPr>
        <p:spPr>
          <a:xfrm>
            <a:off x="310661" y="2208614"/>
            <a:ext cx="1986777" cy="166255"/>
          </a:xfrm>
          <a:prstGeom prst="rect">
            <a:avLst/>
          </a:prstGeom>
          <a:noFill/>
          <a:ln w="25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AT"/>
          </a:p>
        </p:txBody>
      </p:sp>
      <p:sp>
        <p:nvSpPr>
          <p:cNvPr id="12" name="Rechteck 11"/>
          <p:cNvSpPr/>
          <p:nvPr/>
        </p:nvSpPr>
        <p:spPr>
          <a:xfrm>
            <a:off x="310661" y="1725525"/>
            <a:ext cx="1986777" cy="166255"/>
          </a:xfrm>
          <a:prstGeom prst="rect">
            <a:avLst/>
          </a:prstGeom>
          <a:noFill/>
          <a:ln w="25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AT"/>
          </a:p>
        </p:txBody>
      </p:sp>
      <p:pic>
        <p:nvPicPr>
          <p:cNvPr id="14" name="Grafik 13"/>
          <p:cNvPicPr>
            <a:picLocks noChangeAspect="1"/>
          </p:cNvPicPr>
          <p:nvPr/>
        </p:nvPicPr>
        <p:blipFill>
          <a:blip r:embed="rId6"/>
          <a:stretch>
            <a:fillRect/>
          </a:stretch>
        </p:blipFill>
        <p:spPr>
          <a:xfrm>
            <a:off x="7052894" y="1129618"/>
            <a:ext cx="4828445" cy="933450"/>
          </a:xfrm>
          <a:prstGeom prst="rect">
            <a:avLst/>
          </a:prstGeom>
        </p:spPr>
      </p:pic>
      <p:pic>
        <p:nvPicPr>
          <p:cNvPr id="15" name="Grafik 14"/>
          <p:cNvPicPr>
            <a:picLocks noChangeAspect="1"/>
          </p:cNvPicPr>
          <p:nvPr/>
        </p:nvPicPr>
        <p:blipFill>
          <a:blip r:embed="rId7"/>
          <a:stretch>
            <a:fillRect/>
          </a:stretch>
        </p:blipFill>
        <p:spPr>
          <a:xfrm>
            <a:off x="10681048" y="1144151"/>
            <a:ext cx="1171716" cy="479003"/>
          </a:xfrm>
          <a:prstGeom prst="rect">
            <a:avLst/>
          </a:prstGeom>
        </p:spPr>
      </p:pic>
      <p:sp>
        <p:nvSpPr>
          <p:cNvPr id="16" name="Rechteck 15"/>
          <p:cNvSpPr/>
          <p:nvPr/>
        </p:nvSpPr>
        <p:spPr>
          <a:xfrm>
            <a:off x="11086364" y="1288046"/>
            <a:ext cx="694594" cy="75033"/>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de-AT"/>
          </a:p>
        </p:txBody>
      </p:sp>
      <p:pic>
        <p:nvPicPr>
          <p:cNvPr id="17" name="Grafik 16"/>
          <p:cNvPicPr>
            <a:picLocks noChangeAspect="1"/>
          </p:cNvPicPr>
          <p:nvPr/>
        </p:nvPicPr>
        <p:blipFill>
          <a:blip r:embed="rId8"/>
          <a:stretch>
            <a:fillRect/>
          </a:stretch>
        </p:blipFill>
        <p:spPr>
          <a:xfrm>
            <a:off x="6880293" y="2529322"/>
            <a:ext cx="5173646" cy="814970"/>
          </a:xfrm>
          <a:prstGeom prst="rect">
            <a:avLst/>
          </a:prstGeom>
        </p:spPr>
      </p:pic>
      <p:sp>
        <p:nvSpPr>
          <p:cNvPr id="18" name="Textfeld 17"/>
          <p:cNvSpPr txBox="1"/>
          <p:nvPr/>
        </p:nvSpPr>
        <p:spPr>
          <a:xfrm>
            <a:off x="7779205" y="2102370"/>
            <a:ext cx="3875117" cy="369332"/>
          </a:xfrm>
          <a:prstGeom prst="rect">
            <a:avLst/>
          </a:prstGeom>
          <a:noFill/>
        </p:spPr>
        <p:txBody>
          <a:bodyPr wrap="square" rtlCol="0">
            <a:spAutoFit/>
          </a:bodyPr>
          <a:lstStyle/>
          <a:p>
            <a:r>
              <a:rPr lang="de-DE" dirty="0" smtClean="0"/>
              <a:t>FI </a:t>
            </a:r>
            <a:r>
              <a:rPr lang="de-DE" dirty="0" err="1" smtClean="0"/>
              <a:t>Purinol</a:t>
            </a:r>
            <a:r>
              <a:rPr lang="de-DE" dirty="0" smtClean="0"/>
              <a:t> 100mg Filmtabletten</a:t>
            </a:r>
            <a:endParaRPr lang="de-AT" dirty="0"/>
          </a:p>
        </p:txBody>
      </p:sp>
      <p:sp>
        <p:nvSpPr>
          <p:cNvPr id="19" name="Rechteck 18"/>
          <p:cNvSpPr/>
          <p:nvPr/>
        </p:nvSpPr>
        <p:spPr>
          <a:xfrm>
            <a:off x="731815" y="5925896"/>
            <a:ext cx="2944835" cy="174180"/>
          </a:xfrm>
          <a:prstGeom prst="rect">
            <a:avLst/>
          </a:prstGeom>
          <a:noFill/>
          <a:ln w="28575">
            <a:solidFill>
              <a:srgbClr val="85430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AT"/>
          </a:p>
        </p:txBody>
      </p:sp>
      <p:sp>
        <p:nvSpPr>
          <p:cNvPr id="20" name="Rechteck 19"/>
          <p:cNvSpPr/>
          <p:nvPr/>
        </p:nvSpPr>
        <p:spPr>
          <a:xfrm>
            <a:off x="5977264" y="6293219"/>
            <a:ext cx="3315000" cy="198100"/>
          </a:xfrm>
          <a:prstGeom prst="rect">
            <a:avLst/>
          </a:prstGeom>
          <a:noFill/>
          <a:ln w="28575">
            <a:solidFill>
              <a:srgbClr val="85430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AT"/>
          </a:p>
        </p:txBody>
      </p:sp>
      <p:sp>
        <p:nvSpPr>
          <p:cNvPr id="21" name="Rechteck 20"/>
          <p:cNvSpPr/>
          <p:nvPr/>
        </p:nvSpPr>
        <p:spPr>
          <a:xfrm>
            <a:off x="2455857" y="1725525"/>
            <a:ext cx="1986777" cy="166255"/>
          </a:xfrm>
          <a:prstGeom prst="rect">
            <a:avLst/>
          </a:prstGeom>
          <a:noFill/>
          <a:ln w="25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AT"/>
          </a:p>
        </p:txBody>
      </p:sp>
      <p:sp>
        <p:nvSpPr>
          <p:cNvPr id="22" name="Rechteck 21"/>
          <p:cNvSpPr/>
          <p:nvPr/>
        </p:nvSpPr>
        <p:spPr>
          <a:xfrm>
            <a:off x="4785498" y="1894974"/>
            <a:ext cx="1986777" cy="166255"/>
          </a:xfrm>
          <a:prstGeom prst="rect">
            <a:avLst/>
          </a:prstGeom>
          <a:noFill/>
          <a:ln w="25400">
            <a:solidFill>
              <a:srgbClr val="33CC3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AT"/>
          </a:p>
        </p:txBody>
      </p:sp>
      <p:sp>
        <p:nvSpPr>
          <p:cNvPr id="23" name="Rechteck 22"/>
          <p:cNvSpPr/>
          <p:nvPr/>
        </p:nvSpPr>
        <p:spPr>
          <a:xfrm>
            <a:off x="2455856" y="2199089"/>
            <a:ext cx="1986777" cy="166255"/>
          </a:xfrm>
          <a:prstGeom prst="rect">
            <a:avLst/>
          </a:prstGeom>
          <a:noFill/>
          <a:ln w="25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AT"/>
          </a:p>
        </p:txBody>
      </p:sp>
      <p:sp>
        <p:nvSpPr>
          <p:cNvPr id="24" name="Rechteck 23"/>
          <p:cNvSpPr/>
          <p:nvPr/>
        </p:nvSpPr>
        <p:spPr>
          <a:xfrm>
            <a:off x="310661" y="2504426"/>
            <a:ext cx="1986777" cy="166255"/>
          </a:xfrm>
          <a:prstGeom prst="rect">
            <a:avLst/>
          </a:prstGeom>
          <a:noFill/>
          <a:ln w="25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AT"/>
          </a:p>
        </p:txBody>
      </p:sp>
      <p:sp>
        <p:nvSpPr>
          <p:cNvPr id="25" name="Rechteck 24"/>
          <p:cNvSpPr/>
          <p:nvPr/>
        </p:nvSpPr>
        <p:spPr>
          <a:xfrm>
            <a:off x="2455856" y="2509719"/>
            <a:ext cx="1986777" cy="166255"/>
          </a:xfrm>
          <a:prstGeom prst="rect">
            <a:avLst/>
          </a:prstGeom>
          <a:noFill/>
          <a:ln w="25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AT"/>
          </a:p>
        </p:txBody>
      </p:sp>
      <p:sp>
        <p:nvSpPr>
          <p:cNvPr id="26" name="Rechteck 25"/>
          <p:cNvSpPr/>
          <p:nvPr/>
        </p:nvSpPr>
        <p:spPr>
          <a:xfrm>
            <a:off x="4785498" y="2189067"/>
            <a:ext cx="1986777" cy="166255"/>
          </a:xfrm>
          <a:prstGeom prst="rect">
            <a:avLst/>
          </a:prstGeom>
          <a:noFill/>
          <a:ln w="25400">
            <a:solidFill>
              <a:srgbClr val="33CC3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AT"/>
          </a:p>
        </p:txBody>
      </p:sp>
      <p:cxnSp>
        <p:nvCxnSpPr>
          <p:cNvPr id="27" name="Gerader Verbinder 26"/>
          <p:cNvCxnSpPr/>
          <p:nvPr/>
        </p:nvCxnSpPr>
        <p:spPr>
          <a:xfrm>
            <a:off x="7020810" y="1320130"/>
            <a:ext cx="762079" cy="0"/>
          </a:xfrm>
          <a:prstGeom prst="line">
            <a:avLst/>
          </a:prstGeom>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2507917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9"/>
                                        </p:tgtEl>
                                        <p:attrNameLst>
                                          <p:attrName>style.visibility</p:attrName>
                                        </p:attrNameLst>
                                      </p:cBhvr>
                                      <p:to>
                                        <p:strVal val="visible"/>
                                      </p:to>
                                    </p:set>
                                    <p:animEffect transition="in" filter="fade">
                                      <p:cBhvr>
                                        <p:cTn id="10" dur="500"/>
                                        <p:tgtEl>
                                          <p:spTgt spid="19"/>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fade">
                                      <p:cBhvr>
                                        <p:cTn id="15" dur="500"/>
                                        <p:tgtEl>
                                          <p:spTgt spid="6"/>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21"/>
                                        </p:tgtEl>
                                        <p:attrNameLst>
                                          <p:attrName>style.visibility</p:attrName>
                                        </p:attrNameLst>
                                      </p:cBhvr>
                                      <p:to>
                                        <p:strVal val="visible"/>
                                      </p:to>
                                    </p:set>
                                    <p:animEffect transition="in" filter="fade">
                                      <p:cBhvr>
                                        <p:cTn id="18" dur="500"/>
                                        <p:tgtEl>
                                          <p:spTgt spid="21"/>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12"/>
                                        </p:tgtEl>
                                        <p:attrNameLst>
                                          <p:attrName>style.visibility</p:attrName>
                                        </p:attrNameLst>
                                      </p:cBhvr>
                                      <p:to>
                                        <p:strVal val="visible"/>
                                      </p:to>
                                    </p:set>
                                    <p:animEffect transition="in" filter="fade">
                                      <p:cBhvr>
                                        <p:cTn id="21" dur="500"/>
                                        <p:tgtEl>
                                          <p:spTgt spid="12"/>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8"/>
                                        </p:tgtEl>
                                        <p:attrNameLst>
                                          <p:attrName>style.visibility</p:attrName>
                                        </p:attrNameLst>
                                      </p:cBhvr>
                                      <p:to>
                                        <p:strVal val="visible"/>
                                      </p:to>
                                    </p:set>
                                    <p:animEffect transition="in" filter="fade">
                                      <p:cBhvr>
                                        <p:cTn id="24" dur="500"/>
                                        <p:tgtEl>
                                          <p:spTgt spid="8"/>
                                        </p:tgtEl>
                                      </p:cBhvr>
                                    </p:animEffect>
                                  </p:childTnLst>
                                </p:cTn>
                              </p:par>
                              <p:par>
                                <p:cTn id="25" presetID="10" presetClass="entr" presetSubtype="0" fill="hold" grpId="0" nodeType="with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childTnLst>
                                </p:cTn>
                              </p:par>
                              <p:par>
                                <p:cTn id="28" presetID="10" presetClass="entr" presetSubtype="0" fill="hold" grpId="0" nodeType="withEffect">
                                  <p:stCondLst>
                                    <p:cond delay="0"/>
                                  </p:stCondLst>
                                  <p:childTnLst>
                                    <p:set>
                                      <p:cBhvr>
                                        <p:cTn id="29" dur="1" fill="hold">
                                          <p:stCondLst>
                                            <p:cond delay="0"/>
                                          </p:stCondLst>
                                        </p:cTn>
                                        <p:tgtEl>
                                          <p:spTgt spid="24"/>
                                        </p:tgtEl>
                                        <p:attrNameLst>
                                          <p:attrName>style.visibility</p:attrName>
                                        </p:attrNameLst>
                                      </p:cBhvr>
                                      <p:to>
                                        <p:strVal val="visible"/>
                                      </p:to>
                                    </p:set>
                                    <p:animEffect transition="in" filter="fade">
                                      <p:cBhvr>
                                        <p:cTn id="30" dur="500"/>
                                        <p:tgtEl>
                                          <p:spTgt spid="24"/>
                                        </p:tgtEl>
                                      </p:cBhvr>
                                    </p:animEffect>
                                  </p:childTnLst>
                                </p:cTn>
                              </p:par>
                              <p:par>
                                <p:cTn id="31" presetID="10" presetClass="entr" presetSubtype="0" fill="hold" grpId="0" nodeType="withEffect">
                                  <p:stCondLst>
                                    <p:cond delay="0"/>
                                  </p:stCondLst>
                                  <p:childTnLst>
                                    <p:set>
                                      <p:cBhvr>
                                        <p:cTn id="32" dur="1" fill="hold">
                                          <p:stCondLst>
                                            <p:cond delay="0"/>
                                          </p:stCondLst>
                                        </p:cTn>
                                        <p:tgtEl>
                                          <p:spTgt spid="25"/>
                                        </p:tgtEl>
                                        <p:attrNameLst>
                                          <p:attrName>style.visibility</p:attrName>
                                        </p:attrNameLst>
                                      </p:cBhvr>
                                      <p:to>
                                        <p:strVal val="visible"/>
                                      </p:to>
                                    </p:set>
                                    <p:animEffect transition="in" filter="fade">
                                      <p:cBhvr>
                                        <p:cTn id="33" dur="500"/>
                                        <p:tgtEl>
                                          <p:spTgt spid="25"/>
                                        </p:tgtEl>
                                      </p:cBhvr>
                                    </p:animEffect>
                                  </p:childTnLst>
                                </p:cTn>
                              </p:par>
                            </p:childTnLst>
                          </p:cTn>
                        </p:par>
                      </p:childTnLst>
                    </p:cTn>
                  </p:par>
                  <p:par>
                    <p:cTn id="34" fill="hold">
                      <p:stCondLst>
                        <p:cond delay="indefinite"/>
                      </p:stCondLst>
                      <p:childTnLst>
                        <p:par>
                          <p:cTn id="35" fill="hold">
                            <p:stCondLst>
                              <p:cond delay="0"/>
                            </p:stCondLst>
                            <p:childTnLst>
                              <p:par>
                                <p:cTn id="36" presetID="10" presetClass="entr" presetSubtype="0" fill="hold" grpId="0" nodeType="clickEffect">
                                  <p:stCondLst>
                                    <p:cond delay="0"/>
                                  </p:stCondLst>
                                  <p:childTnLst>
                                    <p:set>
                                      <p:cBhvr>
                                        <p:cTn id="37" dur="1" fill="hold">
                                          <p:stCondLst>
                                            <p:cond delay="0"/>
                                          </p:stCondLst>
                                        </p:cTn>
                                        <p:tgtEl>
                                          <p:spTgt spid="18"/>
                                        </p:tgtEl>
                                        <p:attrNameLst>
                                          <p:attrName>style.visibility</p:attrName>
                                        </p:attrNameLst>
                                      </p:cBhvr>
                                      <p:to>
                                        <p:strVal val="visible"/>
                                      </p:to>
                                    </p:set>
                                    <p:animEffect transition="in" filter="fade">
                                      <p:cBhvr>
                                        <p:cTn id="38" dur="500"/>
                                        <p:tgtEl>
                                          <p:spTgt spid="18"/>
                                        </p:tgtEl>
                                      </p:cBhvr>
                                    </p:animEffect>
                                  </p:childTnLst>
                                </p:cTn>
                              </p:par>
                              <p:par>
                                <p:cTn id="39" presetID="10" presetClass="entr" presetSubtype="0" fill="hold" nodeType="withEffect">
                                  <p:stCondLst>
                                    <p:cond delay="0"/>
                                  </p:stCondLst>
                                  <p:childTnLst>
                                    <p:set>
                                      <p:cBhvr>
                                        <p:cTn id="40" dur="1" fill="hold">
                                          <p:stCondLst>
                                            <p:cond delay="0"/>
                                          </p:stCondLst>
                                        </p:cTn>
                                        <p:tgtEl>
                                          <p:spTgt spid="17"/>
                                        </p:tgtEl>
                                        <p:attrNameLst>
                                          <p:attrName>style.visibility</p:attrName>
                                        </p:attrNameLst>
                                      </p:cBhvr>
                                      <p:to>
                                        <p:strVal val="visible"/>
                                      </p:to>
                                    </p:set>
                                    <p:animEffect transition="in" filter="fade">
                                      <p:cBhvr>
                                        <p:cTn id="41" dur="500"/>
                                        <p:tgtEl>
                                          <p:spTgt spid="17"/>
                                        </p:tgtEl>
                                      </p:cBhvr>
                                    </p:animEffect>
                                  </p:childTnLst>
                                </p:cTn>
                              </p:par>
                            </p:childTnLst>
                          </p:cTn>
                        </p:par>
                      </p:childTnLst>
                    </p:cTn>
                  </p:par>
                  <p:par>
                    <p:cTn id="42" fill="hold">
                      <p:stCondLst>
                        <p:cond delay="indefinite"/>
                      </p:stCondLst>
                      <p:childTnLst>
                        <p:par>
                          <p:cTn id="43" fill="hold">
                            <p:stCondLst>
                              <p:cond delay="0"/>
                            </p:stCondLst>
                            <p:childTnLst>
                              <p:par>
                                <p:cTn id="44" presetID="10" presetClass="entr" presetSubtype="0" fill="hold" nodeType="clickEffect">
                                  <p:stCondLst>
                                    <p:cond delay="0"/>
                                  </p:stCondLst>
                                  <p:childTnLst>
                                    <p:set>
                                      <p:cBhvr>
                                        <p:cTn id="45" dur="1" fill="hold">
                                          <p:stCondLst>
                                            <p:cond delay="0"/>
                                          </p:stCondLst>
                                        </p:cTn>
                                        <p:tgtEl>
                                          <p:spTgt spid="14"/>
                                        </p:tgtEl>
                                        <p:attrNameLst>
                                          <p:attrName>style.visibility</p:attrName>
                                        </p:attrNameLst>
                                      </p:cBhvr>
                                      <p:to>
                                        <p:strVal val="visible"/>
                                      </p:to>
                                    </p:set>
                                    <p:animEffect transition="in" filter="fade">
                                      <p:cBhvr>
                                        <p:cTn id="46" dur="500"/>
                                        <p:tgtEl>
                                          <p:spTgt spid="14"/>
                                        </p:tgtEl>
                                      </p:cBhvr>
                                    </p:animEffect>
                                  </p:childTnLst>
                                </p:cTn>
                              </p:par>
                              <p:par>
                                <p:cTn id="47" presetID="1" presetClass="entr" presetSubtype="0" fill="hold" nodeType="withEffect">
                                  <p:stCondLst>
                                    <p:cond delay="0"/>
                                  </p:stCondLst>
                                  <p:childTnLst>
                                    <p:set>
                                      <p:cBhvr>
                                        <p:cTn id="48" dur="1" fill="hold">
                                          <p:stCondLst>
                                            <p:cond delay="0"/>
                                          </p:stCondLst>
                                        </p:cTn>
                                        <p:tgtEl>
                                          <p:spTgt spid="15"/>
                                        </p:tgtEl>
                                        <p:attrNameLst>
                                          <p:attrName>style.visibility</p:attrName>
                                        </p:attrNameLst>
                                      </p:cBhvr>
                                      <p:to>
                                        <p:strVal val="visible"/>
                                      </p:to>
                                    </p:set>
                                  </p:childTnLst>
                                </p:cTn>
                              </p:par>
                              <p:par>
                                <p:cTn id="49" presetID="1" presetClass="entr" presetSubtype="0" fill="hold" grpId="0" nodeType="withEffect">
                                  <p:stCondLst>
                                    <p:cond delay="0"/>
                                  </p:stCondLst>
                                  <p:childTnLst>
                                    <p:set>
                                      <p:cBhvr>
                                        <p:cTn id="50" dur="1" fill="hold">
                                          <p:stCondLst>
                                            <p:cond delay="0"/>
                                          </p:stCondLst>
                                        </p:cTn>
                                        <p:tgtEl>
                                          <p:spTgt spid="16"/>
                                        </p:tgtEl>
                                        <p:attrNameLst>
                                          <p:attrName>style.visibility</p:attrName>
                                        </p:attrNameLst>
                                      </p:cBhvr>
                                      <p:to>
                                        <p:strVal val="visible"/>
                                      </p:to>
                                    </p:set>
                                  </p:childTnLst>
                                </p:cTn>
                              </p:par>
                              <p:par>
                                <p:cTn id="51" presetID="10" presetClass="entr" presetSubtype="0" fill="hold" grpId="0" nodeType="withEffect">
                                  <p:stCondLst>
                                    <p:cond delay="0"/>
                                  </p:stCondLst>
                                  <p:childTnLst>
                                    <p:set>
                                      <p:cBhvr>
                                        <p:cTn id="52" dur="1" fill="hold">
                                          <p:stCondLst>
                                            <p:cond delay="0"/>
                                          </p:stCondLst>
                                        </p:cTn>
                                        <p:tgtEl>
                                          <p:spTgt spid="22"/>
                                        </p:tgtEl>
                                        <p:attrNameLst>
                                          <p:attrName>style.visibility</p:attrName>
                                        </p:attrNameLst>
                                      </p:cBhvr>
                                      <p:to>
                                        <p:strVal val="visible"/>
                                      </p:to>
                                    </p:set>
                                    <p:animEffect transition="in" filter="fade">
                                      <p:cBhvr>
                                        <p:cTn id="53" dur="500"/>
                                        <p:tgtEl>
                                          <p:spTgt spid="22"/>
                                        </p:tgtEl>
                                      </p:cBhvr>
                                    </p:animEffect>
                                  </p:childTnLst>
                                </p:cTn>
                              </p:par>
                              <p:par>
                                <p:cTn id="54" presetID="10" presetClass="entr" presetSubtype="0" fill="hold" grpId="0" nodeType="withEffect">
                                  <p:stCondLst>
                                    <p:cond delay="0"/>
                                  </p:stCondLst>
                                  <p:childTnLst>
                                    <p:set>
                                      <p:cBhvr>
                                        <p:cTn id="55" dur="1" fill="hold">
                                          <p:stCondLst>
                                            <p:cond delay="0"/>
                                          </p:stCondLst>
                                        </p:cTn>
                                        <p:tgtEl>
                                          <p:spTgt spid="26"/>
                                        </p:tgtEl>
                                        <p:attrNameLst>
                                          <p:attrName>style.visibility</p:attrName>
                                        </p:attrNameLst>
                                      </p:cBhvr>
                                      <p:to>
                                        <p:strVal val="visible"/>
                                      </p:to>
                                    </p:set>
                                    <p:animEffect transition="in" filter="fade">
                                      <p:cBhvr>
                                        <p:cTn id="56" dur="500"/>
                                        <p:tgtEl>
                                          <p:spTgt spid="26"/>
                                        </p:tgtEl>
                                      </p:cBhvr>
                                    </p:animEffect>
                                  </p:childTnLst>
                                </p:cTn>
                              </p:par>
                              <p:par>
                                <p:cTn id="57" presetID="10" presetClass="entr" presetSubtype="0" fill="hold" nodeType="withEffect">
                                  <p:stCondLst>
                                    <p:cond delay="0"/>
                                  </p:stCondLst>
                                  <p:childTnLst>
                                    <p:set>
                                      <p:cBhvr>
                                        <p:cTn id="58" dur="1" fill="hold">
                                          <p:stCondLst>
                                            <p:cond delay="0"/>
                                          </p:stCondLst>
                                        </p:cTn>
                                        <p:tgtEl>
                                          <p:spTgt spid="27"/>
                                        </p:tgtEl>
                                        <p:attrNameLst>
                                          <p:attrName>style.visibility</p:attrName>
                                        </p:attrNameLst>
                                      </p:cBhvr>
                                      <p:to>
                                        <p:strVal val="visible"/>
                                      </p:to>
                                    </p:set>
                                    <p:animEffect transition="in" filter="fade">
                                      <p:cBhvr>
                                        <p:cTn id="59"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2" grpId="0" animBg="1"/>
      <p:bldP spid="16" grpId="0" animBg="1"/>
      <p:bldP spid="18" grpId="0"/>
      <p:bldP spid="19" grpId="0" animBg="1"/>
      <p:bldP spid="21" grpId="0" animBg="1"/>
      <p:bldP spid="22" grpId="0" animBg="1"/>
      <p:bldP spid="23" grpId="0" animBg="1"/>
      <p:bldP spid="24" grpId="0" animBg="1"/>
      <p:bldP spid="25" grpId="0" animBg="1"/>
      <p:bldP spid="26"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638174" y="-58738"/>
            <a:ext cx="10887075" cy="1325563"/>
          </a:xfrm>
        </p:spPr>
        <p:txBody>
          <a:bodyPr>
            <a:normAutofit/>
          </a:bodyPr>
          <a:lstStyle/>
          <a:p>
            <a:r>
              <a:rPr lang="de-DE" sz="4000" dirty="0" smtClean="0"/>
              <a:t>Fallbeispiele aus der Praxis – „</a:t>
            </a:r>
            <a:r>
              <a:rPr lang="de-DE" sz="4000" dirty="0" err="1" smtClean="0">
                <a:solidFill>
                  <a:srgbClr val="C00000"/>
                </a:solidFill>
                <a:effectLst>
                  <a:outerShdw blurRad="38100" dist="38100" dir="2700000" algn="tl">
                    <a:srgbClr val="000000">
                      <a:alpha val="43137"/>
                    </a:srgbClr>
                  </a:outerShdw>
                </a:effectLst>
              </a:rPr>
              <a:t>multipoly</a:t>
            </a:r>
            <a:r>
              <a:rPr lang="de-DE" sz="4000" dirty="0" smtClean="0"/>
              <a:t>“- Pharmazie</a:t>
            </a:r>
            <a:endParaRPr lang="de-AT" sz="4000" dirty="0"/>
          </a:p>
        </p:txBody>
      </p:sp>
      <p:pic>
        <p:nvPicPr>
          <p:cNvPr id="4" name="Grafik 3"/>
          <p:cNvPicPr>
            <a:picLocks noChangeAspect="1"/>
          </p:cNvPicPr>
          <p:nvPr/>
        </p:nvPicPr>
        <p:blipFill rotWithShape="1">
          <a:blip r:embed="rId3"/>
          <a:srcRect r="66570" b="5655"/>
          <a:stretch/>
        </p:blipFill>
        <p:spPr>
          <a:xfrm>
            <a:off x="6723565" y="6342480"/>
            <a:ext cx="5393762" cy="385629"/>
          </a:xfrm>
          <a:prstGeom prst="rect">
            <a:avLst/>
          </a:prstGeom>
        </p:spPr>
      </p:pic>
      <p:sp>
        <p:nvSpPr>
          <p:cNvPr id="8" name="Textfeld 7"/>
          <p:cNvSpPr txBox="1"/>
          <p:nvPr/>
        </p:nvSpPr>
        <p:spPr>
          <a:xfrm>
            <a:off x="6723565" y="864218"/>
            <a:ext cx="5033852" cy="5355312"/>
          </a:xfrm>
          <a:prstGeom prst="rect">
            <a:avLst/>
          </a:prstGeom>
          <a:noFill/>
        </p:spPr>
        <p:txBody>
          <a:bodyPr wrap="square" rtlCol="0">
            <a:spAutoFit/>
          </a:bodyPr>
          <a:lstStyle/>
          <a:p>
            <a:r>
              <a:rPr lang="de-DE" u="sng" dirty="0" smtClean="0"/>
              <a:t>Arzneimittelbezogene Probleme</a:t>
            </a:r>
            <a:r>
              <a:rPr lang="de-DE" dirty="0" smtClean="0"/>
              <a:t> (</a:t>
            </a:r>
            <a:r>
              <a:rPr lang="de-DE" b="1" dirty="0" smtClean="0"/>
              <a:t>15!</a:t>
            </a:r>
            <a:r>
              <a:rPr lang="de-DE" dirty="0" smtClean="0"/>
              <a:t> detektiert)</a:t>
            </a:r>
          </a:p>
          <a:p>
            <a:endParaRPr lang="de-DE" dirty="0"/>
          </a:p>
          <a:p>
            <a:pPr marL="342900" indent="-342900">
              <a:buAutoNum type="arabicParenR"/>
            </a:pPr>
            <a:r>
              <a:rPr lang="de-DE" sz="1600" b="1" dirty="0" smtClean="0">
                <a:sym typeface="Wingdings" panose="05000000000000000000" pitchFamily="2" charset="2"/>
              </a:rPr>
              <a:t>Doppelverordnung</a:t>
            </a:r>
            <a:r>
              <a:rPr lang="de-DE" sz="1600" dirty="0" smtClean="0">
                <a:sym typeface="Wingdings" panose="05000000000000000000" pitchFamily="2" charset="2"/>
              </a:rPr>
              <a:t> PPI</a:t>
            </a:r>
            <a:r>
              <a:rPr lang="de-AT" sz="1600" dirty="0" smtClean="0">
                <a:sym typeface="Wingdings" panose="05000000000000000000" pitchFamily="2" charset="2"/>
              </a:rPr>
              <a:t> (</a:t>
            </a:r>
            <a:r>
              <a:rPr lang="de-AT" sz="1600" dirty="0" err="1" smtClean="0">
                <a:sym typeface="Wingdings" panose="05000000000000000000" pitchFamily="2" charset="2"/>
              </a:rPr>
              <a:t>Lansoprazol</a:t>
            </a:r>
            <a:r>
              <a:rPr lang="de-AT" sz="1600" dirty="0" smtClean="0">
                <a:sym typeface="Wingdings" panose="05000000000000000000" pitchFamily="2" charset="2"/>
              </a:rPr>
              <a:t> &amp; </a:t>
            </a:r>
            <a:r>
              <a:rPr lang="de-AT" sz="1600" dirty="0" err="1" smtClean="0">
                <a:sym typeface="Wingdings" panose="05000000000000000000" pitchFamily="2" charset="2"/>
              </a:rPr>
              <a:t>Pantoprazol</a:t>
            </a:r>
            <a:r>
              <a:rPr lang="de-AT" sz="1600" dirty="0" smtClean="0">
                <a:sym typeface="Wingdings" panose="05000000000000000000" pitchFamily="2" charset="2"/>
              </a:rPr>
              <a:t>)  </a:t>
            </a:r>
            <a:r>
              <a:rPr lang="de-AT" sz="1600" dirty="0" err="1" smtClean="0">
                <a:sym typeface="Wingdings" panose="05000000000000000000" pitchFamily="2" charset="2"/>
              </a:rPr>
              <a:t>Hypomagnesämie</a:t>
            </a:r>
            <a:r>
              <a:rPr lang="de-AT" sz="1600" dirty="0" smtClean="0">
                <a:sym typeface="Wingdings" panose="05000000000000000000" pitchFamily="2" charset="2"/>
              </a:rPr>
              <a:t>  Substitution von Mg2+  Circulus </a:t>
            </a:r>
            <a:r>
              <a:rPr lang="de-AT" sz="1600" dirty="0" err="1" smtClean="0">
                <a:sym typeface="Wingdings" panose="05000000000000000000" pitchFamily="2" charset="2"/>
              </a:rPr>
              <a:t>vitiosus</a:t>
            </a:r>
            <a:r>
              <a:rPr lang="de-AT" sz="1600" dirty="0" smtClean="0">
                <a:sym typeface="Wingdings" panose="05000000000000000000" pitchFamily="2" charset="2"/>
              </a:rPr>
              <a:t> </a:t>
            </a:r>
          </a:p>
          <a:p>
            <a:endParaRPr lang="de-AT" sz="1600" dirty="0" smtClean="0">
              <a:sym typeface="Wingdings" panose="05000000000000000000" pitchFamily="2" charset="2"/>
            </a:endParaRPr>
          </a:p>
          <a:p>
            <a:r>
              <a:rPr lang="de-AT" sz="1600" b="1" dirty="0" smtClean="0">
                <a:sym typeface="Wingdings" panose="05000000000000000000" pitchFamily="2" charset="2"/>
              </a:rPr>
              <a:t>2) </a:t>
            </a:r>
            <a:r>
              <a:rPr lang="de-DE" sz="1600" b="1" dirty="0" smtClean="0">
                <a:sym typeface="Wingdings" panose="05000000000000000000" pitchFamily="2" charset="2"/>
              </a:rPr>
              <a:t>Wechselwirkung/Resorptionsminderung</a:t>
            </a:r>
          </a:p>
          <a:p>
            <a:r>
              <a:rPr lang="de-DE" sz="1600" dirty="0" smtClean="0">
                <a:sym typeface="Wingdings" panose="05000000000000000000" pitchFamily="2" charset="2"/>
              </a:rPr>
              <a:t>Magnesium + Calcium + </a:t>
            </a:r>
            <a:r>
              <a:rPr lang="de-DE" sz="1600" dirty="0" err="1" smtClean="0">
                <a:sym typeface="Wingdings" panose="05000000000000000000" pitchFamily="2" charset="2"/>
              </a:rPr>
              <a:t>Aluminum</a:t>
            </a:r>
            <a:r>
              <a:rPr lang="de-DE" sz="1600" dirty="0" smtClean="0">
                <a:sym typeface="Wingdings" panose="05000000000000000000" pitchFamily="2" charset="2"/>
              </a:rPr>
              <a:t> (</a:t>
            </a:r>
            <a:r>
              <a:rPr lang="de-DE" sz="1600" dirty="0" err="1" smtClean="0">
                <a:sym typeface="Wingdings" panose="05000000000000000000" pitchFamily="2" charset="2"/>
              </a:rPr>
              <a:t>Sucralfat</a:t>
            </a:r>
            <a:r>
              <a:rPr lang="de-DE" sz="1600" dirty="0" smtClean="0">
                <a:sym typeface="Wingdings" panose="05000000000000000000" pitchFamily="2" charset="2"/>
              </a:rPr>
              <a:t>)  zeitversetzt verabreichen</a:t>
            </a:r>
          </a:p>
          <a:p>
            <a:r>
              <a:rPr lang="de-DE" sz="1600" b="1" dirty="0">
                <a:sym typeface="Wingdings" panose="05000000000000000000" pitchFamily="2" charset="2"/>
              </a:rPr>
              <a:t>Fehlende IND </a:t>
            </a:r>
            <a:r>
              <a:rPr lang="de-DE" sz="1600" dirty="0">
                <a:sym typeface="Wingdings" panose="05000000000000000000" pitchFamily="2" charset="2"/>
              </a:rPr>
              <a:t>von </a:t>
            </a:r>
            <a:r>
              <a:rPr lang="de-DE" sz="1600" dirty="0" err="1">
                <a:sym typeface="Wingdings" panose="05000000000000000000" pitchFamily="2" charset="2"/>
              </a:rPr>
              <a:t>Sucralfat</a:t>
            </a:r>
            <a:r>
              <a:rPr lang="de-DE" sz="1600" dirty="0">
                <a:sym typeface="Wingdings" panose="05000000000000000000" pitchFamily="2" charset="2"/>
              </a:rPr>
              <a:t>  ex</a:t>
            </a:r>
          </a:p>
          <a:p>
            <a:endParaRPr lang="de-DE" sz="1600" b="1" dirty="0" smtClean="0">
              <a:sym typeface="Wingdings" panose="05000000000000000000" pitchFamily="2" charset="2"/>
            </a:endParaRPr>
          </a:p>
          <a:p>
            <a:r>
              <a:rPr lang="de-DE" sz="1600" b="1" dirty="0" smtClean="0">
                <a:sym typeface="Wingdings" panose="05000000000000000000" pitchFamily="2" charset="2"/>
              </a:rPr>
              <a:t>3) Kaliumretention! </a:t>
            </a:r>
          </a:p>
          <a:p>
            <a:r>
              <a:rPr lang="de-DE" sz="1600" dirty="0" err="1" smtClean="0">
                <a:sym typeface="Wingdings" panose="05000000000000000000" pitchFamily="2" charset="2"/>
              </a:rPr>
              <a:t>Candesartan</a:t>
            </a:r>
            <a:r>
              <a:rPr lang="de-DE" sz="1600" dirty="0" smtClean="0">
                <a:sym typeface="Wingdings" panose="05000000000000000000" pitchFamily="2" charset="2"/>
              </a:rPr>
              <a:t>, </a:t>
            </a:r>
            <a:r>
              <a:rPr lang="de-DE" sz="1600" dirty="0" err="1" smtClean="0">
                <a:sym typeface="Wingdings" panose="05000000000000000000" pitchFamily="2" charset="2"/>
              </a:rPr>
              <a:t>Spironolacton</a:t>
            </a:r>
            <a:r>
              <a:rPr lang="de-DE" sz="1600" dirty="0" smtClean="0">
                <a:sym typeface="Wingdings" panose="05000000000000000000" pitchFamily="2" charset="2"/>
              </a:rPr>
              <a:t>, Kalium </a:t>
            </a:r>
            <a:r>
              <a:rPr lang="de-DE" sz="1600" dirty="0" err="1" smtClean="0">
                <a:sym typeface="Wingdings" panose="05000000000000000000" pitchFamily="2" charset="2"/>
              </a:rPr>
              <a:t>p.o</a:t>
            </a:r>
            <a:endParaRPr lang="de-DE" sz="1600" dirty="0" smtClean="0">
              <a:sym typeface="Wingdings" panose="05000000000000000000" pitchFamily="2" charset="2"/>
            </a:endParaRPr>
          </a:p>
          <a:p>
            <a:endParaRPr lang="de-DE" sz="1600" dirty="0" smtClean="0">
              <a:sym typeface="Wingdings" panose="05000000000000000000" pitchFamily="2" charset="2"/>
            </a:endParaRPr>
          </a:p>
          <a:p>
            <a:r>
              <a:rPr lang="de-DE" sz="1600" b="1" dirty="0" smtClean="0">
                <a:sym typeface="Wingdings" panose="05000000000000000000" pitchFamily="2" charset="2"/>
              </a:rPr>
              <a:t>4) Additiver Effekt </a:t>
            </a:r>
          </a:p>
          <a:p>
            <a:r>
              <a:rPr lang="de-DE" sz="1600" dirty="0" err="1" smtClean="0">
                <a:sym typeface="Wingdings" panose="05000000000000000000" pitchFamily="2" charset="2"/>
              </a:rPr>
              <a:t>Hydal</a:t>
            </a:r>
            <a:r>
              <a:rPr lang="de-DE" sz="1600" dirty="0" smtClean="0">
                <a:sym typeface="Wingdings" panose="05000000000000000000" pitchFamily="2" charset="2"/>
              </a:rPr>
              <a:t> + </a:t>
            </a:r>
            <a:r>
              <a:rPr lang="de-DE" sz="1600" dirty="0" err="1" smtClean="0">
                <a:sym typeface="Wingdings" panose="05000000000000000000" pitchFamily="2" charset="2"/>
              </a:rPr>
              <a:t>Lyrica</a:t>
            </a:r>
            <a:r>
              <a:rPr lang="de-DE" sz="1600" dirty="0" smtClean="0">
                <a:sym typeface="Wingdings" panose="05000000000000000000" pitchFamily="2" charset="2"/>
              </a:rPr>
              <a:t>  Atemdepression, Sedierung, Koma</a:t>
            </a:r>
          </a:p>
          <a:p>
            <a:endParaRPr lang="de-DE" sz="1600" dirty="0" smtClean="0">
              <a:sym typeface="Wingdings" panose="05000000000000000000" pitchFamily="2" charset="2"/>
            </a:endParaRPr>
          </a:p>
          <a:p>
            <a:r>
              <a:rPr lang="de-DE" sz="1600" b="1" dirty="0">
                <a:sym typeface="Wingdings" panose="05000000000000000000" pitchFamily="2" charset="2"/>
              </a:rPr>
              <a:t>5</a:t>
            </a:r>
            <a:r>
              <a:rPr lang="de-DE" sz="1600" b="1" dirty="0" smtClean="0">
                <a:sym typeface="Wingdings" panose="05000000000000000000" pitchFamily="2" charset="2"/>
              </a:rPr>
              <a:t>) Leitliniengerechte Therapie </a:t>
            </a:r>
            <a:r>
              <a:rPr lang="de-DE" sz="1600" dirty="0" smtClean="0">
                <a:sym typeface="Wingdings" panose="05000000000000000000" pitchFamily="2" charset="2"/>
              </a:rPr>
              <a:t> </a:t>
            </a:r>
            <a:r>
              <a:rPr lang="de-DE" sz="1600" dirty="0" err="1" smtClean="0">
                <a:sym typeface="Wingdings" panose="05000000000000000000" pitchFamily="2" charset="2"/>
              </a:rPr>
              <a:t>Furon</a:t>
            </a:r>
            <a:r>
              <a:rPr lang="de-DE" sz="1600" dirty="0" smtClean="0">
                <a:sym typeface="Wingdings" panose="05000000000000000000" pitchFamily="2" charset="2"/>
              </a:rPr>
              <a:t> auf </a:t>
            </a:r>
            <a:r>
              <a:rPr lang="de-DE" sz="1600" dirty="0" err="1" smtClean="0">
                <a:sym typeface="Wingdings" panose="05000000000000000000" pitchFamily="2" charset="2"/>
              </a:rPr>
              <a:t>Spirono</a:t>
            </a:r>
            <a:r>
              <a:rPr lang="de-DE" sz="1600" dirty="0" smtClean="0">
                <a:sym typeface="Wingdings" panose="05000000000000000000" pitchFamily="2" charset="2"/>
              </a:rPr>
              <a:t> </a:t>
            </a:r>
            <a:r>
              <a:rPr lang="de-DE" sz="1600" dirty="0" err="1" smtClean="0">
                <a:sym typeface="Wingdings" panose="05000000000000000000" pitchFamily="2" charset="2"/>
              </a:rPr>
              <a:t>Cp</a:t>
            </a:r>
            <a:r>
              <a:rPr lang="de-DE" sz="1600" dirty="0" smtClean="0">
                <a:sym typeface="Wingdings" panose="05000000000000000000" pitchFamily="2" charset="2"/>
              </a:rPr>
              <a:t> umgestellt  bei </a:t>
            </a:r>
            <a:r>
              <a:rPr lang="de-DE" sz="1600" dirty="0" err="1" smtClean="0">
                <a:sym typeface="Wingdings" panose="05000000000000000000" pitchFamily="2" charset="2"/>
              </a:rPr>
              <a:t>Hypokaliämie</a:t>
            </a:r>
            <a:r>
              <a:rPr lang="de-DE" sz="1600" dirty="0" smtClean="0">
                <a:sym typeface="Wingdings" panose="05000000000000000000" pitchFamily="2" charset="2"/>
              </a:rPr>
              <a:t> und zusätzlicher </a:t>
            </a:r>
            <a:r>
              <a:rPr lang="de-DE" sz="1600" dirty="0" err="1" smtClean="0">
                <a:sym typeface="Wingdings" panose="05000000000000000000" pitchFamily="2" charset="2"/>
              </a:rPr>
              <a:t>Benefit</a:t>
            </a:r>
            <a:r>
              <a:rPr lang="de-DE" sz="1600" dirty="0" smtClean="0">
                <a:sym typeface="Wingdings" panose="05000000000000000000" pitchFamily="2" charset="2"/>
              </a:rPr>
              <a:t> bei HI</a:t>
            </a:r>
          </a:p>
          <a:p>
            <a:pPr marL="285750" indent="-285750">
              <a:buFont typeface="Symbol" panose="05050102010706020507" pitchFamily="18" charset="2"/>
              <a:buChar char="-"/>
            </a:pPr>
            <a:r>
              <a:rPr lang="de-DE" dirty="0" smtClean="0">
                <a:sym typeface="Wingdings" panose="05000000000000000000" pitchFamily="2" charset="2"/>
              </a:rPr>
              <a:t>…..</a:t>
            </a:r>
          </a:p>
        </p:txBody>
      </p:sp>
      <p:sp>
        <p:nvSpPr>
          <p:cNvPr id="11" name="Textfeld 10"/>
          <p:cNvSpPr txBox="1"/>
          <p:nvPr/>
        </p:nvSpPr>
        <p:spPr>
          <a:xfrm>
            <a:off x="10538551" y="2974460"/>
            <a:ext cx="1543051" cy="646331"/>
          </a:xfrm>
          <a:prstGeom prst="rect">
            <a:avLst/>
          </a:prstGeom>
          <a:noFill/>
        </p:spPr>
        <p:txBody>
          <a:bodyPr wrap="square" rtlCol="0">
            <a:spAutoFit/>
          </a:bodyPr>
          <a:lstStyle/>
          <a:p>
            <a:r>
              <a:rPr lang="de-DE" dirty="0" smtClean="0">
                <a:solidFill>
                  <a:srgbClr val="FBAB04"/>
                </a:solidFill>
                <a:effectLst>
                  <a:outerShdw blurRad="38100" dist="38100" dir="2700000" algn="tl">
                    <a:srgbClr val="000000">
                      <a:alpha val="43137"/>
                    </a:srgbClr>
                  </a:outerShdw>
                </a:effectLst>
              </a:rPr>
              <a:t>12 Tabletten eingespart</a:t>
            </a:r>
            <a:r>
              <a:rPr lang="de-DE" dirty="0" smtClean="0">
                <a:solidFill>
                  <a:srgbClr val="FBAB04"/>
                </a:solidFill>
                <a:effectLst>
                  <a:outerShdw blurRad="38100" dist="38100" dir="2700000" algn="tl">
                    <a:srgbClr val="000000">
                      <a:alpha val="43137"/>
                    </a:srgbClr>
                  </a:outerShdw>
                </a:effectLst>
                <a:sym typeface="Wingdings" panose="05000000000000000000" pitchFamily="2" charset="2"/>
              </a:rPr>
              <a:t> </a:t>
            </a:r>
            <a:endParaRPr lang="de-AT" dirty="0">
              <a:solidFill>
                <a:srgbClr val="FBAB04"/>
              </a:solidFill>
              <a:effectLst>
                <a:outerShdw blurRad="38100" dist="38100" dir="2700000" algn="tl">
                  <a:srgbClr val="000000">
                    <a:alpha val="43137"/>
                  </a:srgbClr>
                </a:outerShdw>
              </a:effectLst>
            </a:endParaRPr>
          </a:p>
        </p:txBody>
      </p:sp>
      <p:pic>
        <p:nvPicPr>
          <p:cNvPr id="9" name="Grafik 8"/>
          <p:cNvPicPr>
            <a:picLocks noChangeAspect="1"/>
          </p:cNvPicPr>
          <p:nvPr/>
        </p:nvPicPr>
        <p:blipFill>
          <a:blip r:embed="rId4"/>
          <a:stretch>
            <a:fillRect/>
          </a:stretch>
        </p:blipFill>
        <p:spPr>
          <a:xfrm>
            <a:off x="89228" y="804167"/>
            <a:ext cx="6532759" cy="5903083"/>
          </a:xfrm>
          <a:prstGeom prst="rect">
            <a:avLst/>
          </a:prstGeom>
        </p:spPr>
      </p:pic>
      <p:sp>
        <p:nvSpPr>
          <p:cNvPr id="18" name="Pfeil nach rechts 17"/>
          <p:cNvSpPr/>
          <p:nvPr/>
        </p:nvSpPr>
        <p:spPr>
          <a:xfrm rot="10800000">
            <a:off x="2130983" y="1564618"/>
            <a:ext cx="323850" cy="8572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AT"/>
          </a:p>
        </p:txBody>
      </p:sp>
      <p:sp>
        <p:nvSpPr>
          <p:cNvPr id="24" name="Pfeil nach rechts 23"/>
          <p:cNvSpPr/>
          <p:nvPr/>
        </p:nvSpPr>
        <p:spPr>
          <a:xfrm rot="10800000">
            <a:off x="2130984" y="2605675"/>
            <a:ext cx="323850" cy="8572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AT"/>
          </a:p>
        </p:txBody>
      </p:sp>
      <p:sp>
        <p:nvSpPr>
          <p:cNvPr id="25" name="Pfeil nach rechts 24"/>
          <p:cNvSpPr/>
          <p:nvPr/>
        </p:nvSpPr>
        <p:spPr>
          <a:xfrm rot="10800000">
            <a:off x="2130985" y="2278560"/>
            <a:ext cx="323850" cy="8572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AT"/>
          </a:p>
        </p:txBody>
      </p:sp>
      <p:sp>
        <p:nvSpPr>
          <p:cNvPr id="26" name="Pfeil nach rechts 25"/>
          <p:cNvSpPr/>
          <p:nvPr/>
        </p:nvSpPr>
        <p:spPr>
          <a:xfrm rot="10800000">
            <a:off x="2102413" y="3047494"/>
            <a:ext cx="323850" cy="8572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AT"/>
          </a:p>
        </p:txBody>
      </p:sp>
      <p:sp>
        <p:nvSpPr>
          <p:cNvPr id="27" name="Pfeil nach rechts 26"/>
          <p:cNvSpPr/>
          <p:nvPr/>
        </p:nvSpPr>
        <p:spPr>
          <a:xfrm rot="10800000">
            <a:off x="2092887" y="2888734"/>
            <a:ext cx="323850" cy="8572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AT"/>
          </a:p>
        </p:txBody>
      </p:sp>
      <p:sp>
        <p:nvSpPr>
          <p:cNvPr id="28" name="Pfeil nach rechts 27"/>
          <p:cNvSpPr/>
          <p:nvPr/>
        </p:nvSpPr>
        <p:spPr>
          <a:xfrm rot="10800000">
            <a:off x="2130987" y="5328139"/>
            <a:ext cx="323850" cy="8572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AT"/>
          </a:p>
        </p:txBody>
      </p:sp>
      <p:sp>
        <p:nvSpPr>
          <p:cNvPr id="29" name="Pfeil nach rechts 28"/>
          <p:cNvSpPr/>
          <p:nvPr/>
        </p:nvSpPr>
        <p:spPr>
          <a:xfrm rot="10800000">
            <a:off x="2122769" y="5547348"/>
            <a:ext cx="323850" cy="8572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AT"/>
          </a:p>
        </p:txBody>
      </p:sp>
      <p:pic>
        <p:nvPicPr>
          <p:cNvPr id="2050" name="Picture 2" descr="Premium Vector | Set of doctor cartoon happy characters"/>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l="14940" t="10763" r="15533" b="5942"/>
          <a:stretch/>
        </p:blipFill>
        <p:spPr bwMode="auto">
          <a:xfrm>
            <a:off x="10723648" y="3561927"/>
            <a:ext cx="851920" cy="1020617"/>
          </a:xfrm>
          <a:prstGeom prst="rect">
            <a:avLst/>
          </a:prstGeom>
          <a:noFill/>
          <a:extLst>
            <a:ext uri="{909E8E84-426E-40DD-AFC4-6F175D3DCCD1}">
              <a14:hiddenFill xmlns:a14="http://schemas.microsoft.com/office/drawing/2010/main">
                <a:solidFill>
                  <a:srgbClr val="FFFFFF"/>
                </a:solidFill>
              </a14:hiddenFill>
            </a:ext>
          </a:extLst>
        </p:spPr>
      </p:pic>
      <p:pic>
        <p:nvPicPr>
          <p:cNvPr id="5" name="Grafik 4"/>
          <p:cNvPicPr>
            <a:picLocks noChangeAspect="1"/>
          </p:cNvPicPr>
          <p:nvPr/>
        </p:nvPicPr>
        <p:blipFill>
          <a:blip r:embed="rId6"/>
          <a:stretch>
            <a:fillRect/>
          </a:stretch>
        </p:blipFill>
        <p:spPr>
          <a:xfrm>
            <a:off x="10283490" y="5943389"/>
            <a:ext cx="1638301" cy="386680"/>
          </a:xfrm>
          <a:prstGeom prst="rect">
            <a:avLst/>
          </a:prstGeom>
        </p:spPr>
      </p:pic>
      <p:sp>
        <p:nvSpPr>
          <p:cNvPr id="12" name="Rechteck 11"/>
          <p:cNvSpPr/>
          <p:nvPr/>
        </p:nvSpPr>
        <p:spPr>
          <a:xfrm>
            <a:off x="10666823" y="5923995"/>
            <a:ext cx="1286508" cy="172584"/>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de-AT"/>
          </a:p>
        </p:txBody>
      </p:sp>
      <p:sp>
        <p:nvSpPr>
          <p:cNvPr id="30" name="Pfeil nach rechts 29"/>
          <p:cNvSpPr/>
          <p:nvPr/>
        </p:nvSpPr>
        <p:spPr>
          <a:xfrm rot="10800000">
            <a:off x="2092886" y="3222955"/>
            <a:ext cx="323850" cy="8572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AT"/>
          </a:p>
        </p:txBody>
      </p:sp>
      <p:sp>
        <p:nvSpPr>
          <p:cNvPr id="20" name="Pfeil nach rechts 19"/>
          <p:cNvSpPr/>
          <p:nvPr/>
        </p:nvSpPr>
        <p:spPr>
          <a:xfrm rot="10800000">
            <a:off x="2162363" y="4516341"/>
            <a:ext cx="323850" cy="8572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AT"/>
          </a:p>
        </p:txBody>
      </p:sp>
      <p:sp>
        <p:nvSpPr>
          <p:cNvPr id="31" name="Pfeil nach rechts 30"/>
          <p:cNvSpPr/>
          <p:nvPr/>
        </p:nvSpPr>
        <p:spPr>
          <a:xfrm rot="10800000">
            <a:off x="2130986" y="2145961"/>
            <a:ext cx="323850" cy="8572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AT"/>
          </a:p>
        </p:txBody>
      </p:sp>
      <p:sp>
        <p:nvSpPr>
          <p:cNvPr id="22" name="Pfeil nach rechts 21"/>
          <p:cNvSpPr/>
          <p:nvPr/>
        </p:nvSpPr>
        <p:spPr>
          <a:xfrm rot="10800000">
            <a:off x="2122769" y="2276554"/>
            <a:ext cx="323850" cy="8572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AT"/>
          </a:p>
        </p:txBody>
      </p:sp>
    </p:spTree>
    <p:extLst>
      <p:ext uri="{BB962C8B-B14F-4D97-AF65-F5344CB8AC3E}">
        <p14:creationId xmlns:p14="http://schemas.microsoft.com/office/powerpoint/2010/main" val="40178599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8">
                                            <p:txEl>
                                              <p:pRg st="0" end="0"/>
                                            </p:txEl>
                                          </p:spTgt>
                                        </p:tgtEl>
                                        <p:attrNameLst>
                                          <p:attrName>style.visibility</p:attrName>
                                        </p:attrNameLst>
                                      </p:cBhvr>
                                      <p:to>
                                        <p:strVal val="visible"/>
                                      </p:to>
                                    </p:set>
                                    <p:animEffect transition="in" filter="fade">
                                      <p:cBhvr>
                                        <p:cTn id="12" dur="500"/>
                                        <p:tgtEl>
                                          <p:spTgt spid="8">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8">
                                            <p:txEl>
                                              <p:pRg st="2" end="2"/>
                                            </p:txEl>
                                          </p:spTgt>
                                        </p:tgtEl>
                                        <p:attrNameLst>
                                          <p:attrName>style.visibility</p:attrName>
                                        </p:attrNameLst>
                                      </p:cBhvr>
                                      <p:to>
                                        <p:strVal val="visible"/>
                                      </p:to>
                                    </p:set>
                                    <p:animEffect transition="in" filter="fade">
                                      <p:cBhvr>
                                        <p:cTn id="17" dur="500"/>
                                        <p:tgtEl>
                                          <p:spTgt spid="8">
                                            <p:txEl>
                                              <p:pRg st="2" end="2"/>
                                            </p:txEl>
                                          </p:spTgt>
                                        </p:tgtEl>
                                      </p:cBhvr>
                                    </p:animEffect>
                                  </p:childTnLst>
                                </p:cTn>
                              </p:par>
                              <p:par>
                                <p:cTn id="18" presetID="2" presetClass="entr" presetSubtype="3" fill="hold" grpId="0" nodeType="withEffect">
                                  <p:stCondLst>
                                    <p:cond delay="0"/>
                                  </p:stCondLst>
                                  <p:childTnLst>
                                    <p:set>
                                      <p:cBhvr>
                                        <p:cTn id="19" dur="1" fill="hold">
                                          <p:stCondLst>
                                            <p:cond delay="0"/>
                                          </p:stCondLst>
                                        </p:cTn>
                                        <p:tgtEl>
                                          <p:spTgt spid="29"/>
                                        </p:tgtEl>
                                        <p:attrNameLst>
                                          <p:attrName>style.visibility</p:attrName>
                                        </p:attrNameLst>
                                      </p:cBhvr>
                                      <p:to>
                                        <p:strVal val="visible"/>
                                      </p:to>
                                    </p:set>
                                    <p:anim calcmode="lin" valueType="num">
                                      <p:cBhvr additive="base">
                                        <p:cTn id="20" dur="2000" fill="hold"/>
                                        <p:tgtEl>
                                          <p:spTgt spid="29"/>
                                        </p:tgtEl>
                                        <p:attrNameLst>
                                          <p:attrName>ppt_x</p:attrName>
                                        </p:attrNameLst>
                                      </p:cBhvr>
                                      <p:tavLst>
                                        <p:tav tm="0">
                                          <p:val>
                                            <p:strVal val="1+#ppt_w/2"/>
                                          </p:val>
                                        </p:tav>
                                        <p:tav tm="100000">
                                          <p:val>
                                            <p:strVal val="#ppt_x"/>
                                          </p:val>
                                        </p:tav>
                                      </p:tavLst>
                                    </p:anim>
                                    <p:anim calcmode="lin" valueType="num">
                                      <p:cBhvr additive="base">
                                        <p:cTn id="21" dur="2000" fill="hold"/>
                                        <p:tgtEl>
                                          <p:spTgt spid="29"/>
                                        </p:tgtEl>
                                        <p:attrNameLst>
                                          <p:attrName>ppt_y</p:attrName>
                                        </p:attrNameLst>
                                      </p:cBhvr>
                                      <p:tavLst>
                                        <p:tav tm="0">
                                          <p:val>
                                            <p:strVal val="0-#ppt_h/2"/>
                                          </p:val>
                                        </p:tav>
                                        <p:tav tm="100000">
                                          <p:val>
                                            <p:strVal val="#ppt_y"/>
                                          </p:val>
                                        </p:tav>
                                      </p:tavLst>
                                    </p:anim>
                                  </p:childTnLst>
                                  <p:subTnLst>
                                    <p:set>
                                      <p:cBhvr override="childStyle">
                                        <p:cTn dur="1" fill="hold" display="0" masterRel="nextClick" afterEffect="1"/>
                                        <p:tgtEl>
                                          <p:spTgt spid="29"/>
                                        </p:tgtEl>
                                        <p:attrNameLst>
                                          <p:attrName>style.visibility</p:attrName>
                                        </p:attrNameLst>
                                      </p:cBhvr>
                                      <p:to>
                                        <p:strVal val="hidden"/>
                                      </p:to>
                                    </p:set>
                                  </p:subTnLst>
                                </p:cTn>
                              </p:par>
                              <p:par>
                                <p:cTn id="22" presetID="2" presetClass="entr" presetSubtype="3" fill="hold" grpId="0" nodeType="withEffect">
                                  <p:stCondLst>
                                    <p:cond delay="0"/>
                                  </p:stCondLst>
                                  <p:childTnLst>
                                    <p:set>
                                      <p:cBhvr>
                                        <p:cTn id="23" dur="1" fill="hold">
                                          <p:stCondLst>
                                            <p:cond delay="0"/>
                                          </p:stCondLst>
                                        </p:cTn>
                                        <p:tgtEl>
                                          <p:spTgt spid="28"/>
                                        </p:tgtEl>
                                        <p:attrNameLst>
                                          <p:attrName>style.visibility</p:attrName>
                                        </p:attrNameLst>
                                      </p:cBhvr>
                                      <p:to>
                                        <p:strVal val="visible"/>
                                      </p:to>
                                    </p:set>
                                    <p:anim calcmode="lin" valueType="num">
                                      <p:cBhvr additive="base">
                                        <p:cTn id="24" dur="2000" fill="hold"/>
                                        <p:tgtEl>
                                          <p:spTgt spid="28"/>
                                        </p:tgtEl>
                                        <p:attrNameLst>
                                          <p:attrName>ppt_x</p:attrName>
                                        </p:attrNameLst>
                                      </p:cBhvr>
                                      <p:tavLst>
                                        <p:tav tm="0">
                                          <p:val>
                                            <p:strVal val="1+#ppt_w/2"/>
                                          </p:val>
                                        </p:tav>
                                        <p:tav tm="100000">
                                          <p:val>
                                            <p:strVal val="#ppt_x"/>
                                          </p:val>
                                        </p:tav>
                                      </p:tavLst>
                                    </p:anim>
                                    <p:anim calcmode="lin" valueType="num">
                                      <p:cBhvr additive="base">
                                        <p:cTn id="25" dur="2000" fill="hold"/>
                                        <p:tgtEl>
                                          <p:spTgt spid="28"/>
                                        </p:tgtEl>
                                        <p:attrNameLst>
                                          <p:attrName>ppt_y</p:attrName>
                                        </p:attrNameLst>
                                      </p:cBhvr>
                                      <p:tavLst>
                                        <p:tav tm="0">
                                          <p:val>
                                            <p:strVal val="0-#ppt_h/2"/>
                                          </p:val>
                                        </p:tav>
                                        <p:tav tm="100000">
                                          <p:val>
                                            <p:strVal val="#ppt_y"/>
                                          </p:val>
                                        </p:tav>
                                      </p:tavLst>
                                    </p:anim>
                                  </p:childTnLst>
                                  <p:subTnLst>
                                    <p:set>
                                      <p:cBhvr override="childStyle">
                                        <p:cTn dur="1" fill="hold" display="0" masterRel="nextClick" afterEffect="1"/>
                                        <p:tgtEl>
                                          <p:spTgt spid="28"/>
                                        </p:tgtEl>
                                        <p:attrNameLst>
                                          <p:attrName>style.visibility</p:attrName>
                                        </p:attrNameLst>
                                      </p:cBhvr>
                                      <p:to>
                                        <p:strVal val="hidden"/>
                                      </p:to>
                                    </p:set>
                                  </p:subTnLst>
                                </p:cTn>
                              </p:par>
                              <p:par>
                                <p:cTn id="26" presetID="6" presetClass="emph" presetSubtype="0" fill="hold" grpId="1" nodeType="withEffect">
                                  <p:stCondLst>
                                    <p:cond delay="0"/>
                                  </p:stCondLst>
                                  <p:childTnLst>
                                    <p:animScale>
                                      <p:cBhvr>
                                        <p:cTn id="27" dur="2000" fill="hold"/>
                                        <p:tgtEl>
                                          <p:spTgt spid="29"/>
                                        </p:tgtEl>
                                      </p:cBhvr>
                                      <p:by x="150000" y="150000"/>
                                    </p:animScale>
                                  </p:childTnLst>
                                  <p:subTnLst>
                                    <p:set>
                                      <p:cBhvr override="childStyle">
                                        <p:cTn dur="1" fill="hold" display="0" masterRel="nextClick" afterEffect="1"/>
                                        <p:tgtEl>
                                          <p:spTgt spid="29"/>
                                        </p:tgtEl>
                                        <p:attrNameLst>
                                          <p:attrName>style.visibility</p:attrName>
                                        </p:attrNameLst>
                                      </p:cBhvr>
                                      <p:to>
                                        <p:strVal val="hidden"/>
                                      </p:to>
                                    </p:set>
                                  </p:subTnLst>
                                </p:cTn>
                              </p:par>
                              <p:par>
                                <p:cTn id="28" presetID="6" presetClass="emph" presetSubtype="0" fill="hold" grpId="1" nodeType="withEffect">
                                  <p:stCondLst>
                                    <p:cond delay="0"/>
                                  </p:stCondLst>
                                  <p:childTnLst>
                                    <p:animScale>
                                      <p:cBhvr>
                                        <p:cTn id="29" dur="2000" fill="hold"/>
                                        <p:tgtEl>
                                          <p:spTgt spid="28"/>
                                        </p:tgtEl>
                                      </p:cBhvr>
                                      <p:by x="150000" y="150000"/>
                                    </p:animScale>
                                  </p:childTnLst>
                                  <p:subTnLst>
                                    <p:set>
                                      <p:cBhvr override="childStyle">
                                        <p:cTn dur="1" fill="hold" display="0" masterRel="nextClick" afterEffect="1"/>
                                        <p:tgtEl>
                                          <p:spTgt spid="28"/>
                                        </p:tgtEl>
                                        <p:attrNameLst>
                                          <p:attrName>style.visibility</p:attrName>
                                        </p:attrNameLst>
                                      </p:cBhvr>
                                      <p:to>
                                        <p:strVal val="hidden"/>
                                      </p:to>
                                    </p:set>
                                  </p:subTnLst>
                                </p:cTn>
                              </p:par>
                            </p:childTnLst>
                          </p:cTn>
                        </p:par>
                      </p:childTnLst>
                    </p:cTn>
                  </p:par>
                  <p:par>
                    <p:cTn id="30" fill="hold">
                      <p:stCondLst>
                        <p:cond delay="indefinite"/>
                      </p:stCondLst>
                      <p:childTnLst>
                        <p:par>
                          <p:cTn id="31" fill="hold">
                            <p:stCondLst>
                              <p:cond delay="0"/>
                            </p:stCondLst>
                            <p:childTnLst>
                              <p:par>
                                <p:cTn id="32" presetID="10" presetClass="entr" presetSubtype="0" fill="hold" nodeType="clickEffect">
                                  <p:stCondLst>
                                    <p:cond delay="0"/>
                                  </p:stCondLst>
                                  <p:childTnLst>
                                    <p:set>
                                      <p:cBhvr>
                                        <p:cTn id="33" dur="1" fill="hold">
                                          <p:stCondLst>
                                            <p:cond delay="0"/>
                                          </p:stCondLst>
                                        </p:cTn>
                                        <p:tgtEl>
                                          <p:spTgt spid="8">
                                            <p:txEl>
                                              <p:pRg st="4" end="4"/>
                                            </p:txEl>
                                          </p:spTgt>
                                        </p:tgtEl>
                                        <p:attrNameLst>
                                          <p:attrName>style.visibility</p:attrName>
                                        </p:attrNameLst>
                                      </p:cBhvr>
                                      <p:to>
                                        <p:strVal val="visible"/>
                                      </p:to>
                                    </p:set>
                                    <p:animEffect transition="in" filter="fade">
                                      <p:cBhvr>
                                        <p:cTn id="34" dur="500"/>
                                        <p:tgtEl>
                                          <p:spTgt spid="8">
                                            <p:txEl>
                                              <p:pRg st="4" end="4"/>
                                            </p:txEl>
                                          </p:spTgt>
                                        </p:tgtEl>
                                      </p:cBhvr>
                                    </p:animEffect>
                                  </p:childTnLst>
                                </p:cTn>
                              </p:par>
                              <p:par>
                                <p:cTn id="35" presetID="10" presetClass="entr" presetSubtype="0" fill="hold" nodeType="withEffect">
                                  <p:stCondLst>
                                    <p:cond delay="0"/>
                                  </p:stCondLst>
                                  <p:childTnLst>
                                    <p:set>
                                      <p:cBhvr>
                                        <p:cTn id="36" dur="1" fill="hold">
                                          <p:stCondLst>
                                            <p:cond delay="0"/>
                                          </p:stCondLst>
                                        </p:cTn>
                                        <p:tgtEl>
                                          <p:spTgt spid="8">
                                            <p:txEl>
                                              <p:pRg st="5" end="5"/>
                                            </p:txEl>
                                          </p:spTgt>
                                        </p:tgtEl>
                                        <p:attrNameLst>
                                          <p:attrName>style.visibility</p:attrName>
                                        </p:attrNameLst>
                                      </p:cBhvr>
                                      <p:to>
                                        <p:strVal val="visible"/>
                                      </p:to>
                                    </p:set>
                                    <p:animEffect transition="in" filter="fade">
                                      <p:cBhvr>
                                        <p:cTn id="37" dur="500"/>
                                        <p:tgtEl>
                                          <p:spTgt spid="8">
                                            <p:txEl>
                                              <p:pRg st="5" end="5"/>
                                            </p:txEl>
                                          </p:spTgt>
                                        </p:tgtEl>
                                      </p:cBhvr>
                                    </p:animEffect>
                                  </p:childTnLst>
                                </p:cTn>
                              </p:par>
                              <p:par>
                                <p:cTn id="38" presetID="10" presetClass="entr" presetSubtype="0" fill="hold" nodeType="withEffect">
                                  <p:stCondLst>
                                    <p:cond delay="0"/>
                                  </p:stCondLst>
                                  <p:childTnLst>
                                    <p:set>
                                      <p:cBhvr>
                                        <p:cTn id="39" dur="1" fill="hold">
                                          <p:stCondLst>
                                            <p:cond delay="0"/>
                                          </p:stCondLst>
                                        </p:cTn>
                                        <p:tgtEl>
                                          <p:spTgt spid="8">
                                            <p:txEl>
                                              <p:pRg st="6" end="6"/>
                                            </p:txEl>
                                          </p:spTgt>
                                        </p:tgtEl>
                                        <p:attrNameLst>
                                          <p:attrName>style.visibility</p:attrName>
                                        </p:attrNameLst>
                                      </p:cBhvr>
                                      <p:to>
                                        <p:strVal val="visible"/>
                                      </p:to>
                                    </p:set>
                                    <p:animEffect transition="in" filter="fade">
                                      <p:cBhvr>
                                        <p:cTn id="40" dur="500"/>
                                        <p:tgtEl>
                                          <p:spTgt spid="8">
                                            <p:txEl>
                                              <p:pRg st="6" end="6"/>
                                            </p:txEl>
                                          </p:spTgt>
                                        </p:tgtEl>
                                      </p:cBhvr>
                                    </p:animEffect>
                                  </p:childTnLst>
                                </p:cTn>
                              </p:par>
                              <p:par>
                                <p:cTn id="41" presetID="2" presetClass="entr" presetSubtype="3" fill="hold" grpId="0" nodeType="withEffect">
                                  <p:stCondLst>
                                    <p:cond delay="0"/>
                                  </p:stCondLst>
                                  <p:childTnLst>
                                    <p:set>
                                      <p:cBhvr>
                                        <p:cTn id="42" dur="1" fill="hold">
                                          <p:stCondLst>
                                            <p:cond delay="0"/>
                                          </p:stCondLst>
                                        </p:cTn>
                                        <p:tgtEl>
                                          <p:spTgt spid="26"/>
                                        </p:tgtEl>
                                        <p:attrNameLst>
                                          <p:attrName>style.visibility</p:attrName>
                                        </p:attrNameLst>
                                      </p:cBhvr>
                                      <p:to>
                                        <p:strVal val="visible"/>
                                      </p:to>
                                    </p:set>
                                    <p:anim calcmode="lin" valueType="num">
                                      <p:cBhvr additive="base">
                                        <p:cTn id="43" dur="2000" fill="hold"/>
                                        <p:tgtEl>
                                          <p:spTgt spid="26"/>
                                        </p:tgtEl>
                                        <p:attrNameLst>
                                          <p:attrName>ppt_x</p:attrName>
                                        </p:attrNameLst>
                                      </p:cBhvr>
                                      <p:tavLst>
                                        <p:tav tm="0">
                                          <p:val>
                                            <p:strVal val="1+#ppt_w/2"/>
                                          </p:val>
                                        </p:tav>
                                        <p:tav tm="100000">
                                          <p:val>
                                            <p:strVal val="#ppt_x"/>
                                          </p:val>
                                        </p:tav>
                                      </p:tavLst>
                                    </p:anim>
                                    <p:anim calcmode="lin" valueType="num">
                                      <p:cBhvr additive="base">
                                        <p:cTn id="44" dur="2000" fill="hold"/>
                                        <p:tgtEl>
                                          <p:spTgt spid="26"/>
                                        </p:tgtEl>
                                        <p:attrNameLst>
                                          <p:attrName>ppt_y</p:attrName>
                                        </p:attrNameLst>
                                      </p:cBhvr>
                                      <p:tavLst>
                                        <p:tav tm="0">
                                          <p:val>
                                            <p:strVal val="0-#ppt_h/2"/>
                                          </p:val>
                                        </p:tav>
                                        <p:tav tm="100000">
                                          <p:val>
                                            <p:strVal val="#ppt_y"/>
                                          </p:val>
                                        </p:tav>
                                      </p:tavLst>
                                    </p:anim>
                                  </p:childTnLst>
                                  <p:subTnLst>
                                    <p:set>
                                      <p:cBhvr override="childStyle">
                                        <p:cTn dur="1" fill="hold" display="0" masterRel="nextClick" afterEffect="1"/>
                                        <p:tgtEl>
                                          <p:spTgt spid="26"/>
                                        </p:tgtEl>
                                        <p:attrNameLst>
                                          <p:attrName>style.visibility</p:attrName>
                                        </p:attrNameLst>
                                      </p:cBhvr>
                                      <p:to>
                                        <p:strVal val="hidden"/>
                                      </p:to>
                                    </p:set>
                                  </p:subTnLst>
                                </p:cTn>
                              </p:par>
                              <p:par>
                                <p:cTn id="45" presetID="6" presetClass="emph" presetSubtype="0" fill="hold" grpId="1" nodeType="withEffect">
                                  <p:stCondLst>
                                    <p:cond delay="0"/>
                                  </p:stCondLst>
                                  <p:childTnLst>
                                    <p:animScale>
                                      <p:cBhvr>
                                        <p:cTn id="46" dur="2000" fill="hold"/>
                                        <p:tgtEl>
                                          <p:spTgt spid="26"/>
                                        </p:tgtEl>
                                      </p:cBhvr>
                                      <p:by x="150000" y="150000"/>
                                    </p:animScale>
                                  </p:childTnLst>
                                  <p:subTnLst>
                                    <p:set>
                                      <p:cBhvr override="childStyle">
                                        <p:cTn dur="1" fill="hold" display="0" masterRel="nextClick" afterEffect="1"/>
                                        <p:tgtEl>
                                          <p:spTgt spid="26"/>
                                        </p:tgtEl>
                                        <p:attrNameLst>
                                          <p:attrName>style.visibility</p:attrName>
                                        </p:attrNameLst>
                                      </p:cBhvr>
                                      <p:to>
                                        <p:strVal val="hidden"/>
                                      </p:to>
                                    </p:set>
                                  </p:subTnLst>
                                </p:cTn>
                              </p:par>
                              <p:par>
                                <p:cTn id="47" presetID="2" presetClass="entr" presetSubtype="3" fill="hold" grpId="0" nodeType="withEffect">
                                  <p:stCondLst>
                                    <p:cond delay="0"/>
                                  </p:stCondLst>
                                  <p:childTnLst>
                                    <p:set>
                                      <p:cBhvr>
                                        <p:cTn id="48" dur="1" fill="hold">
                                          <p:stCondLst>
                                            <p:cond delay="0"/>
                                          </p:stCondLst>
                                        </p:cTn>
                                        <p:tgtEl>
                                          <p:spTgt spid="27"/>
                                        </p:tgtEl>
                                        <p:attrNameLst>
                                          <p:attrName>style.visibility</p:attrName>
                                        </p:attrNameLst>
                                      </p:cBhvr>
                                      <p:to>
                                        <p:strVal val="visible"/>
                                      </p:to>
                                    </p:set>
                                    <p:anim calcmode="lin" valueType="num">
                                      <p:cBhvr additive="base">
                                        <p:cTn id="49" dur="2000" fill="hold"/>
                                        <p:tgtEl>
                                          <p:spTgt spid="27"/>
                                        </p:tgtEl>
                                        <p:attrNameLst>
                                          <p:attrName>ppt_x</p:attrName>
                                        </p:attrNameLst>
                                      </p:cBhvr>
                                      <p:tavLst>
                                        <p:tav tm="0">
                                          <p:val>
                                            <p:strVal val="1+#ppt_w/2"/>
                                          </p:val>
                                        </p:tav>
                                        <p:tav tm="100000">
                                          <p:val>
                                            <p:strVal val="#ppt_x"/>
                                          </p:val>
                                        </p:tav>
                                      </p:tavLst>
                                    </p:anim>
                                    <p:anim calcmode="lin" valueType="num">
                                      <p:cBhvr additive="base">
                                        <p:cTn id="50" dur="2000" fill="hold"/>
                                        <p:tgtEl>
                                          <p:spTgt spid="27"/>
                                        </p:tgtEl>
                                        <p:attrNameLst>
                                          <p:attrName>ppt_y</p:attrName>
                                        </p:attrNameLst>
                                      </p:cBhvr>
                                      <p:tavLst>
                                        <p:tav tm="0">
                                          <p:val>
                                            <p:strVal val="0-#ppt_h/2"/>
                                          </p:val>
                                        </p:tav>
                                        <p:tav tm="100000">
                                          <p:val>
                                            <p:strVal val="#ppt_y"/>
                                          </p:val>
                                        </p:tav>
                                      </p:tavLst>
                                    </p:anim>
                                  </p:childTnLst>
                                  <p:subTnLst>
                                    <p:set>
                                      <p:cBhvr override="childStyle">
                                        <p:cTn dur="1" fill="hold" display="0" masterRel="nextClick" afterEffect="1"/>
                                        <p:tgtEl>
                                          <p:spTgt spid="27"/>
                                        </p:tgtEl>
                                        <p:attrNameLst>
                                          <p:attrName>style.visibility</p:attrName>
                                        </p:attrNameLst>
                                      </p:cBhvr>
                                      <p:to>
                                        <p:strVal val="hidden"/>
                                      </p:to>
                                    </p:set>
                                  </p:subTnLst>
                                </p:cTn>
                              </p:par>
                              <p:par>
                                <p:cTn id="51" presetID="6" presetClass="emph" presetSubtype="0" fill="hold" grpId="1" nodeType="withEffect">
                                  <p:stCondLst>
                                    <p:cond delay="0"/>
                                  </p:stCondLst>
                                  <p:childTnLst>
                                    <p:animScale>
                                      <p:cBhvr>
                                        <p:cTn id="52" dur="2000" fill="hold"/>
                                        <p:tgtEl>
                                          <p:spTgt spid="27"/>
                                        </p:tgtEl>
                                      </p:cBhvr>
                                      <p:by x="150000" y="150000"/>
                                    </p:animScale>
                                  </p:childTnLst>
                                  <p:subTnLst>
                                    <p:set>
                                      <p:cBhvr override="childStyle">
                                        <p:cTn dur="1" fill="hold" display="0" masterRel="nextClick" afterEffect="1"/>
                                        <p:tgtEl>
                                          <p:spTgt spid="27"/>
                                        </p:tgtEl>
                                        <p:attrNameLst>
                                          <p:attrName>style.visibility</p:attrName>
                                        </p:attrNameLst>
                                      </p:cBhvr>
                                      <p:to>
                                        <p:strVal val="hidden"/>
                                      </p:to>
                                    </p:set>
                                  </p:subTnLst>
                                </p:cTn>
                              </p:par>
                            </p:childTnLst>
                          </p:cTn>
                        </p:par>
                      </p:childTnLst>
                    </p:cTn>
                  </p:par>
                  <p:par>
                    <p:cTn id="53" fill="hold">
                      <p:stCondLst>
                        <p:cond delay="indefinite"/>
                      </p:stCondLst>
                      <p:childTnLst>
                        <p:par>
                          <p:cTn id="54" fill="hold">
                            <p:stCondLst>
                              <p:cond delay="0"/>
                            </p:stCondLst>
                            <p:childTnLst>
                              <p:par>
                                <p:cTn id="55" presetID="10" presetClass="entr" presetSubtype="0" fill="hold" nodeType="clickEffect">
                                  <p:stCondLst>
                                    <p:cond delay="0"/>
                                  </p:stCondLst>
                                  <p:childTnLst>
                                    <p:set>
                                      <p:cBhvr>
                                        <p:cTn id="56" dur="1" fill="hold">
                                          <p:stCondLst>
                                            <p:cond delay="0"/>
                                          </p:stCondLst>
                                        </p:cTn>
                                        <p:tgtEl>
                                          <p:spTgt spid="8">
                                            <p:txEl>
                                              <p:pRg st="8" end="8"/>
                                            </p:txEl>
                                          </p:spTgt>
                                        </p:tgtEl>
                                        <p:attrNameLst>
                                          <p:attrName>style.visibility</p:attrName>
                                        </p:attrNameLst>
                                      </p:cBhvr>
                                      <p:to>
                                        <p:strVal val="visible"/>
                                      </p:to>
                                    </p:set>
                                    <p:animEffect transition="in" filter="fade">
                                      <p:cBhvr>
                                        <p:cTn id="57" dur="500"/>
                                        <p:tgtEl>
                                          <p:spTgt spid="8">
                                            <p:txEl>
                                              <p:pRg st="8" end="8"/>
                                            </p:txEl>
                                          </p:spTgt>
                                        </p:tgtEl>
                                      </p:cBhvr>
                                    </p:animEffect>
                                  </p:childTnLst>
                                </p:cTn>
                              </p:par>
                              <p:par>
                                <p:cTn id="58" presetID="10" presetClass="entr" presetSubtype="0" fill="hold" nodeType="withEffect">
                                  <p:stCondLst>
                                    <p:cond delay="0"/>
                                  </p:stCondLst>
                                  <p:childTnLst>
                                    <p:set>
                                      <p:cBhvr>
                                        <p:cTn id="59" dur="1" fill="hold">
                                          <p:stCondLst>
                                            <p:cond delay="0"/>
                                          </p:stCondLst>
                                        </p:cTn>
                                        <p:tgtEl>
                                          <p:spTgt spid="8">
                                            <p:txEl>
                                              <p:pRg st="9" end="9"/>
                                            </p:txEl>
                                          </p:spTgt>
                                        </p:tgtEl>
                                        <p:attrNameLst>
                                          <p:attrName>style.visibility</p:attrName>
                                        </p:attrNameLst>
                                      </p:cBhvr>
                                      <p:to>
                                        <p:strVal val="visible"/>
                                      </p:to>
                                    </p:set>
                                    <p:animEffect transition="in" filter="fade">
                                      <p:cBhvr>
                                        <p:cTn id="60" dur="500"/>
                                        <p:tgtEl>
                                          <p:spTgt spid="8">
                                            <p:txEl>
                                              <p:pRg st="9" end="9"/>
                                            </p:txEl>
                                          </p:spTgt>
                                        </p:tgtEl>
                                      </p:cBhvr>
                                    </p:animEffect>
                                  </p:childTnLst>
                                </p:cTn>
                              </p:par>
                              <p:par>
                                <p:cTn id="61" presetID="2" presetClass="entr" presetSubtype="3" fill="hold" grpId="0" nodeType="withEffect">
                                  <p:stCondLst>
                                    <p:cond delay="0"/>
                                  </p:stCondLst>
                                  <p:childTnLst>
                                    <p:set>
                                      <p:cBhvr>
                                        <p:cTn id="62" dur="1" fill="hold">
                                          <p:stCondLst>
                                            <p:cond delay="0"/>
                                          </p:stCondLst>
                                        </p:cTn>
                                        <p:tgtEl>
                                          <p:spTgt spid="18"/>
                                        </p:tgtEl>
                                        <p:attrNameLst>
                                          <p:attrName>style.visibility</p:attrName>
                                        </p:attrNameLst>
                                      </p:cBhvr>
                                      <p:to>
                                        <p:strVal val="visible"/>
                                      </p:to>
                                    </p:set>
                                    <p:anim calcmode="lin" valueType="num">
                                      <p:cBhvr additive="base">
                                        <p:cTn id="63" dur="2000" fill="hold"/>
                                        <p:tgtEl>
                                          <p:spTgt spid="18"/>
                                        </p:tgtEl>
                                        <p:attrNameLst>
                                          <p:attrName>ppt_x</p:attrName>
                                        </p:attrNameLst>
                                      </p:cBhvr>
                                      <p:tavLst>
                                        <p:tav tm="0">
                                          <p:val>
                                            <p:strVal val="1+#ppt_w/2"/>
                                          </p:val>
                                        </p:tav>
                                        <p:tav tm="100000">
                                          <p:val>
                                            <p:strVal val="#ppt_x"/>
                                          </p:val>
                                        </p:tav>
                                      </p:tavLst>
                                    </p:anim>
                                    <p:anim calcmode="lin" valueType="num">
                                      <p:cBhvr additive="base">
                                        <p:cTn id="64" dur="2000" fill="hold"/>
                                        <p:tgtEl>
                                          <p:spTgt spid="18"/>
                                        </p:tgtEl>
                                        <p:attrNameLst>
                                          <p:attrName>ppt_y</p:attrName>
                                        </p:attrNameLst>
                                      </p:cBhvr>
                                      <p:tavLst>
                                        <p:tav tm="0">
                                          <p:val>
                                            <p:strVal val="0-#ppt_h/2"/>
                                          </p:val>
                                        </p:tav>
                                        <p:tav tm="100000">
                                          <p:val>
                                            <p:strVal val="#ppt_y"/>
                                          </p:val>
                                        </p:tav>
                                      </p:tavLst>
                                    </p:anim>
                                  </p:childTnLst>
                                  <p:subTnLst>
                                    <p:set>
                                      <p:cBhvr override="childStyle">
                                        <p:cTn dur="1" fill="hold" display="0" masterRel="nextClick" afterEffect="1"/>
                                        <p:tgtEl>
                                          <p:spTgt spid="18"/>
                                        </p:tgtEl>
                                        <p:attrNameLst>
                                          <p:attrName>style.visibility</p:attrName>
                                        </p:attrNameLst>
                                      </p:cBhvr>
                                      <p:to>
                                        <p:strVal val="hidden"/>
                                      </p:to>
                                    </p:set>
                                  </p:subTnLst>
                                </p:cTn>
                              </p:par>
                              <p:par>
                                <p:cTn id="65" presetID="6" presetClass="emph" presetSubtype="0" fill="hold" grpId="1" nodeType="withEffect">
                                  <p:stCondLst>
                                    <p:cond delay="0"/>
                                  </p:stCondLst>
                                  <p:childTnLst>
                                    <p:animScale>
                                      <p:cBhvr>
                                        <p:cTn id="66" dur="2000" fill="hold"/>
                                        <p:tgtEl>
                                          <p:spTgt spid="18"/>
                                        </p:tgtEl>
                                      </p:cBhvr>
                                      <p:by x="150000" y="150000"/>
                                    </p:animScale>
                                  </p:childTnLst>
                                  <p:subTnLst>
                                    <p:set>
                                      <p:cBhvr override="childStyle">
                                        <p:cTn dur="1" fill="hold" display="0" masterRel="nextClick" afterEffect="1"/>
                                        <p:tgtEl>
                                          <p:spTgt spid="18"/>
                                        </p:tgtEl>
                                        <p:attrNameLst>
                                          <p:attrName>style.visibility</p:attrName>
                                        </p:attrNameLst>
                                      </p:cBhvr>
                                      <p:to>
                                        <p:strVal val="hidden"/>
                                      </p:to>
                                    </p:set>
                                  </p:subTnLst>
                                </p:cTn>
                              </p:par>
                              <p:par>
                                <p:cTn id="67" presetID="2" presetClass="entr" presetSubtype="3" fill="hold" grpId="0" nodeType="withEffect">
                                  <p:stCondLst>
                                    <p:cond delay="0"/>
                                  </p:stCondLst>
                                  <p:childTnLst>
                                    <p:set>
                                      <p:cBhvr>
                                        <p:cTn id="68" dur="1" fill="hold">
                                          <p:stCondLst>
                                            <p:cond delay="0"/>
                                          </p:stCondLst>
                                        </p:cTn>
                                        <p:tgtEl>
                                          <p:spTgt spid="25"/>
                                        </p:tgtEl>
                                        <p:attrNameLst>
                                          <p:attrName>style.visibility</p:attrName>
                                        </p:attrNameLst>
                                      </p:cBhvr>
                                      <p:to>
                                        <p:strVal val="visible"/>
                                      </p:to>
                                    </p:set>
                                    <p:anim calcmode="lin" valueType="num">
                                      <p:cBhvr additive="base">
                                        <p:cTn id="69" dur="2000" fill="hold"/>
                                        <p:tgtEl>
                                          <p:spTgt spid="25"/>
                                        </p:tgtEl>
                                        <p:attrNameLst>
                                          <p:attrName>ppt_x</p:attrName>
                                        </p:attrNameLst>
                                      </p:cBhvr>
                                      <p:tavLst>
                                        <p:tav tm="0">
                                          <p:val>
                                            <p:strVal val="1+#ppt_w/2"/>
                                          </p:val>
                                        </p:tav>
                                        <p:tav tm="100000">
                                          <p:val>
                                            <p:strVal val="#ppt_x"/>
                                          </p:val>
                                        </p:tav>
                                      </p:tavLst>
                                    </p:anim>
                                    <p:anim calcmode="lin" valueType="num">
                                      <p:cBhvr additive="base">
                                        <p:cTn id="70" dur="2000" fill="hold"/>
                                        <p:tgtEl>
                                          <p:spTgt spid="25"/>
                                        </p:tgtEl>
                                        <p:attrNameLst>
                                          <p:attrName>ppt_y</p:attrName>
                                        </p:attrNameLst>
                                      </p:cBhvr>
                                      <p:tavLst>
                                        <p:tav tm="0">
                                          <p:val>
                                            <p:strVal val="0-#ppt_h/2"/>
                                          </p:val>
                                        </p:tav>
                                        <p:tav tm="100000">
                                          <p:val>
                                            <p:strVal val="#ppt_y"/>
                                          </p:val>
                                        </p:tav>
                                      </p:tavLst>
                                    </p:anim>
                                  </p:childTnLst>
                                  <p:subTnLst>
                                    <p:set>
                                      <p:cBhvr override="childStyle">
                                        <p:cTn dur="1" fill="hold" display="0" masterRel="nextClick" afterEffect="1"/>
                                        <p:tgtEl>
                                          <p:spTgt spid="25"/>
                                        </p:tgtEl>
                                        <p:attrNameLst>
                                          <p:attrName>style.visibility</p:attrName>
                                        </p:attrNameLst>
                                      </p:cBhvr>
                                      <p:to>
                                        <p:strVal val="hidden"/>
                                      </p:to>
                                    </p:set>
                                  </p:subTnLst>
                                </p:cTn>
                              </p:par>
                              <p:par>
                                <p:cTn id="71" presetID="6" presetClass="emph" presetSubtype="0" fill="hold" grpId="1" nodeType="withEffect">
                                  <p:stCondLst>
                                    <p:cond delay="0"/>
                                  </p:stCondLst>
                                  <p:childTnLst>
                                    <p:animScale>
                                      <p:cBhvr>
                                        <p:cTn id="72" dur="2000" fill="hold"/>
                                        <p:tgtEl>
                                          <p:spTgt spid="25"/>
                                        </p:tgtEl>
                                      </p:cBhvr>
                                      <p:by x="150000" y="150000"/>
                                    </p:animScale>
                                  </p:childTnLst>
                                  <p:subTnLst>
                                    <p:set>
                                      <p:cBhvr override="childStyle">
                                        <p:cTn dur="1" fill="hold" display="0" masterRel="nextClick" afterEffect="1"/>
                                        <p:tgtEl>
                                          <p:spTgt spid="25"/>
                                        </p:tgtEl>
                                        <p:attrNameLst>
                                          <p:attrName>style.visibility</p:attrName>
                                        </p:attrNameLst>
                                      </p:cBhvr>
                                      <p:to>
                                        <p:strVal val="hidden"/>
                                      </p:to>
                                    </p:set>
                                  </p:subTnLst>
                                </p:cTn>
                              </p:par>
                              <p:par>
                                <p:cTn id="73" presetID="2" presetClass="entr" presetSubtype="3" fill="hold" grpId="0" nodeType="withEffect">
                                  <p:stCondLst>
                                    <p:cond delay="0"/>
                                  </p:stCondLst>
                                  <p:childTnLst>
                                    <p:set>
                                      <p:cBhvr>
                                        <p:cTn id="74" dur="1" fill="hold">
                                          <p:stCondLst>
                                            <p:cond delay="0"/>
                                          </p:stCondLst>
                                        </p:cTn>
                                        <p:tgtEl>
                                          <p:spTgt spid="24"/>
                                        </p:tgtEl>
                                        <p:attrNameLst>
                                          <p:attrName>style.visibility</p:attrName>
                                        </p:attrNameLst>
                                      </p:cBhvr>
                                      <p:to>
                                        <p:strVal val="visible"/>
                                      </p:to>
                                    </p:set>
                                    <p:anim calcmode="lin" valueType="num">
                                      <p:cBhvr additive="base">
                                        <p:cTn id="75" dur="2000" fill="hold"/>
                                        <p:tgtEl>
                                          <p:spTgt spid="24"/>
                                        </p:tgtEl>
                                        <p:attrNameLst>
                                          <p:attrName>ppt_x</p:attrName>
                                        </p:attrNameLst>
                                      </p:cBhvr>
                                      <p:tavLst>
                                        <p:tav tm="0">
                                          <p:val>
                                            <p:strVal val="1+#ppt_w/2"/>
                                          </p:val>
                                        </p:tav>
                                        <p:tav tm="100000">
                                          <p:val>
                                            <p:strVal val="#ppt_x"/>
                                          </p:val>
                                        </p:tav>
                                      </p:tavLst>
                                    </p:anim>
                                    <p:anim calcmode="lin" valueType="num">
                                      <p:cBhvr additive="base">
                                        <p:cTn id="76" dur="2000" fill="hold"/>
                                        <p:tgtEl>
                                          <p:spTgt spid="24"/>
                                        </p:tgtEl>
                                        <p:attrNameLst>
                                          <p:attrName>ppt_y</p:attrName>
                                        </p:attrNameLst>
                                      </p:cBhvr>
                                      <p:tavLst>
                                        <p:tav tm="0">
                                          <p:val>
                                            <p:strVal val="0-#ppt_h/2"/>
                                          </p:val>
                                        </p:tav>
                                        <p:tav tm="100000">
                                          <p:val>
                                            <p:strVal val="#ppt_y"/>
                                          </p:val>
                                        </p:tav>
                                      </p:tavLst>
                                    </p:anim>
                                  </p:childTnLst>
                                  <p:subTnLst>
                                    <p:set>
                                      <p:cBhvr override="childStyle">
                                        <p:cTn dur="1" fill="hold" display="0" masterRel="nextClick" afterEffect="1"/>
                                        <p:tgtEl>
                                          <p:spTgt spid="24"/>
                                        </p:tgtEl>
                                        <p:attrNameLst>
                                          <p:attrName>style.visibility</p:attrName>
                                        </p:attrNameLst>
                                      </p:cBhvr>
                                      <p:to>
                                        <p:strVal val="hidden"/>
                                      </p:to>
                                    </p:set>
                                  </p:subTnLst>
                                </p:cTn>
                              </p:par>
                              <p:par>
                                <p:cTn id="77" presetID="6" presetClass="emph" presetSubtype="0" fill="hold" grpId="1" nodeType="withEffect">
                                  <p:stCondLst>
                                    <p:cond delay="0"/>
                                  </p:stCondLst>
                                  <p:childTnLst>
                                    <p:animScale>
                                      <p:cBhvr>
                                        <p:cTn id="78" dur="2000" fill="hold"/>
                                        <p:tgtEl>
                                          <p:spTgt spid="24"/>
                                        </p:tgtEl>
                                      </p:cBhvr>
                                      <p:by x="150000" y="150000"/>
                                    </p:animScale>
                                  </p:childTnLst>
                                  <p:subTnLst>
                                    <p:set>
                                      <p:cBhvr override="childStyle">
                                        <p:cTn dur="1" fill="hold" display="0" masterRel="nextClick" afterEffect="1"/>
                                        <p:tgtEl>
                                          <p:spTgt spid="24"/>
                                        </p:tgtEl>
                                        <p:attrNameLst>
                                          <p:attrName>style.visibility</p:attrName>
                                        </p:attrNameLst>
                                      </p:cBhvr>
                                      <p:to>
                                        <p:strVal val="hidden"/>
                                      </p:to>
                                    </p:set>
                                  </p:subTnLst>
                                </p:cTn>
                              </p:par>
                            </p:childTnLst>
                          </p:cTn>
                        </p:par>
                      </p:childTnLst>
                    </p:cTn>
                  </p:par>
                  <p:par>
                    <p:cTn id="79" fill="hold">
                      <p:stCondLst>
                        <p:cond delay="indefinite"/>
                      </p:stCondLst>
                      <p:childTnLst>
                        <p:par>
                          <p:cTn id="80" fill="hold">
                            <p:stCondLst>
                              <p:cond delay="0"/>
                            </p:stCondLst>
                            <p:childTnLst>
                              <p:par>
                                <p:cTn id="81" presetID="10" presetClass="entr" presetSubtype="0" fill="hold" nodeType="clickEffect">
                                  <p:stCondLst>
                                    <p:cond delay="0"/>
                                  </p:stCondLst>
                                  <p:childTnLst>
                                    <p:set>
                                      <p:cBhvr>
                                        <p:cTn id="82" dur="1" fill="hold">
                                          <p:stCondLst>
                                            <p:cond delay="0"/>
                                          </p:stCondLst>
                                        </p:cTn>
                                        <p:tgtEl>
                                          <p:spTgt spid="8">
                                            <p:txEl>
                                              <p:pRg st="11" end="11"/>
                                            </p:txEl>
                                          </p:spTgt>
                                        </p:tgtEl>
                                        <p:attrNameLst>
                                          <p:attrName>style.visibility</p:attrName>
                                        </p:attrNameLst>
                                      </p:cBhvr>
                                      <p:to>
                                        <p:strVal val="visible"/>
                                      </p:to>
                                    </p:set>
                                    <p:animEffect transition="in" filter="fade">
                                      <p:cBhvr>
                                        <p:cTn id="83" dur="500"/>
                                        <p:tgtEl>
                                          <p:spTgt spid="8">
                                            <p:txEl>
                                              <p:pRg st="11" end="11"/>
                                            </p:txEl>
                                          </p:spTgt>
                                        </p:tgtEl>
                                      </p:cBhvr>
                                    </p:animEffect>
                                  </p:childTnLst>
                                </p:cTn>
                              </p:par>
                              <p:par>
                                <p:cTn id="84" presetID="10" presetClass="entr" presetSubtype="0" fill="hold" nodeType="withEffect">
                                  <p:stCondLst>
                                    <p:cond delay="0"/>
                                  </p:stCondLst>
                                  <p:childTnLst>
                                    <p:set>
                                      <p:cBhvr>
                                        <p:cTn id="85" dur="1" fill="hold">
                                          <p:stCondLst>
                                            <p:cond delay="0"/>
                                          </p:stCondLst>
                                        </p:cTn>
                                        <p:tgtEl>
                                          <p:spTgt spid="8">
                                            <p:txEl>
                                              <p:pRg st="12" end="12"/>
                                            </p:txEl>
                                          </p:spTgt>
                                        </p:tgtEl>
                                        <p:attrNameLst>
                                          <p:attrName>style.visibility</p:attrName>
                                        </p:attrNameLst>
                                      </p:cBhvr>
                                      <p:to>
                                        <p:strVal val="visible"/>
                                      </p:to>
                                    </p:set>
                                    <p:animEffect transition="in" filter="fade">
                                      <p:cBhvr>
                                        <p:cTn id="86" dur="500"/>
                                        <p:tgtEl>
                                          <p:spTgt spid="8">
                                            <p:txEl>
                                              <p:pRg st="12" end="12"/>
                                            </p:txEl>
                                          </p:spTgt>
                                        </p:tgtEl>
                                      </p:cBhvr>
                                    </p:animEffect>
                                  </p:childTnLst>
                                </p:cTn>
                              </p:par>
                              <p:par>
                                <p:cTn id="87" presetID="2" presetClass="entr" presetSubtype="3" fill="hold" grpId="0" nodeType="withEffect">
                                  <p:stCondLst>
                                    <p:cond delay="0"/>
                                  </p:stCondLst>
                                  <p:childTnLst>
                                    <p:set>
                                      <p:cBhvr>
                                        <p:cTn id="88" dur="1" fill="hold">
                                          <p:stCondLst>
                                            <p:cond delay="0"/>
                                          </p:stCondLst>
                                        </p:cTn>
                                        <p:tgtEl>
                                          <p:spTgt spid="20"/>
                                        </p:tgtEl>
                                        <p:attrNameLst>
                                          <p:attrName>style.visibility</p:attrName>
                                        </p:attrNameLst>
                                      </p:cBhvr>
                                      <p:to>
                                        <p:strVal val="visible"/>
                                      </p:to>
                                    </p:set>
                                    <p:anim calcmode="lin" valueType="num">
                                      <p:cBhvr additive="base">
                                        <p:cTn id="89" dur="2000" fill="hold"/>
                                        <p:tgtEl>
                                          <p:spTgt spid="20"/>
                                        </p:tgtEl>
                                        <p:attrNameLst>
                                          <p:attrName>ppt_x</p:attrName>
                                        </p:attrNameLst>
                                      </p:cBhvr>
                                      <p:tavLst>
                                        <p:tav tm="0">
                                          <p:val>
                                            <p:strVal val="1+#ppt_w/2"/>
                                          </p:val>
                                        </p:tav>
                                        <p:tav tm="100000">
                                          <p:val>
                                            <p:strVal val="#ppt_x"/>
                                          </p:val>
                                        </p:tav>
                                      </p:tavLst>
                                    </p:anim>
                                    <p:anim calcmode="lin" valueType="num">
                                      <p:cBhvr additive="base">
                                        <p:cTn id="90" dur="2000" fill="hold"/>
                                        <p:tgtEl>
                                          <p:spTgt spid="20"/>
                                        </p:tgtEl>
                                        <p:attrNameLst>
                                          <p:attrName>ppt_y</p:attrName>
                                        </p:attrNameLst>
                                      </p:cBhvr>
                                      <p:tavLst>
                                        <p:tav tm="0">
                                          <p:val>
                                            <p:strVal val="0-#ppt_h/2"/>
                                          </p:val>
                                        </p:tav>
                                        <p:tav tm="100000">
                                          <p:val>
                                            <p:strVal val="#ppt_y"/>
                                          </p:val>
                                        </p:tav>
                                      </p:tavLst>
                                    </p:anim>
                                  </p:childTnLst>
                                  <p:subTnLst>
                                    <p:set>
                                      <p:cBhvr override="childStyle">
                                        <p:cTn dur="1" fill="hold" display="0" masterRel="nextClick" afterEffect="1"/>
                                        <p:tgtEl>
                                          <p:spTgt spid="20"/>
                                        </p:tgtEl>
                                        <p:attrNameLst>
                                          <p:attrName>style.visibility</p:attrName>
                                        </p:attrNameLst>
                                      </p:cBhvr>
                                      <p:to>
                                        <p:strVal val="hidden"/>
                                      </p:to>
                                    </p:set>
                                  </p:subTnLst>
                                </p:cTn>
                              </p:par>
                              <p:par>
                                <p:cTn id="91" presetID="6" presetClass="emph" presetSubtype="0" fill="hold" grpId="1" nodeType="withEffect">
                                  <p:stCondLst>
                                    <p:cond delay="0"/>
                                  </p:stCondLst>
                                  <p:childTnLst>
                                    <p:animScale>
                                      <p:cBhvr>
                                        <p:cTn id="92" dur="2000" fill="hold"/>
                                        <p:tgtEl>
                                          <p:spTgt spid="20"/>
                                        </p:tgtEl>
                                      </p:cBhvr>
                                      <p:by x="150000" y="150000"/>
                                    </p:animScale>
                                  </p:childTnLst>
                                  <p:subTnLst>
                                    <p:set>
                                      <p:cBhvr override="childStyle">
                                        <p:cTn dur="1" fill="hold" display="0" masterRel="nextClick" afterEffect="1"/>
                                        <p:tgtEl>
                                          <p:spTgt spid="20"/>
                                        </p:tgtEl>
                                        <p:attrNameLst>
                                          <p:attrName>style.visibility</p:attrName>
                                        </p:attrNameLst>
                                      </p:cBhvr>
                                      <p:to>
                                        <p:strVal val="hidden"/>
                                      </p:to>
                                    </p:set>
                                  </p:subTnLst>
                                </p:cTn>
                              </p:par>
                              <p:par>
                                <p:cTn id="93" presetID="2" presetClass="entr" presetSubtype="3" fill="hold" grpId="0" nodeType="withEffect">
                                  <p:stCondLst>
                                    <p:cond delay="0"/>
                                  </p:stCondLst>
                                  <p:childTnLst>
                                    <p:set>
                                      <p:cBhvr>
                                        <p:cTn id="94" dur="1" fill="hold">
                                          <p:stCondLst>
                                            <p:cond delay="0"/>
                                          </p:stCondLst>
                                        </p:cTn>
                                        <p:tgtEl>
                                          <p:spTgt spid="30"/>
                                        </p:tgtEl>
                                        <p:attrNameLst>
                                          <p:attrName>style.visibility</p:attrName>
                                        </p:attrNameLst>
                                      </p:cBhvr>
                                      <p:to>
                                        <p:strVal val="visible"/>
                                      </p:to>
                                    </p:set>
                                    <p:anim calcmode="lin" valueType="num">
                                      <p:cBhvr additive="base">
                                        <p:cTn id="95" dur="2000" fill="hold"/>
                                        <p:tgtEl>
                                          <p:spTgt spid="30"/>
                                        </p:tgtEl>
                                        <p:attrNameLst>
                                          <p:attrName>ppt_x</p:attrName>
                                        </p:attrNameLst>
                                      </p:cBhvr>
                                      <p:tavLst>
                                        <p:tav tm="0">
                                          <p:val>
                                            <p:strVal val="1+#ppt_w/2"/>
                                          </p:val>
                                        </p:tav>
                                        <p:tav tm="100000">
                                          <p:val>
                                            <p:strVal val="#ppt_x"/>
                                          </p:val>
                                        </p:tav>
                                      </p:tavLst>
                                    </p:anim>
                                    <p:anim calcmode="lin" valueType="num">
                                      <p:cBhvr additive="base">
                                        <p:cTn id="96" dur="2000" fill="hold"/>
                                        <p:tgtEl>
                                          <p:spTgt spid="30"/>
                                        </p:tgtEl>
                                        <p:attrNameLst>
                                          <p:attrName>ppt_y</p:attrName>
                                        </p:attrNameLst>
                                      </p:cBhvr>
                                      <p:tavLst>
                                        <p:tav tm="0">
                                          <p:val>
                                            <p:strVal val="0-#ppt_h/2"/>
                                          </p:val>
                                        </p:tav>
                                        <p:tav tm="100000">
                                          <p:val>
                                            <p:strVal val="#ppt_y"/>
                                          </p:val>
                                        </p:tav>
                                      </p:tavLst>
                                    </p:anim>
                                  </p:childTnLst>
                                  <p:subTnLst>
                                    <p:set>
                                      <p:cBhvr override="childStyle">
                                        <p:cTn dur="1" fill="hold" display="0" masterRel="nextClick" afterEffect="1"/>
                                        <p:tgtEl>
                                          <p:spTgt spid="30"/>
                                        </p:tgtEl>
                                        <p:attrNameLst>
                                          <p:attrName>style.visibility</p:attrName>
                                        </p:attrNameLst>
                                      </p:cBhvr>
                                      <p:to>
                                        <p:strVal val="hidden"/>
                                      </p:to>
                                    </p:set>
                                  </p:subTnLst>
                                </p:cTn>
                              </p:par>
                              <p:par>
                                <p:cTn id="97" presetID="6" presetClass="emph" presetSubtype="0" fill="hold" grpId="1" nodeType="withEffect">
                                  <p:stCondLst>
                                    <p:cond delay="0"/>
                                  </p:stCondLst>
                                  <p:childTnLst>
                                    <p:animScale>
                                      <p:cBhvr>
                                        <p:cTn id="98" dur="2000" fill="hold"/>
                                        <p:tgtEl>
                                          <p:spTgt spid="30"/>
                                        </p:tgtEl>
                                      </p:cBhvr>
                                      <p:by x="150000" y="150000"/>
                                    </p:animScale>
                                  </p:childTnLst>
                                  <p:subTnLst>
                                    <p:set>
                                      <p:cBhvr override="childStyle">
                                        <p:cTn dur="1" fill="hold" display="0" masterRel="nextClick" afterEffect="1"/>
                                        <p:tgtEl>
                                          <p:spTgt spid="30"/>
                                        </p:tgtEl>
                                        <p:attrNameLst>
                                          <p:attrName>style.visibility</p:attrName>
                                        </p:attrNameLst>
                                      </p:cBhvr>
                                      <p:to>
                                        <p:strVal val="hidden"/>
                                      </p:to>
                                    </p:set>
                                  </p:subTnLst>
                                </p:cTn>
                              </p:par>
                            </p:childTnLst>
                          </p:cTn>
                        </p:par>
                      </p:childTnLst>
                    </p:cTn>
                  </p:par>
                  <p:par>
                    <p:cTn id="99" fill="hold">
                      <p:stCondLst>
                        <p:cond delay="indefinite"/>
                      </p:stCondLst>
                      <p:childTnLst>
                        <p:par>
                          <p:cTn id="100" fill="hold">
                            <p:stCondLst>
                              <p:cond delay="0"/>
                            </p:stCondLst>
                            <p:childTnLst>
                              <p:par>
                                <p:cTn id="101" presetID="10" presetClass="entr" presetSubtype="0" fill="hold" nodeType="clickEffect">
                                  <p:stCondLst>
                                    <p:cond delay="0"/>
                                  </p:stCondLst>
                                  <p:childTnLst>
                                    <p:set>
                                      <p:cBhvr>
                                        <p:cTn id="102" dur="1" fill="hold">
                                          <p:stCondLst>
                                            <p:cond delay="0"/>
                                          </p:stCondLst>
                                        </p:cTn>
                                        <p:tgtEl>
                                          <p:spTgt spid="8">
                                            <p:txEl>
                                              <p:pRg st="14" end="14"/>
                                            </p:txEl>
                                          </p:spTgt>
                                        </p:tgtEl>
                                        <p:attrNameLst>
                                          <p:attrName>style.visibility</p:attrName>
                                        </p:attrNameLst>
                                      </p:cBhvr>
                                      <p:to>
                                        <p:strVal val="visible"/>
                                      </p:to>
                                    </p:set>
                                    <p:animEffect transition="in" filter="fade">
                                      <p:cBhvr>
                                        <p:cTn id="103" dur="500"/>
                                        <p:tgtEl>
                                          <p:spTgt spid="8">
                                            <p:txEl>
                                              <p:pRg st="14" end="14"/>
                                            </p:txEl>
                                          </p:spTgt>
                                        </p:tgtEl>
                                      </p:cBhvr>
                                    </p:animEffect>
                                  </p:childTnLst>
                                </p:cTn>
                              </p:par>
                              <p:par>
                                <p:cTn id="104" presetID="10" presetClass="entr" presetSubtype="0" fill="hold" nodeType="withEffect">
                                  <p:stCondLst>
                                    <p:cond delay="0"/>
                                  </p:stCondLst>
                                  <p:childTnLst>
                                    <p:set>
                                      <p:cBhvr>
                                        <p:cTn id="105" dur="1" fill="hold">
                                          <p:stCondLst>
                                            <p:cond delay="0"/>
                                          </p:stCondLst>
                                        </p:cTn>
                                        <p:tgtEl>
                                          <p:spTgt spid="8">
                                            <p:txEl>
                                              <p:pRg st="15" end="15"/>
                                            </p:txEl>
                                          </p:spTgt>
                                        </p:tgtEl>
                                        <p:attrNameLst>
                                          <p:attrName>style.visibility</p:attrName>
                                        </p:attrNameLst>
                                      </p:cBhvr>
                                      <p:to>
                                        <p:strVal val="visible"/>
                                      </p:to>
                                    </p:set>
                                    <p:animEffect transition="in" filter="fade">
                                      <p:cBhvr>
                                        <p:cTn id="106" dur="500"/>
                                        <p:tgtEl>
                                          <p:spTgt spid="8">
                                            <p:txEl>
                                              <p:pRg st="15" end="15"/>
                                            </p:txEl>
                                          </p:spTgt>
                                        </p:tgtEl>
                                      </p:cBhvr>
                                    </p:animEffect>
                                  </p:childTnLst>
                                </p:cTn>
                              </p:par>
                              <p:par>
                                <p:cTn id="107" presetID="2" presetClass="entr" presetSubtype="3" fill="hold" grpId="0" nodeType="withEffect">
                                  <p:stCondLst>
                                    <p:cond delay="0"/>
                                  </p:stCondLst>
                                  <p:childTnLst>
                                    <p:set>
                                      <p:cBhvr>
                                        <p:cTn id="108" dur="1" fill="hold">
                                          <p:stCondLst>
                                            <p:cond delay="0"/>
                                          </p:stCondLst>
                                        </p:cTn>
                                        <p:tgtEl>
                                          <p:spTgt spid="31"/>
                                        </p:tgtEl>
                                        <p:attrNameLst>
                                          <p:attrName>style.visibility</p:attrName>
                                        </p:attrNameLst>
                                      </p:cBhvr>
                                      <p:to>
                                        <p:strVal val="visible"/>
                                      </p:to>
                                    </p:set>
                                    <p:anim calcmode="lin" valueType="num">
                                      <p:cBhvr additive="base">
                                        <p:cTn id="109" dur="2000" fill="hold"/>
                                        <p:tgtEl>
                                          <p:spTgt spid="31"/>
                                        </p:tgtEl>
                                        <p:attrNameLst>
                                          <p:attrName>ppt_x</p:attrName>
                                        </p:attrNameLst>
                                      </p:cBhvr>
                                      <p:tavLst>
                                        <p:tav tm="0">
                                          <p:val>
                                            <p:strVal val="1+#ppt_w/2"/>
                                          </p:val>
                                        </p:tav>
                                        <p:tav tm="100000">
                                          <p:val>
                                            <p:strVal val="#ppt_x"/>
                                          </p:val>
                                        </p:tav>
                                      </p:tavLst>
                                    </p:anim>
                                    <p:anim calcmode="lin" valueType="num">
                                      <p:cBhvr additive="base">
                                        <p:cTn id="110" dur="2000" fill="hold"/>
                                        <p:tgtEl>
                                          <p:spTgt spid="31"/>
                                        </p:tgtEl>
                                        <p:attrNameLst>
                                          <p:attrName>ppt_y</p:attrName>
                                        </p:attrNameLst>
                                      </p:cBhvr>
                                      <p:tavLst>
                                        <p:tav tm="0">
                                          <p:val>
                                            <p:strVal val="0-#ppt_h/2"/>
                                          </p:val>
                                        </p:tav>
                                        <p:tav tm="100000">
                                          <p:val>
                                            <p:strVal val="#ppt_y"/>
                                          </p:val>
                                        </p:tav>
                                      </p:tavLst>
                                    </p:anim>
                                  </p:childTnLst>
                                  <p:subTnLst>
                                    <p:set>
                                      <p:cBhvr override="childStyle">
                                        <p:cTn dur="1" fill="hold" display="0" masterRel="nextClick" afterEffect="1"/>
                                        <p:tgtEl>
                                          <p:spTgt spid="31"/>
                                        </p:tgtEl>
                                        <p:attrNameLst>
                                          <p:attrName>style.visibility</p:attrName>
                                        </p:attrNameLst>
                                      </p:cBhvr>
                                      <p:to>
                                        <p:strVal val="hidden"/>
                                      </p:to>
                                    </p:set>
                                  </p:subTnLst>
                                </p:cTn>
                              </p:par>
                              <p:par>
                                <p:cTn id="111" presetID="6" presetClass="emph" presetSubtype="0" fill="hold" grpId="1" nodeType="withEffect">
                                  <p:stCondLst>
                                    <p:cond delay="0"/>
                                  </p:stCondLst>
                                  <p:childTnLst>
                                    <p:animScale>
                                      <p:cBhvr>
                                        <p:cTn id="112" dur="2000" fill="hold"/>
                                        <p:tgtEl>
                                          <p:spTgt spid="31"/>
                                        </p:tgtEl>
                                      </p:cBhvr>
                                      <p:by x="150000" y="150000"/>
                                    </p:animScale>
                                  </p:childTnLst>
                                  <p:subTnLst>
                                    <p:set>
                                      <p:cBhvr override="childStyle">
                                        <p:cTn dur="1" fill="hold" display="0" masterRel="nextClick" afterEffect="1"/>
                                        <p:tgtEl>
                                          <p:spTgt spid="31"/>
                                        </p:tgtEl>
                                        <p:attrNameLst>
                                          <p:attrName>style.visibility</p:attrName>
                                        </p:attrNameLst>
                                      </p:cBhvr>
                                      <p:to>
                                        <p:strVal val="hidden"/>
                                      </p:to>
                                    </p:set>
                                  </p:subTnLst>
                                </p:cTn>
                              </p:par>
                              <p:par>
                                <p:cTn id="113" presetID="2" presetClass="entr" presetSubtype="3" fill="hold" grpId="0" nodeType="withEffect">
                                  <p:stCondLst>
                                    <p:cond delay="0"/>
                                  </p:stCondLst>
                                  <p:childTnLst>
                                    <p:set>
                                      <p:cBhvr>
                                        <p:cTn id="114" dur="1" fill="hold">
                                          <p:stCondLst>
                                            <p:cond delay="0"/>
                                          </p:stCondLst>
                                        </p:cTn>
                                        <p:tgtEl>
                                          <p:spTgt spid="22"/>
                                        </p:tgtEl>
                                        <p:attrNameLst>
                                          <p:attrName>style.visibility</p:attrName>
                                        </p:attrNameLst>
                                      </p:cBhvr>
                                      <p:to>
                                        <p:strVal val="visible"/>
                                      </p:to>
                                    </p:set>
                                    <p:anim calcmode="lin" valueType="num">
                                      <p:cBhvr additive="base">
                                        <p:cTn id="115" dur="2000" fill="hold"/>
                                        <p:tgtEl>
                                          <p:spTgt spid="22"/>
                                        </p:tgtEl>
                                        <p:attrNameLst>
                                          <p:attrName>ppt_x</p:attrName>
                                        </p:attrNameLst>
                                      </p:cBhvr>
                                      <p:tavLst>
                                        <p:tav tm="0">
                                          <p:val>
                                            <p:strVal val="1+#ppt_w/2"/>
                                          </p:val>
                                        </p:tav>
                                        <p:tav tm="100000">
                                          <p:val>
                                            <p:strVal val="#ppt_x"/>
                                          </p:val>
                                        </p:tav>
                                      </p:tavLst>
                                    </p:anim>
                                    <p:anim calcmode="lin" valueType="num">
                                      <p:cBhvr additive="base">
                                        <p:cTn id="116" dur="2000" fill="hold"/>
                                        <p:tgtEl>
                                          <p:spTgt spid="22"/>
                                        </p:tgtEl>
                                        <p:attrNameLst>
                                          <p:attrName>ppt_y</p:attrName>
                                        </p:attrNameLst>
                                      </p:cBhvr>
                                      <p:tavLst>
                                        <p:tav tm="0">
                                          <p:val>
                                            <p:strVal val="0-#ppt_h/2"/>
                                          </p:val>
                                        </p:tav>
                                        <p:tav tm="100000">
                                          <p:val>
                                            <p:strVal val="#ppt_y"/>
                                          </p:val>
                                        </p:tav>
                                      </p:tavLst>
                                    </p:anim>
                                  </p:childTnLst>
                                  <p:subTnLst>
                                    <p:set>
                                      <p:cBhvr override="childStyle">
                                        <p:cTn dur="1" fill="hold" display="0" masterRel="nextClick" afterEffect="1"/>
                                        <p:tgtEl>
                                          <p:spTgt spid="22"/>
                                        </p:tgtEl>
                                        <p:attrNameLst>
                                          <p:attrName>style.visibility</p:attrName>
                                        </p:attrNameLst>
                                      </p:cBhvr>
                                      <p:to>
                                        <p:strVal val="hidden"/>
                                      </p:to>
                                    </p:set>
                                  </p:subTnLst>
                                </p:cTn>
                              </p:par>
                              <p:par>
                                <p:cTn id="117" presetID="6" presetClass="emph" presetSubtype="0" fill="hold" grpId="1" nodeType="withEffect">
                                  <p:stCondLst>
                                    <p:cond delay="0"/>
                                  </p:stCondLst>
                                  <p:childTnLst>
                                    <p:animScale>
                                      <p:cBhvr>
                                        <p:cTn id="118" dur="2000" fill="hold"/>
                                        <p:tgtEl>
                                          <p:spTgt spid="22"/>
                                        </p:tgtEl>
                                      </p:cBhvr>
                                      <p:by x="150000" y="150000"/>
                                    </p:animScale>
                                  </p:childTnLst>
                                  <p:subTnLst>
                                    <p:set>
                                      <p:cBhvr override="childStyle">
                                        <p:cTn dur="1" fill="hold" display="0" masterRel="nextClick" afterEffect="1"/>
                                        <p:tgtEl>
                                          <p:spTgt spid="22"/>
                                        </p:tgtEl>
                                        <p:attrNameLst>
                                          <p:attrName>style.visibility</p:attrName>
                                        </p:attrNameLst>
                                      </p:cBhvr>
                                      <p:to>
                                        <p:strVal val="hidden"/>
                                      </p:to>
                                    </p:set>
                                  </p:subTnLst>
                                </p:cTn>
                              </p:par>
                            </p:childTnLst>
                          </p:cTn>
                        </p:par>
                      </p:childTnLst>
                    </p:cTn>
                  </p:par>
                  <p:par>
                    <p:cTn id="119" fill="hold">
                      <p:stCondLst>
                        <p:cond delay="indefinite"/>
                      </p:stCondLst>
                      <p:childTnLst>
                        <p:par>
                          <p:cTn id="120" fill="hold">
                            <p:stCondLst>
                              <p:cond delay="0"/>
                            </p:stCondLst>
                            <p:childTnLst>
                              <p:par>
                                <p:cTn id="121" presetID="10" presetClass="entr" presetSubtype="0" fill="hold" nodeType="clickEffect">
                                  <p:stCondLst>
                                    <p:cond delay="0"/>
                                  </p:stCondLst>
                                  <p:childTnLst>
                                    <p:set>
                                      <p:cBhvr>
                                        <p:cTn id="122" dur="1" fill="hold">
                                          <p:stCondLst>
                                            <p:cond delay="0"/>
                                          </p:stCondLst>
                                        </p:cTn>
                                        <p:tgtEl>
                                          <p:spTgt spid="4"/>
                                        </p:tgtEl>
                                        <p:attrNameLst>
                                          <p:attrName>style.visibility</p:attrName>
                                        </p:attrNameLst>
                                      </p:cBhvr>
                                      <p:to>
                                        <p:strVal val="visible"/>
                                      </p:to>
                                    </p:set>
                                    <p:animEffect transition="in" filter="fade">
                                      <p:cBhvr>
                                        <p:cTn id="123" dur="500"/>
                                        <p:tgtEl>
                                          <p:spTgt spid="4"/>
                                        </p:tgtEl>
                                      </p:cBhvr>
                                    </p:animEffect>
                                  </p:childTnLst>
                                </p:cTn>
                              </p:par>
                              <p:par>
                                <p:cTn id="124" presetID="10" presetClass="entr" presetSubtype="0" fill="hold" nodeType="withEffect">
                                  <p:stCondLst>
                                    <p:cond delay="0"/>
                                  </p:stCondLst>
                                  <p:childTnLst>
                                    <p:set>
                                      <p:cBhvr>
                                        <p:cTn id="125" dur="1" fill="hold">
                                          <p:stCondLst>
                                            <p:cond delay="0"/>
                                          </p:stCondLst>
                                        </p:cTn>
                                        <p:tgtEl>
                                          <p:spTgt spid="5"/>
                                        </p:tgtEl>
                                        <p:attrNameLst>
                                          <p:attrName>style.visibility</p:attrName>
                                        </p:attrNameLst>
                                      </p:cBhvr>
                                      <p:to>
                                        <p:strVal val="visible"/>
                                      </p:to>
                                    </p:set>
                                    <p:animEffect transition="in" filter="fade">
                                      <p:cBhvr>
                                        <p:cTn id="126" dur="500"/>
                                        <p:tgtEl>
                                          <p:spTgt spid="5"/>
                                        </p:tgtEl>
                                      </p:cBhvr>
                                    </p:animEffect>
                                  </p:childTnLst>
                                </p:cTn>
                              </p:par>
                              <p:par>
                                <p:cTn id="127" presetID="1" presetClass="entr" presetSubtype="0" fill="hold" grpId="0" nodeType="withEffect">
                                  <p:stCondLst>
                                    <p:cond delay="0"/>
                                  </p:stCondLst>
                                  <p:childTnLst>
                                    <p:set>
                                      <p:cBhvr>
                                        <p:cTn id="128" dur="1" fill="hold">
                                          <p:stCondLst>
                                            <p:cond delay="0"/>
                                          </p:stCondLst>
                                        </p:cTn>
                                        <p:tgtEl>
                                          <p:spTgt spid="12"/>
                                        </p:tgtEl>
                                        <p:attrNameLst>
                                          <p:attrName>style.visibility</p:attrName>
                                        </p:attrNameLst>
                                      </p:cBhvr>
                                      <p:to>
                                        <p:strVal val="visible"/>
                                      </p:to>
                                    </p:set>
                                  </p:childTnLst>
                                </p:cTn>
                              </p:par>
                            </p:childTnLst>
                          </p:cTn>
                        </p:par>
                      </p:childTnLst>
                    </p:cTn>
                  </p:par>
                  <p:par>
                    <p:cTn id="129" fill="hold">
                      <p:stCondLst>
                        <p:cond delay="indefinite"/>
                      </p:stCondLst>
                      <p:childTnLst>
                        <p:par>
                          <p:cTn id="130" fill="hold">
                            <p:stCondLst>
                              <p:cond delay="0"/>
                            </p:stCondLst>
                            <p:childTnLst>
                              <p:par>
                                <p:cTn id="131" presetID="10" presetClass="entr" presetSubtype="0" fill="hold" grpId="0" nodeType="clickEffect">
                                  <p:stCondLst>
                                    <p:cond delay="0"/>
                                  </p:stCondLst>
                                  <p:childTnLst>
                                    <p:set>
                                      <p:cBhvr>
                                        <p:cTn id="132" dur="1" fill="hold">
                                          <p:stCondLst>
                                            <p:cond delay="0"/>
                                          </p:stCondLst>
                                        </p:cTn>
                                        <p:tgtEl>
                                          <p:spTgt spid="11"/>
                                        </p:tgtEl>
                                        <p:attrNameLst>
                                          <p:attrName>style.visibility</p:attrName>
                                        </p:attrNameLst>
                                      </p:cBhvr>
                                      <p:to>
                                        <p:strVal val="visible"/>
                                      </p:to>
                                    </p:set>
                                    <p:animEffect transition="in" filter="fade">
                                      <p:cBhvr>
                                        <p:cTn id="133" dur="500"/>
                                        <p:tgtEl>
                                          <p:spTgt spid="11"/>
                                        </p:tgtEl>
                                      </p:cBhvr>
                                    </p:animEffect>
                                  </p:childTnLst>
                                </p:cTn>
                              </p:par>
                              <p:par>
                                <p:cTn id="134" presetID="10" presetClass="entr" presetSubtype="0" fill="hold" nodeType="withEffect">
                                  <p:stCondLst>
                                    <p:cond delay="0"/>
                                  </p:stCondLst>
                                  <p:childTnLst>
                                    <p:set>
                                      <p:cBhvr>
                                        <p:cTn id="135" dur="1" fill="hold">
                                          <p:stCondLst>
                                            <p:cond delay="0"/>
                                          </p:stCondLst>
                                        </p:cTn>
                                        <p:tgtEl>
                                          <p:spTgt spid="2050"/>
                                        </p:tgtEl>
                                        <p:attrNameLst>
                                          <p:attrName>style.visibility</p:attrName>
                                        </p:attrNameLst>
                                      </p:cBhvr>
                                      <p:to>
                                        <p:strVal val="visible"/>
                                      </p:to>
                                    </p:set>
                                    <p:animEffect transition="in" filter="fade">
                                      <p:cBhvr>
                                        <p:cTn id="136" dur="500"/>
                                        <p:tgtEl>
                                          <p:spTgt spid="20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8" grpId="0" animBg="1"/>
      <p:bldP spid="18" grpId="1" animBg="1"/>
      <p:bldP spid="24" grpId="0" animBg="1"/>
      <p:bldP spid="24" grpId="1" animBg="1"/>
      <p:bldP spid="25" grpId="0" animBg="1"/>
      <p:bldP spid="25" grpId="1" animBg="1"/>
      <p:bldP spid="26" grpId="0" animBg="1"/>
      <p:bldP spid="26" grpId="1" animBg="1"/>
      <p:bldP spid="27" grpId="0" animBg="1"/>
      <p:bldP spid="27" grpId="1" animBg="1"/>
      <p:bldP spid="28" grpId="0" animBg="1"/>
      <p:bldP spid="28" grpId="1" animBg="1"/>
      <p:bldP spid="29" grpId="0" animBg="1"/>
      <p:bldP spid="29" grpId="1" animBg="1"/>
      <p:bldP spid="12" grpId="0" animBg="1"/>
      <p:bldP spid="30" grpId="0" animBg="1"/>
      <p:bldP spid="30" grpId="1" animBg="1"/>
      <p:bldP spid="20" grpId="0" animBg="1"/>
      <p:bldP spid="20" grpId="1" animBg="1"/>
      <p:bldP spid="31" grpId="0" animBg="1"/>
      <p:bldP spid="31" grpId="1" animBg="1"/>
      <p:bldP spid="22" grpId="0" animBg="1"/>
      <p:bldP spid="22" grpId="1"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Grafik 4"/>
          <p:cNvPicPr>
            <a:picLocks noChangeAspect="1"/>
          </p:cNvPicPr>
          <p:nvPr/>
        </p:nvPicPr>
        <p:blipFill>
          <a:blip r:embed="rId3"/>
          <a:stretch>
            <a:fillRect/>
          </a:stretch>
        </p:blipFill>
        <p:spPr>
          <a:xfrm>
            <a:off x="2115440" y="1275556"/>
            <a:ext cx="7514335" cy="5257800"/>
          </a:xfrm>
          <a:prstGeom prst="rect">
            <a:avLst/>
          </a:prstGeom>
        </p:spPr>
      </p:pic>
      <p:sp>
        <p:nvSpPr>
          <p:cNvPr id="2" name="Titel 1"/>
          <p:cNvSpPr>
            <a:spLocks noGrp="1"/>
          </p:cNvSpPr>
          <p:nvPr>
            <p:ph type="title"/>
          </p:nvPr>
        </p:nvSpPr>
        <p:spPr>
          <a:xfrm>
            <a:off x="1047750" y="88900"/>
            <a:ext cx="10515600" cy="1325563"/>
          </a:xfrm>
        </p:spPr>
        <p:txBody>
          <a:bodyPr/>
          <a:lstStyle/>
          <a:p>
            <a:r>
              <a:rPr lang="de-DE" dirty="0" smtClean="0"/>
              <a:t>Das „klinische Rad“ das gedreht werden muss</a:t>
            </a:r>
            <a:endParaRPr lang="de-AT" dirty="0"/>
          </a:p>
        </p:txBody>
      </p:sp>
      <p:sp>
        <p:nvSpPr>
          <p:cNvPr id="6" name="Textfeld 5"/>
          <p:cNvSpPr txBox="1"/>
          <p:nvPr/>
        </p:nvSpPr>
        <p:spPr>
          <a:xfrm>
            <a:off x="781050" y="6642556"/>
            <a:ext cx="11934825" cy="215444"/>
          </a:xfrm>
          <a:prstGeom prst="rect">
            <a:avLst/>
          </a:prstGeom>
          <a:noFill/>
        </p:spPr>
        <p:txBody>
          <a:bodyPr wrap="square" rtlCol="0">
            <a:spAutoFit/>
          </a:bodyPr>
          <a:lstStyle/>
          <a:p>
            <a:r>
              <a:rPr lang="de-DE" sz="800" dirty="0">
                <a:solidFill>
                  <a:schemeClr val="bg2">
                    <a:lumMod val="75000"/>
                  </a:schemeClr>
                </a:solidFill>
              </a:rPr>
              <a:t>Quelle: https://www.elsevier.es/es-revista-revista-medica-clinica-las-condes-202-articulo-clinical-pharmacists-practitioners-who-are-S0716864016300827#imagen</a:t>
            </a:r>
            <a:endParaRPr lang="de-AT" sz="800" dirty="0">
              <a:solidFill>
                <a:schemeClr val="bg2">
                  <a:lumMod val="75000"/>
                </a:schemeClr>
              </a:solidFill>
            </a:endParaRPr>
          </a:p>
        </p:txBody>
      </p:sp>
    </p:spTree>
    <p:extLst>
      <p:ext uri="{BB962C8B-B14F-4D97-AF65-F5344CB8AC3E}">
        <p14:creationId xmlns:p14="http://schemas.microsoft.com/office/powerpoint/2010/main" val="3390580474"/>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542925" y="34190"/>
            <a:ext cx="10515600" cy="1325563"/>
          </a:xfrm>
        </p:spPr>
        <p:txBody>
          <a:bodyPr>
            <a:normAutofit/>
          </a:bodyPr>
          <a:lstStyle/>
          <a:p>
            <a:r>
              <a:rPr lang="de-DE" sz="3600" dirty="0" smtClean="0"/>
              <a:t>Inkompatibilität </a:t>
            </a:r>
            <a:br>
              <a:rPr lang="de-DE" sz="3600" dirty="0" smtClean="0"/>
            </a:br>
            <a:r>
              <a:rPr lang="de-DE" sz="3600" i="1" dirty="0" smtClean="0"/>
              <a:t>Infusionszubereitung und Trägerlösung</a:t>
            </a:r>
            <a:r>
              <a:rPr lang="de-DE" sz="3600" dirty="0" smtClean="0"/>
              <a:t>	</a:t>
            </a:r>
            <a:endParaRPr lang="de-AT" sz="3600" dirty="0"/>
          </a:p>
        </p:txBody>
      </p:sp>
      <p:sp>
        <p:nvSpPr>
          <p:cNvPr id="3" name="Inhaltsplatzhalter 2"/>
          <p:cNvSpPr>
            <a:spLocks noGrp="1"/>
          </p:cNvSpPr>
          <p:nvPr>
            <p:ph idx="1"/>
          </p:nvPr>
        </p:nvSpPr>
        <p:spPr>
          <a:xfrm>
            <a:off x="613076" y="1278150"/>
            <a:ext cx="7728439" cy="463427"/>
          </a:xfrm>
        </p:spPr>
        <p:txBody>
          <a:bodyPr>
            <a:normAutofit lnSpcReduction="10000"/>
          </a:bodyPr>
          <a:lstStyle/>
          <a:p>
            <a:r>
              <a:rPr lang="de-DE" i="1" dirty="0" err="1" smtClean="0"/>
              <a:t>Bsp</a:t>
            </a:r>
            <a:r>
              <a:rPr lang="de-DE" i="1" dirty="0" smtClean="0"/>
              <a:t> </a:t>
            </a:r>
            <a:r>
              <a:rPr lang="de-DE" i="1" dirty="0" err="1" smtClean="0"/>
              <a:t>Xydalba</a:t>
            </a:r>
            <a:r>
              <a:rPr lang="de-DE" i="1" dirty="0" smtClean="0"/>
              <a:t> </a:t>
            </a:r>
            <a:r>
              <a:rPr lang="de-DE" i="1" dirty="0" err="1" smtClean="0"/>
              <a:t>Plv</a:t>
            </a:r>
            <a:r>
              <a:rPr lang="de-DE" i="1" dirty="0" smtClean="0"/>
              <a:t> 500mg</a:t>
            </a:r>
            <a:endParaRPr lang="de-AT" i="1" dirty="0"/>
          </a:p>
        </p:txBody>
      </p:sp>
      <p:pic>
        <p:nvPicPr>
          <p:cNvPr id="4" name="Grafik 3"/>
          <p:cNvPicPr>
            <a:picLocks noChangeAspect="1"/>
          </p:cNvPicPr>
          <p:nvPr/>
        </p:nvPicPr>
        <p:blipFill rotWithShape="1">
          <a:blip r:embed="rId3"/>
          <a:srcRect r="39883" b="-3442"/>
          <a:stretch/>
        </p:blipFill>
        <p:spPr>
          <a:xfrm>
            <a:off x="161737" y="1714139"/>
            <a:ext cx="8590553" cy="657585"/>
          </a:xfrm>
          <a:prstGeom prst="rect">
            <a:avLst/>
          </a:prstGeom>
        </p:spPr>
      </p:pic>
      <p:pic>
        <p:nvPicPr>
          <p:cNvPr id="5" name="Grafik 4"/>
          <p:cNvPicPr>
            <a:picLocks noChangeAspect="1"/>
          </p:cNvPicPr>
          <p:nvPr/>
        </p:nvPicPr>
        <p:blipFill>
          <a:blip r:embed="rId4"/>
          <a:stretch>
            <a:fillRect/>
          </a:stretch>
        </p:blipFill>
        <p:spPr>
          <a:xfrm>
            <a:off x="8803478" y="1722528"/>
            <a:ext cx="1814671" cy="630146"/>
          </a:xfrm>
          <a:prstGeom prst="rect">
            <a:avLst/>
          </a:prstGeom>
        </p:spPr>
      </p:pic>
      <p:pic>
        <p:nvPicPr>
          <p:cNvPr id="6" name="Grafik 5"/>
          <p:cNvPicPr>
            <a:picLocks noChangeAspect="1"/>
          </p:cNvPicPr>
          <p:nvPr/>
        </p:nvPicPr>
        <p:blipFill>
          <a:blip r:embed="rId5"/>
          <a:stretch>
            <a:fillRect/>
          </a:stretch>
        </p:blipFill>
        <p:spPr>
          <a:xfrm>
            <a:off x="112449" y="2504150"/>
            <a:ext cx="9720038" cy="4095628"/>
          </a:xfrm>
          <a:prstGeom prst="rect">
            <a:avLst/>
          </a:prstGeom>
        </p:spPr>
      </p:pic>
      <p:sp>
        <p:nvSpPr>
          <p:cNvPr id="7" name="Rechteck 6"/>
          <p:cNvSpPr/>
          <p:nvPr/>
        </p:nvSpPr>
        <p:spPr>
          <a:xfrm>
            <a:off x="9272767" y="1732052"/>
            <a:ext cx="1210923" cy="128247"/>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de-AT"/>
          </a:p>
        </p:txBody>
      </p:sp>
      <p:sp>
        <p:nvSpPr>
          <p:cNvPr id="8" name="Rechteck 7"/>
          <p:cNvSpPr/>
          <p:nvPr/>
        </p:nvSpPr>
        <p:spPr>
          <a:xfrm>
            <a:off x="9272767" y="2017986"/>
            <a:ext cx="1210923" cy="122085"/>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de-AT"/>
          </a:p>
        </p:txBody>
      </p:sp>
      <p:sp>
        <p:nvSpPr>
          <p:cNvPr id="11" name="Textfeld 10"/>
          <p:cNvSpPr txBox="1"/>
          <p:nvPr/>
        </p:nvSpPr>
        <p:spPr>
          <a:xfrm>
            <a:off x="0" y="6596390"/>
            <a:ext cx="7056196" cy="261610"/>
          </a:xfrm>
          <a:prstGeom prst="rect">
            <a:avLst/>
          </a:prstGeom>
          <a:noFill/>
        </p:spPr>
        <p:txBody>
          <a:bodyPr wrap="square" rtlCol="0">
            <a:spAutoFit/>
          </a:bodyPr>
          <a:lstStyle/>
          <a:p>
            <a:r>
              <a:rPr lang="de-DE" sz="1050" dirty="0" smtClean="0">
                <a:solidFill>
                  <a:schemeClr val="bg2">
                    <a:lumMod val="75000"/>
                  </a:schemeClr>
                </a:solidFill>
              </a:rPr>
              <a:t>Quelle: </a:t>
            </a:r>
            <a:r>
              <a:rPr lang="de-DE" sz="1050" dirty="0" err="1" smtClean="0">
                <a:solidFill>
                  <a:schemeClr val="bg2">
                    <a:lumMod val="75000"/>
                  </a:schemeClr>
                </a:solidFill>
              </a:rPr>
              <a:t>Antiobiotika</a:t>
            </a:r>
            <a:r>
              <a:rPr lang="de-DE" sz="1050" dirty="0" smtClean="0">
                <a:solidFill>
                  <a:schemeClr val="bg2">
                    <a:lumMod val="75000"/>
                  </a:schemeClr>
                </a:solidFill>
              </a:rPr>
              <a:t> Applikationshilfe Apotheke </a:t>
            </a:r>
            <a:r>
              <a:rPr lang="de-DE" sz="1050" dirty="0" err="1" smtClean="0">
                <a:solidFill>
                  <a:schemeClr val="bg2">
                    <a:lumMod val="75000"/>
                  </a:schemeClr>
                </a:solidFill>
              </a:rPr>
              <a:t>Roxtra</a:t>
            </a:r>
            <a:r>
              <a:rPr lang="de-DE" sz="1050" dirty="0" smtClean="0">
                <a:solidFill>
                  <a:schemeClr val="bg2">
                    <a:lumMod val="75000"/>
                  </a:schemeClr>
                </a:solidFill>
              </a:rPr>
              <a:t> BB Wien</a:t>
            </a:r>
            <a:endParaRPr lang="de-AT" sz="1050" dirty="0">
              <a:solidFill>
                <a:schemeClr val="bg2">
                  <a:lumMod val="75000"/>
                </a:schemeClr>
              </a:solidFill>
            </a:endParaRPr>
          </a:p>
        </p:txBody>
      </p:sp>
      <p:sp>
        <p:nvSpPr>
          <p:cNvPr id="12" name="Rechteck 11"/>
          <p:cNvSpPr/>
          <p:nvPr/>
        </p:nvSpPr>
        <p:spPr>
          <a:xfrm>
            <a:off x="132061" y="5547946"/>
            <a:ext cx="8190404" cy="131886"/>
          </a:xfrm>
          <a:prstGeom prst="rect">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AT">
              <a:noFill/>
            </a:endParaRPr>
          </a:p>
        </p:txBody>
      </p:sp>
    </p:spTree>
    <p:extLst>
      <p:ext uri="{BB962C8B-B14F-4D97-AF65-F5344CB8AC3E}">
        <p14:creationId xmlns:p14="http://schemas.microsoft.com/office/powerpoint/2010/main" val="28575387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7"/>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8"/>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6"/>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12"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err="1" smtClean="0"/>
              <a:t>Pharma</a:t>
            </a:r>
            <a:r>
              <a:rPr lang="de-DE" dirty="0" smtClean="0"/>
              <a:t> </a:t>
            </a:r>
            <a:r>
              <a:rPr lang="de-DE" dirty="0" err="1" smtClean="0"/>
              <a:t>Konsil</a:t>
            </a:r>
            <a:r>
              <a:rPr lang="de-DE" dirty="0" smtClean="0"/>
              <a:t> Butto</a:t>
            </a:r>
            <a:r>
              <a:rPr lang="de-DE" dirty="0"/>
              <a:t>n</a:t>
            </a:r>
            <a:endParaRPr lang="de-AT" dirty="0"/>
          </a:p>
        </p:txBody>
      </p:sp>
      <p:pic>
        <p:nvPicPr>
          <p:cNvPr id="4" name="Grafik 3"/>
          <p:cNvPicPr>
            <a:picLocks noChangeAspect="1"/>
          </p:cNvPicPr>
          <p:nvPr/>
        </p:nvPicPr>
        <p:blipFill rotWithShape="1">
          <a:blip r:embed="rId3"/>
          <a:srcRect t="4390"/>
          <a:stretch/>
        </p:blipFill>
        <p:spPr>
          <a:xfrm>
            <a:off x="6086662" y="1806766"/>
            <a:ext cx="5928434" cy="3554740"/>
          </a:xfrm>
          <a:prstGeom prst="rect">
            <a:avLst/>
          </a:prstGeom>
        </p:spPr>
      </p:pic>
      <p:pic>
        <p:nvPicPr>
          <p:cNvPr id="9" name="Grafik 6"/>
          <p:cNvPicPr>
            <a:picLocks noChangeAspect="1"/>
          </p:cNvPicPr>
          <p:nvPr/>
        </p:nvPicPr>
        <p:blipFill rotWithShape="1">
          <a:blip r:embed="rId4">
            <a:extLst>
              <a:ext uri="{28A0092B-C50C-407E-A947-70E740481C1C}">
                <a14:useLocalDpi xmlns:a14="http://schemas.microsoft.com/office/drawing/2010/main" val="0"/>
              </a:ext>
            </a:extLst>
          </a:blip>
          <a:srcRect t="-561"/>
          <a:stretch/>
        </p:blipFill>
        <p:spPr bwMode="auto">
          <a:xfrm>
            <a:off x="830263" y="1311008"/>
            <a:ext cx="3743325" cy="54501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10" name="Gerade Verbindung mit Pfeil 9"/>
          <p:cNvCxnSpPr/>
          <p:nvPr/>
        </p:nvCxnSpPr>
        <p:spPr>
          <a:xfrm>
            <a:off x="355600" y="3451225"/>
            <a:ext cx="460375" cy="542925"/>
          </a:xfrm>
          <a:prstGeom prst="straightConnector1">
            <a:avLst/>
          </a:prstGeom>
          <a:noFill/>
          <a:ln w="19050" cap="flat" cmpd="sng" algn="ctr">
            <a:solidFill>
              <a:srgbClr val="333399">
                <a:shade val="95000"/>
                <a:satMod val="105000"/>
              </a:srgbClr>
            </a:solidFill>
            <a:prstDash val="solid"/>
            <a:tailEnd type="triangle"/>
          </a:ln>
          <a:effectLst/>
        </p:spPr>
      </p:cxnSp>
      <p:pic>
        <p:nvPicPr>
          <p:cNvPr id="11" name="Grafik 11"/>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5103491" y="3204368"/>
            <a:ext cx="663575" cy="493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Grafik 13"/>
          <p:cNvPicPr>
            <a:picLocks noChangeAspect="1"/>
          </p:cNvPicPr>
          <p:nvPr/>
        </p:nvPicPr>
        <p:blipFill>
          <a:blip r:embed="rId6"/>
          <a:stretch>
            <a:fillRect/>
          </a:stretch>
        </p:blipFill>
        <p:spPr>
          <a:xfrm>
            <a:off x="11255057" y="3502536"/>
            <a:ext cx="530398" cy="737680"/>
          </a:xfrm>
          <a:prstGeom prst="rect">
            <a:avLst/>
          </a:prstGeom>
        </p:spPr>
      </p:pic>
      <p:sp>
        <p:nvSpPr>
          <p:cNvPr id="3" name="Textfeld 2"/>
          <p:cNvSpPr txBox="1"/>
          <p:nvPr/>
        </p:nvSpPr>
        <p:spPr>
          <a:xfrm>
            <a:off x="5982160" y="5477584"/>
            <a:ext cx="3767768" cy="261610"/>
          </a:xfrm>
          <a:prstGeom prst="rect">
            <a:avLst/>
          </a:prstGeom>
          <a:noFill/>
        </p:spPr>
        <p:txBody>
          <a:bodyPr wrap="square" rtlCol="0">
            <a:spAutoFit/>
          </a:bodyPr>
          <a:lstStyle/>
          <a:p>
            <a:r>
              <a:rPr lang="de-DE" sz="1100" dirty="0" smtClean="0">
                <a:solidFill>
                  <a:schemeClr val="bg1">
                    <a:lumMod val="65000"/>
                  </a:schemeClr>
                </a:solidFill>
              </a:rPr>
              <a:t>Bildquelle: </a:t>
            </a:r>
            <a:r>
              <a:rPr lang="de-DE" sz="1100" dirty="0" err="1" smtClean="0">
                <a:solidFill>
                  <a:schemeClr val="bg1">
                    <a:lumMod val="65000"/>
                  </a:schemeClr>
                </a:solidFill>
              </a:rPr>
              <a:t>Medcasol</a:t>
            </a:r>
            <a:r>
              <a:rPr lang="de-DE" sz="1100" dirty="0" smtClean="0">
                <a:solidFill>
                  <a:schemeClr val="bg1">
                    <a:lumMod val="65000"/>
                  </a:schemeClr>
                </a:solidFill>
              </a:rPr>
              <a:t> Screenshot 08/2024</a:t>
            </a:r>
            <a:endParaRPr lang="de-AT" sz="1100" dirty="0">
              <a:solidFill>
                <a:schemeClr val="bg1">
                  <a:lumMod val="65000"/>
                </a:schemeClr>
              </a:solidFill>
            </a:endParaRPr>
          </a:p>
        </p:txBody>
      </p:sp>
    </p:spTree>
    <p:extLst>
      <p:ext uri="{BB962C8B-B14F-4D97-AF65-F5344CB8AC3E}">
        <p14:creationId xmlns:p14="http://schemas.microsoft.com/office/powerpoint/2010/main" val="3259940901"/>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256309" y="1"/>
            <a:ext cx="10515600" cy="964984"/>
          </a:xfrm>
        </p:spPr>
        <p:txBody>
          <a:bodyPr>
            <a:normAutofit/>
          </a:bodyPr>
          <a:lstStyle/>
          <a:p>
            <a:r>
              <a:rPr lang="de-DE" sz="3600" dirty="0" smtClean="0"/>
              <a:t>1. Pharma-</a:t>
            </a:r>
            <a:r>
              <a:rPr lang="de-DE" sz="3600" dirty="0" err="1" smtClean="0"/>
              <a:t>Konsil</a:t>
            </a:r>
            <a:r>
              <a:rPr lang="de-DE" sz="3600" dirty="0" smtClean="0"/>
              <a:t> Anfrage </a:t>
            </a:r>
            <a:r>
              <a:rPr lang="de-DE" sz="3600" b="1" dirty="0" smtClean="0"/>
              <a:t>Nausea</a:t>
            </a:r>
            <a:endParaRPr lang="de-AT" sz="3600" b="1" dirty="0"/>
          </a:p>
        </p:txBody>
      </p:sp>
      <p:pic>
        <p:nvPicPr>
          <p:cNvPr id="4" name="Inhaltsplatzhalter 3"/>
          <p:cNvPicPr>
            <a:picLocks noGrp="1" noChangeAspect="1"/>
          </p:cNvPicPr>
          <p:nvPr>
            <p:ph idx="1"/>
          </p:nvPr>
        </p:nvPicPr>
        <p:blipFill>
          <a:blip r:embed="rId3"/>
          <a:stretch>
            <a:fillRect/>
          </a:stretch>
        </p:blipFill>
        <p:spPr>
          <a:xfrm>
            <a:off x="703839" y="1399177"/>
            <a:ext cx="9496425" cy="3800475"/>
          </a:xfrm>
          <a:prstGeom prst="rect">
            <a:avLst/>
          </a:prstGeom>
        </p:spPr>
      </p:pic>
      <p:pic>
        <p:nvPicPr>
          <p:cNvPr id="5" name="Grafik 4"/>
          <p:cNvPicPr>
            <a:picLocks noChangeAspect="1"/>
          </p:cNvPicPr>
          <p:nvPr/>
        </p:nvPicPr>
        <p:blipFill rotWithShape="1">
          <a:blip r:embed="rId4"/>
          <a:srcRect t="10298" r="-503"/>
          <a:stretch/>
        </p:blipFill>
        <p:spPr>
          <a:xfrm>
            <a:off x="689551" y="5204783"/>
            <a:ext cx="9525000" cy="1452491"/>
          </a:xfrm>
          <a:prstGeom prst="rect">
            <a:avLst/>
          </a:prstGeom>
        </p:spPr>
      </p:pic>
      <p:sp>
        <p:nvSpPr>
          <p:cNvPr id="7" name="Textfeld 6"/>
          <p:cNvSpPr txBox="1"/>
          <p:nvPr/>
        </p:nvSpPr>
        <p:spPr>
          <a:xfrm>
            <a:off x="424873" y="849745"/>
            <a:ext cx="8534400" cy="369332"/>
          </a:xfrm>
          <a:prstGeom prst="rect">
            <a:avLst/>
          </a:prstGeom>
          <a:noFill/>
        </p:spPr>
        <p:txBody>
          <a:bodyPr wrap="square" rtlCol="0">
            <a:spAutoFit/>
          </a:bodyPr>
          <a:lstStyle/>
          <a:p>
            <a:r>
              <a:rPr lang="de-DE" dirty="0" smtClean="0"/>
              <a:t>Patientin leidet seit längerem an anhaltender Übelkeit </a:t>
            </a:r>
            <a:r>
              <a:rPr lang="de-DE" dirty="0" smtClean="0">
                <a:sym typeface="Wingdings" panose="05000000000000000000" pitchFamily="2" charset="2"/>
              </a:rPr>
              <a:t> Pharma-</a:t>
            </a:r>
            <a:r>
              <a:rPr lang="de-DE" dirty="0" err="1" smtClean="0">
                <a:sym typeface="Wingdings" panose="05000000000000000000" pitchFamily="2" charset="2"/>
              </a:rPr>
              <a:t>Konsil</a:t>
            </a:r>
            <a:r>
              <a:rPr lang="de-DE" dirty="0" smtClean="0">
                <a:sym typeface="Wingdings" panose="05000000000000000000" pitchFamily="2" charset="2"/>
              </a:rPr>
              <a:t> gestellt</a:t>
            </a:r>
            <a:endParaRPr lang="de-AT" dirty="0"/>
          </a:p>
        </p:txBody>
      </p:sp>
      <p:sp>
        <p:nvSpPr>
          <p:cNvPr id="8" name="Pfeil nach rechts 7"/>
          <p:cNvSpPr/>
          <p:nvPr/>
        </p:nvSpPr>
        <p:spPr>
          <a:xfrm>
            <a:off x="240145" y="4766829"/>
            <a:ext cx="369455" cy="11083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AT"/>
          </a:p>
        </p:txBody>
      </p:sp>
      <p:sp>
        <p:nvSpPr>
          <p:cNvPr id="9" name="Pfeil nach rechts 8"/>
          <p:cNvSpPr/>
          <p:nvPr/>
        </p:nvSpPr>
        <p:spPr>
          <a:xfrm>
            <a:off x="315694" y="3623035"/>
            <a:ext cx="369455" cy="11083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AT"/>
          </a:p>
        </p:txBody>
      </p:sp>
      <p:sp>
        <p:nvSpPr>
          <p:cNvPr id="10" name="Pfeil nach rechts 9"/>
          <p:cNvSpPr/>
          <p:nvPr/>
        </p:nvSpPr>
        <p:spPr>
          <a:xfrm>
            <a:off x="256309" y="5068652"/>
            <a:ext cx="369455" cy="11083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AT"/>
          </a:p>
        </p:txBody>
      </p:sp>
      <p:sp>
        <p:nvSpPr>
          <p:cNvPr id="11" name="Pfeil nach rechts 10"/>
          <p:cNvSpPr/>
          <p:nvPr/>
        </p:nvSpPr>
        <p:spPr>
          <a:xfrm>
            <a:off x="315695" y="3368943"/>
            <a:ext cx="369455" cy="11083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AT"/>
          </a:p>
        </p:txBody>
      </p:sp>
    </p:spTree>
    <p:extLst>
      <p:ext uri="{BB962C8B-B14F-4D97-AF65-F5344CB8AC3E}">
        <p14:creationId xmlns:p14="http://schemas.microsoft.com/office/powerpoint/2010/main" val="9927926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fade">
                                      <p:cBhvr>
                                        <p:cTn id="10" dur="500"/>
                                        <p:tgtEl>
                                          <p:spTgt spid="9"/>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fade">
                                      <p:cBhvr>
                                        <p:cTn id="13" dur="500"/>
                                        <p:tgtEl>
                                          <p:spTgt spid="8"/>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10"/>
                                        </p:tgtEl>
                                        <p:attrNameLst>
                                          <p:attrName>style.visibility</p:attrName>
                                        </p:attrNameLst>
                                      </p:cBhvr>
                                      <p:to>
                                        <p:strVal val="visible"/>
                                      </p:to>
                                    </p:set>
                                    <p:animEffect transition="in" filter="fade">
                                      <p:cBhvr>
                                        <p:cTn id="16"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0" grpId="0" animBg="1"/>
      <p:bldP spid="11"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1"/>
          <p:cNvSpPr txBox="1">
            <a:spLocks/>
          </p:cNvSpPr>
          <p:nvPr/>
        </p:nvSpPr>
        <p:spPr>
          <a:xfrm>
            <a:off x="838200" y="120074"/>
            <a:ext cx="10515600" cy="964984"/>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de-DE" sz="3600" dirty="0" smtClean="0"/>
              <a:t>1. Pharma-</a:t>
            </a:r>
            <a:r>
              <a:rPr lang="de-DE" sz="3600" dirty="0" err="1" smtClean="0"/>
              <a:t>Konsil</a:t>
            </a:r>
            <a:r>
              <a:rPr lang="de-DE" sz="3600" dirty="0" smtClean="0"/>
              <a:t> Anfrage </a:t>
            </a:r>
            <a:r>
              <a:rPr lang="de-DE" sz="3600" b="1" dirty="0" smtClean="0"/>
              <a:t>Nausea</a:t>
            </a:r>
            <a:endParaRPr lang="de-AT" sz="3600" b="1" dirty="0"/>
          </a:p>
        </p:txBody>
      </p:sp>
      <p:pic>
        <p:nvPicPr>
          <p:cNvPr id="5" name="Grafik 4"/>
          <p:cNvPicPr>
            <a:picLocks noChangeAspect="1"/>
          </p:cNvPicPr>
          <p:nvPr/>
        </p:nvPicPr>
        <p:blipFill>
          <a:blip r:embed="rId3"/>
          <a:stretch>
            <a:fillRect/>
          </a:stretch>
        </p:blipFill>
        <p:spPr>
          <a:xfrm>
            <a:off x="501505" y="1003589"/>
            <a:ext cx="10487025" cy="3533775"/>
          </a:xfrm>
          <a:prstGeom prst="rect">
            <a:avLst/>
          </a:prstGeom>
        </p:spPr>
      </p:pic>
      <p:pic>
        <p:nvPicPr>
          <p:cNvPr id="6" name="Grafik 5"/>
          <p:cNvPicPr>
            <a:picLocks noChangeAspect="1"/>
          </p:cNvPicPr>
          <p:nvPr/>
        </p:nvPicPr>
        <p:blipFill rotWithShape="1">
          <a:blip r:embed="rId4"/>
          <a:srcRect/>
          <a:stretch/>
        </p:blipFill>
        <p:spPr>
          <a:xfrm>
            <a:off x="387927" y="4907972"/>
            <a:ext cx="11582400" cy="533400"/>
          </a:xfrm>
          <a:prstGeom prst="rect">
            <a:avLst/>
          </a:prstGeom>
        </p:spPr>
      </p:pic>
      <p:sp>
        <p:nvSpPr>
          <p:cNvPr id="7" name="Textfeld 6"/>
          <p:cNvSpPr txBox="1"/>
          <p:nvPr/>
        </p:nvSpPr>
        <p:spPr>
          <a:xfrm>
            <a:off x="1283854" y="4907972"/>
            <a:ext cx="1256145" cy="162792"/>
          </a:xfrm>
          <a:prstGeom prst="rect">
            <a:avLst/>
          </a:prstGeom>
          <a:solidFill>
            <a:schemeClr val="tx1"/>
          </a:solidFill>
        </p:spPr>
        <p:txBody>
          <a:bodyPr wrap="square" rtlCol="0">
            <a:spAutoFit/>
          </a:bodyPr>
          <a:lstStyle/>
          <a:p>
            <a:endParaRPr lang="de-AT" dirty="0"/>
          </a:p>
        </p:txBody>
      </p:sp>
      <p:sp>
        <p:nvSpPr>
          <p:cNvPr id="3" name="Rechteck 2"/>
          <p:cNvSpPr/>
          <p:nvPr/>
        </p:nvSpPr>
        <p:spPr>
          <a:xfrm>
            <a:off x="387926" y="5045945"/>
            <a:ext cx="4601323" cy="257453"/>
          </a:xfrm>
          <a:prstGeom prst="rect">
            <a:avLst/>
          </a:prstGeom>
          <a:noFill/>
          <a:ln w="381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AT"/>
          </a:p>
        </p:txBody>
      </p:sp>
    </p:spTree>
    <p:extLst>
      <p:ext uri="{BB962C8B-B14F-4D97-AF65-F5344CB8AC3E}">
        <p14:creationId xmlns:p14="http://schemas.microsoft.com/office/powerpoint/2010/main" val="15749125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par>
                                <p:cTn id="7" presetID="10" presetClass="entr" presetSubtype="0" fill="hold" nodeType="withEffect">
                                  <p:stCondLst>
                                    <p:cond delay="0"/>
                                  </p:stCondLst>
                                  <p:childTnLst>
                                    <p:set>
                                      <p:cBhvr>
                                        <p:cTn id="8" dur="1" fill="hold">
                                          <p:stCondLst>
                                            <p:cond delay="0"/>
                                          </p:stCondLst>
                                        </p:cTn>
                                        <p:tgtEl>
                                          <p:spTgt spid="6"/>
                                        </p:tgtEl>
                                        <p:attrNameLst>
                                          <p:attrName>style.visibility</p:attrName>
                                        </p:attrNameLst>
                                      </p:cBhvr>
                                      <p:to>
                                        <p:strVal val="visible"/>
                                      </p:to>
                                    </p:set>
                                    <p:animEffect transition="in" filter="fade">
                                      <p:cBhvr>
                                        <p:cTn id="9" dur="500"/>
                                        <p:tgtEl>
                                          <p:spTgt spid="6"/>
                                        </p:tgtEl>
                                      </p:cBhvr>
                                    </p:animEffect>
                                  </p:childTnLst>
                                </p:cTn>
                              </p:par>
                              <p:par>
                                <p:cTn id="10" presetID="10" presetClass="entr" presetSubtype="0" fill="hold" grpId="0" nodeType="with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3"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Medikationsmanagement Tools</a:t>
            </a:r>
            <a:endParaRPr lang="de-AT" dirty="0"/>
          </a:p>
        </p:txBody>
      </p:sp>
      <p:sp>
        <p:nvSpPr>
          <p:cNvPr id="5" name="Textfeld 4"/>
          <p:cNvSpPr txBox="1"/>
          <p:nvPr/>
        </p:nvSpPr>
        <p:spPr>
          <a:xfrm>
            <a:off x="211659" y="1886212"/>
            <a:ext cx="4571998" cy="5632311"/>
          </a:xfrm>
          <a:prstGeom prst="rect">
            <a:avLst/>
          </a:prstGeom>
          <a:noFill/>
        </p:spPr>
        <p:txBody>
          <a:bodyPr wrap="square" rtlCol="0">
            <a:spAutoFit/>
          </a:bodyPr>
          <a:lstStyle/>
          <a:p>
            <a:r>
              <a:rPr lang="de-DE" dirty="0" smtClean="0">
                <a:hlinkClick r:id="rId3"/>
              </a:rPr>
              <a:t>DIAGNOSIA</a:t>
            </a:r>
            <a:endParaRPr lang="de-DE" dirty="0" smtClean="0"/>
          </a:p>
          <a:p>
            <a:r>
              <a:rPr lang="de-DE" dirty="0" err="1" smtClean="0">
                <a:hlinkClick r:id="rId4"/>
              </a:rPr>
              <a:t>mediQ</a:t>
            </a:r>
            <a:endParaRPr lang="de-DE" dirty="0" smtClean="0"/>
          </a:p>
          <a:p>
            <a:r>
              <a:rPr lang="de-DE" dirty="0" smtClean="0"/>
              <a:t>AVS-Interaktionscheck</a:t>
            </a:r>
          </a:p>
          <a:p>
            <a:endParaRPr lang="de-DE" dirty="0"/>
          </a:p>
          <a:p>
            <a:r>
              <a:rPr lang="de-DE" b="1" dirty="0" smtClean="0"/>
              <a:t>Zusätzliche Tools:</a:t>
            </a:r>
          </a:p>
          <a:p>
            <a:r>
              <a:rPr lang="de-DE" dirty="0" smtClean="0">
                <a:hlinkClick r:id="rId5"/>
              </a:rPr>
              <a:t>dosing.de</a:t>
            </a:r>
            <a:endParaRPr lang="de-DE" dirty="0" smtClean="0"/>
          </a:p>
          <a:p>
            <a:r>
              <a:rPr lang="de-DE" dirty="0" err="1" smtClean="0">
                <a:hlinkClick r:id="rId6"/>
              </a:rPr>
              <a:t>crediblemeds</a:t>
            </a:r>
            <a:r>
              <a:rPr lang="de-DE" dirty="0" smtClean="0">
                <a:hlinkClick r:id="rId6"/>
              </a:rPr>
              <a:t> (QT-Verlängerung)</a:t>
            </a:r>
            <a:endParaRPr lang="de-DE" dirty="0" smtClean="0"/>
          </a:p>
          <a:p>
            <a:r>
              <a:rPr lang="de-DE" dirty="0" smtClean="0">
                <a:hlinkClick r:id="rId7"/>
              </a:rPr>
              <a:t>CYP-450 Überblick</a:t>
            </a:r>
            <a:endParaRPr lang="de-DE" dirty="0" smtClean="0"/>
          </a:p>
          <a:p>
            <a:r>
              <a:rPr lang="de-DE" dirty="0" err="1" smtClean="0">
                <a:hlinkClick r:id="rId8"/>
              </a:rPr>
              <a:t>Kindermedika</a:t>
            </a:r>
            <a:r>
              <a:rPr lang="de-DE" dirty="0" smtClean="0">
                <a:hlinkClick r:id="rId8"/>
              </a:rPr>
              <a:t> (pädiatrische Dosierungen)</a:t>
            </a:r>
            <a:endParaRPr lang="de-DE" dirty="0" smtClean="0"/>
          </a:p>
          <a:p>
            <a:r>
              <a:rPr lang="de-DE" dirty="0" smtClean="0">
                <a:hlinkClick r:id="rId9"/>
              </a:rPr>
              <a:t>Nierenrechner.de</a:t>
            </a:r>
            <a:endParaRPr lang="de-DE" dirty="0" smtClean="0"/>
          </a:p>
          <a:p>
            <a:endParaRPr lang="de-DE" dirty="0"/>
          </a:p>
          <a:p>
            <a:r>
              <a:rPr lang="de-DE" dirty="0" smtClean="0"/>
              <a:t>Kritisch hinterfragen:</a:t>
            </a:r>
          </a:p>
          <a:p>
            <a:r>
              <a:rPr lang="de-DE" i="1" dirty="0" err="1" smtClean="0"/>
              <a:t>Bsp</a:t>
            </a:r>
            <a:r>
              <a:rPr lang="de-DE" i="1" dirty="0" smtClean="0"/>
              <a:t>: </a:t>
            </a:r>
            <a:r>
              <a:rPr lang="de-DE" i="1" dirty="0" err="1" smtClean="0"/>
              <a:t>Diagnosia</a:t>
            </a:r>
            <a:r>
              <a:rPr lang="de-DE" i="1" dirty="0" smtClean="0"/>
              <a:t> </a:t>
            </a:r>
          </a:p>
          <a:p>
            <a:endParaRPr lang="de-DE" dirty="0" smtClean="0"/>
          </a:p>
          <a:p>
            <a:pPr marL="285750" indent="-285750">
              <a:buFont typeface="Symbol" panose="05050102010706020507" pitchFamily="18" charset="2"/>
              <a:buChar char="-"/>
            </a:pPr>
            <a:endParaRPr lang="de-DE" dirty="0" smtClean="0"/>
          </a:p>
          <a:p>
            <a:pPr marL="285750" indent="-285750">
              <a:buFont typeface="Symbol" panose="05050102010706020507" pitchFamily="18" charset="2"/>
              <a:buChar char="-"/>
            </a:pPr>
            <a:endParaRPr lang="de-DE" dirty="0" smtClean="0"/>
          </a:p>
          <a:p>
            <a:pPr marL="285750" indent="-285750">
              <a:buFont typeface="Symbol" panose="05050102010706020507" pitchFamily="18" charset="2"/>
              <a:buChar char="-"/>
            </a:pPr>
            <a:endParaRPr lang="de-DE" dirty="0" smtClean="0"/>
          </a:p>
          <a:p>
            <a:pPr marL="285750" indent="-285750">
              <a:buFont typeface="Symbol" panose="05050102010706020507" pitchFamily="18" charset="2"/>
              <a:buChar char="-"/>
            </a:pPr>
            <a:endParaRPr lang="de-DE" dirty="0" smtClean="0"/>
          </a:p>
          <a:p>
            <a:endParaRPr lang="de-DE" dirty="0" smtClean="0"/>
          </a:p>
          <a:p>
            <a:pPr marL="285750" indent="-285750">
              <a:buFontTx/>
              <a:buChar char="-"/>
            </a:pPr>
            <a:endParaRPr lang="de-AT" dirty="0"/>
          </a:p>
        </p:txBody>
      </p:sp>
      <p:pic>
        <p:nvPicPr>
          <p:cNvPr id="6" name="Grafik 5"/>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8798304" y="1497257"/>
            <a:ext cx="3133209" cy="4031029"/>
          </a:xfrm>
          <a:prstGeom prst="rect">
            <a:avLst/>
          </a:prstGeom>
        </p:spPr>
      </p:pic>
      <p:pic>
        <p:nvPicPr>
          <p:cNvPr id="7" name="Grafik 6"/>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4897956" y="1497257"/>
            <a:ext cx="3786049" cy="4031029"/>
          </a:xfrm>
          <a:prstGeom prst="rect">
            <a:avLst/>
          </a:prstGeom>
        </p:spPr>
      </p:pic>
      <p:sp>
        <p:nvSpPr>
          <p:cNvPr id="3" name="Ellipse 2"/>
          <p:cNvSpPr/>
          <p:nvPr/>
        </p:nvSpPr>
        <p:spPr>
          <a:xfrm>
            <a:off x="8684005" y="3590925"/>
            <a:ext cx="962025" cy="327636"/>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AT"/>
          </a:p>
        </p:txBody>
      </p:sp>
      <p:cxnSp>
        <p:nvCxnSpPr>
          <p:cNvPr id="8" name="Gerader Verbinder 7"/>
          <p:cNvCxnSpPr/>
          <p:nvPr/>
        </p:nvCxnSpPr>
        <p:spPr>
          <a:xfrm>
            <a:off x="9525000" y="4391025"/>
            <a:ext cx="933450" cy="9525"/>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9" name="Gerader Verbinder 8"/>
          <p:cNvCxnSpPr/>
          <p:nvPr/>
        </p:nvCxnSpPr>
        <p:spPr>
          <a:xfrm>
            <a:off x="10620375" y="2333625"/>
            <a:ext cx="1038225" cy="9525"/>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sp>
        <p:nvSpPr>
          <p:cNvPr id="10" name="Textfeld 9"/>
          <p:cNvSpPr txBox="1"/>
          <p:nvPr/>
        </p:nvSpPr>
        <p:spPr>
          <a:xfrm>
            <a:off x="5057775" y="5610225"/>
            <a:ext cx="3181350" cy="261610"/>
          </a:xfrm>
          <a:prstGeom prst="rect">
            <a:avLst/>
          </a:prstGeom>
          <a:noFill/>
        </p:spPr>
        <p:txBody>
          <a:bodyPr wrap="square" rtlCol="0">
            <a:spAutoFit/>
          </a:bodyPr>
          <a:lstStyle/>
          <a:p>
            <a:r>
              <a:rPr lang="de-DE" sz="1100" dirty="0" smtClean="0">
                <a:solidFill>
                  <a:srgbClr val="9C9BA0"/>
                </a:solidFill>
              </a:rPr>
              <a:t>Bildquelle: </a:t>
            </a:r>
            <a:r>
              <a:rPr lang="de-DE" sz="1100" dirty="0" err="1" smtClean="0">
                <a:solidFill>
                  <a:srgbClr val="9C9BA0"/>
                </a:solidFill>
              </a:rPr>
              <a:t>Diagnosia</a:t>
            </a:r>
            <a:r>
              <a:rPr lang="de-DE" sz="1100" dirty="0" smtClean="0">
                <a:solidFill>
                  <a:srgbClr val="9C9BA0"/>
                </a:solidFill>
              </a:rPr>
              <a:t> Screenshot 08/2024</a:t>
            </a:r>
          </a:p>
        </p:txBody>
      </p:sp>
    </p:spTree>
    <p:extLst>
      <p:ext uri="{BB962C8B-B14F-4D97-AF65-F5344CB8AC3E}">
        <p14:creationId xmlns:p14="http://schemas.microsoft.com/office/powerpoint/2010/main" val="17297157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500"/>
                                        <p:tgtEl>
                                          <p:spTgt spid="5">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5">
                                            <p:txEl>
                                              <p:pRg st="1" end="1"/>
                                            </p:txEl>
                                          </p:spTgt>
                                        </p:tgtEl>
                                        <p:attrNameLst>
                                          <p:attrName>style.visibility</p:attrName>
                                        </p:attrNameLst>
                                      </p:cBhvr>
                                      <p:to>
                                        <p:strVal val="visible"/>
                                      </p:to>
                                    </p:set>
                                    <p:animEffect transition="in" filter="fade">
                                      <p:cBhvr>
                                        <p:cTn id="10" dur="500"/>
                                        <p:tgtEl>
                                          <p:spTgt spid="5">
                                            <p:txEl>
                                              <p:pRg st="1" end="1"/>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5">
                                            <p:txEl>
                                              <p:pRg st="2" end="2"/>
                                            </p:txEl>
                                          </p:spTgt>
                                        </p:tgtEl>
                                        <p:attrNameLst>
                                          <p:attrName>style.visibility</p:attrName>
                                        </p:attrNameLst>
                                      </p:cBhvr>
                                      <p:to>
                                        <p:strVal val="visible"/>
                                      </p:to>
                                    </p:set>
                                    <p:animEffect transition="in" filter="fade">
                                      <p:cBhvr>
                                        <p:cTn id="13" dur="500"/>
                                        <p:tgtEl>
                                          <p:spTgt spid="5">
                                            <p:txEl>
                                              <p:pRg st="2" end="2"/>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nodeType="clickEffect">
                                  <p:stCondLst>
                                    <p:cond delay="0"/>
                                  </p:stCondLst>
                                  <p:childTnLst>
                                    <p:set>
                                      <p:cBhvr>
                                        <p:cTn id="17" dur="1" fill="hold">
                                          <p:stCondLst>
                                            <p:cond delay="0"/>
                                          </p:stCondLst>
                                        </p:cTn>
                                        <p:tgtEl>
                                          <p:spTgt spid="5">
                                            <p:txEl>
                                              <p:pRg st="4" end="4"/>
                                            </p:txEl>
                                          </p:spTgt>
                                        </p:tgtEl>
                                        <p:attrNameLst>
                                          <p:attrName>style.visibility</p:attrName>
                                        </p:attrNameLst>
                                      </p:cBhvr>
                                      <p:to>
                                        <p:strVal val="visible"/>
                                      </p:to>
                                    </p:set>
                                    <p:animEffect transition="in" filter="fade">
                                      <p:cBhvr>
                                        <p:cTn id="18" dur="500"/>
                                        <p:tgtEl>
                                          <p:spTgt spid="5">
                                            <p:txEl>
                                              <p:pRg st="4" end="4"/>
                                            </p:txEl>
                                          </p:spTgt>
                                        </p:tgtEl>
                                      </p:cBhvr>
                                    </p:animEffect>
                                  </p:childTnLst>
                                </p:cTn>
                              </p:par>
                              <p:par>
                                <p:cTn id="19" presetID="10" presetClass="entr" presetSubtype="0" fill="hold" nodeType="withEffect">
                                  <p:stCondLst>
                                    <p:cond delay="0"/>
                                  </p:stCondLst>
                                  <p:childTnLst>
                                    <p:set>
                                      <p:cBhvr>
                                        <p:cTn id="20" dur="1" fill="hold">
                                          <p:stCondLst>
                                            <p:cond delay="0"/>
                                          </p:stCondLst>
                                        </p:cTn>
                                        <p:tgtEl>
                                          <p:spTgt spid="5">
                                            <p:txEl>
                                              <p:pRg st="5" end="5"/>
                                            </p:txEl>
                                          </p:spTgt>
                                        </p:tgtEl>
                                        <p:attrNameLst>
                                          <p:attrName>style.visibility</p:attrName>
                                        </p:attrNameLst>
                                      </p:cBhvr>
                                      <p:to>
                                        <p:strVal val="visible"/>
                                      </p:to>
                                    </p:set>
                                    <p:animEffect transition="in" filter="fade">
                                      <p:cBhvr>
                                        <p:cTn id="21" dur="500"/>
                                        <p:tgtEl>
                                          <p:spTgt spid="5">
                                            <p:txEl>
                                              <p:pRg st="5" end="5"/>
                                            </p:txEl>
                                          </p:spTgt>
                                        </p:tgtEl>
                                      </p:cBhvr>
                                    </p:animEffect>
                                  </p:childTnLst>
                                </p:cTn>
                              </p:par>
                              <p:par>
                                <p:cTn id="22" presetID="10" presetClass="entr" presetSubtype="0" fill="hold" nodeType="withEffect">
                                  <p:stCondLst>
                                    <p:cond delay="0"/>
                                  </p:stCondLst>
                                  <p:childTnLst>
                                    <p:set>
                                      <p:cBhvr>
                                        <p:cTn id="23" dur="1" fill="hold">
                                          <p:stCondLst>
                                            <p:cond delay="0"/>
                                          </p:stCondLst>
                                        </p:cTn>
                                        <p:tgtEl>
                                          <p:spTgt spid="5">
                                            <p:txEl>
                                              <p:pRg st="6" end="6"/>
                                            </p:txEl>
                                          </p:spTgt>
                                        </p:tgtEl>
                                        <p:attrNameLst>
                                          <p:attrName>style.visibility</p:attrName>
                                        </p:attrNameLst>
                                      </p:cBhvr>
                                      <p:to>
                                        <p:strVal val="visible"/>
                                      </p:to>
                                    </p:set>
                                    <p:animEffect transition="in" filter="fade">
                                      <p:cBhvr>
                                        <p:cTn id="24" dur="500"/>
                                        <p:tgtEl>
                                          <p:spTgt spid="5">
                                            <p:txEl>
                                              <p:pRg st="6" end="6"/>
                                            </p:txEl>
                                          </p:spTgt>
                                        </p:tgtEl>
                                      </p:cBhvr>
                                    </p:animEffect>
                                  </p:childTnLst>
                                </p:cTn>
                              </p:par>
                              <p:par>
                                <p:cTn id="25" presetID="10" presetClass="entr" presetSubtype="0" fill="hold" nodeType="withEffect">
                                  <p:stCondLst>
                                    <p:cond delay="0"/>
                                  </p:stCondLst>
                                  <p:childTnLst>
                                    <p:set>
                                      <p:cBhvr>
                                        <p:cTn id="26" dur="1" fill="hold">
                                          <p:stCondLst>
                                            <p:cond delay="0"/>
                                          </p:stCondLst>
                                        </p:cTn>
                                        <p:tgtEl>
                                          <p:spTgt spid="5">
                                            <p:txEl>
                                              <p:pRg st="7" end="7"/>
                                            </p:txEl>
                                          </p:spTgt>
                                        </p:tgtEl>
                                        <p:attrNameLst>
                                          <p:attrName>style.visibility</p:attrName>
                                        </p:attrNameLst>
                                      </p:cBhvr>
                                      <p:to>
                                        <p:strVal val="visible"/>
                                      </p:to>
                                    </p:set>
                                    <p:animEffect transition="in" filter="fade">
                                      <p:cBhvr>
                                        <p:cTn id="27" dur="500"/>
                                        <p:tgtEl>
                                          <p:spTgt spid="5">
                                            <p:txEl>
                                              <p:pRg st="7" end="7"/>
                                            </p:txEl>
                                          </p:spTgt>
                                        </p:tgtEl>
                                      </p:cBhvr>
                                    </p:animEffect>
                                  </p:childTnLst>
                                </p:cTn>
                              </p:par>
                              <p:par>
                                <p:cTn id="28" presetID="10" presetClass="entr" presetSubtype="0" fill="hold" nodeType="withEffect">
                                  <p:stCondLst>
                                    <p:cond delay="0"/>
                                  </p:stCondLst>
                                  <p:childTnLst>
                                    <p:set>
                                      <p:cBhvr>
                                        <p:cTn id="29" dur="1" fill="hold">
                                          <p:stCondLst>
                                            <p:cond delay="0"/>
                                          </p:stCondLst>
                                        </p:cTn>
                                        <p:tgtEl>
                                          <p:spTgt spid="5">
                                            <p:txEl>
                                              <p:pRg st="8" end="8"/>
                                            </p:txEl>
                                          </p:spTgt>
                                        </p:tgtEl>
                                        <p:attrNameLst>
                                          <p:attrName>style.visibility</p:attrName>
                                        </p:attrNameLst>
                                      </p:cBhvr>
                                      <p:to>
                                        <p:strVal val="visible"/>
                                      </p:to>
                                    </p:set>
                                    <p:animEffect transition="in" filter="fade">
                                      <p:cBhvr>
                                        <p:cTn id="30" dur="500"/>
                                        <p:tgtEl>
                                          <p:spTgt spid="5">
                                            <p:txEl>
                                              <p:pRg st="8" end="8"/>
                                            </p:txEl>
                                          </p:spTgt>
                                        </p:tgtEl>
                                      </p:cBhvr>
                                    </p:animEffect>
                                  </p:childTnLst>
                                </p:cTn>
                              </p:par>
                              <p:par>
                                <p:cTn id="31" presetID="10" presetClass="entr" presetSubtype="0" fill="hold" nodeType="withEffect">
                                  <p:stCondLst>
                                    <p:cond delay="0"/>
                                  </p:stCondLst>
                                  <p:childTnLst>
                                    <p:set>
                                      <p:cBhvr>
                                        <p:cTn id="32" dur="1" fill="hold">
                                          <p:stCondLst>
                                            <p:cond delay="0"/>
                                          </p:stCondLst>
                                        </p:cTn>
                                        <p:tgtEl>
                                          <p:spTgt spid="5">
                                            <p:txEl>
                                              <p:pRg st="9" end="9"/>
                                            </p:txEl>
                                          </p:spTgt>
                                        </p:tgtEl>
                                        <p:attrNameLst>
                                          <p:attrName>style.visibility</p:attrName>
                                        </p:attrNameLst>
                                      </p:cBhvr>
                                      <p:to>
                                        <p:strVal val="visible"/>
                                      </p:to>
                                    </p:set>
                                    <p:animEffect transition="in" filter="fade">
                                      <p:cBhvr>
                                        <p:cTn id="33" dur="500"/>
                                        <p:tgtEl>
                                          <p:spTgt spid="5">
                                            <p:txEl>
                                              <p:pRg st="9" end="9"/>
                                            </p:txEl>
                                          </p:spTgt>
                                        </p:tgtEl>
                                      </p:cBhvr>
                                    </p:animEffect>
                                  </p:childTnLst>
                                </p:cTn>
                              </p:par>
                            </p:childTnLst>
                          </p:cTn>
                        </p:par>
                      </p:childTnLst>
                    </p:cTn>
                  </p:par>
                  <p:par>
                    <p:cTn id="34" fill="hold">
                      <p:stCondLst>
                        <p:cond delay="indefinite"/>
                      </p:stCondLst>
                      <p:childTnLst>
                        <p:par>
                          <p:cTn id="35" fill="hold">
                            <p:stCondLst>
                              <p:cond delay="0"/>
                            </p:stCondLst>
                            <p:childTnLst>
                              <p:par>
                                <p:cTn id="36" presetID="10" presetClass="entr" presetSubtype="0" fill="hold" nodeType="clickEffect">
                                  <p:stCondLst>
                                    <p:cond delay="0"/>
                                  </p:stCondLst>
                                  <p:childTnLst>
                                    <p:set>
                                      <p:cBhvr>
                                        <p:cTn id="37" dur="1" fill="hold">
                                          <p:stCondLst>
                                            <p:cond delay="0"/>
                                          </p:stCondLst>
                                        </p:cTn>
                                        <p:tgtEl>
                                          <p:spTgt spid="5">
                                            <p:txEl>
                                              <p:pRg st="11" end="11"/>
                                            </p:txEl>
                                          </p:spTgt>
                                        </p:tgtEl>
                                        <p:attrNameLst>
                                          <p:attrName>style.visibility</p:attrName>
                                        </p:attrNameLst>
                                      </p:cBhvr>
                                      <p:to>
                                        <p:strVal val="visible"/>
                                      </p:to>
                                    </p:set>
                                    <p:animEffect transition="in" filter="fade">
                                      <p:cBhvr>
                                        <p:cTn id="38" dur="500"/>
                                        <p:tgtEl>
                                          <p:spTgt spid="5">
                                            <p:txEl>
                                              <p:pRg st="11" end="11"/>
                                            </p:txEl>
                                          </p:spTgt>
                                        </p:tgtEl>
                                      </p:cBhvr>
                                    </p:animEffect>
                                  </p:childTnLst>
                                </p:cTn>
                              </p:par>
                              <p:par>
                                <p:cTn id="39" presetID="10" presetClass="entr" presetSubtype="0" fill="hold" nodeType="withEffect">
                                  <p:stCondLst>
                                    <p:cond delay="0"/>
                                  </p:stCondLst>
                                  <p:childTnLst>
                                    <p:set>
                                      <p:cBhvr>
                                        <p:cTn id="40" dur="1" fill="hold">
                                          <p:stCondLst>
                                            <p:cond delay="0"/>
                                          </p:stCondLst>
                                        </p:cTn>
                                        <p:tgtEl>
                                          <p:spTgt spid="5">
                                            <p:txEl>
                                              <p:pRg st="12" end="12"/>
                                            </p:txEl>
                                          </p:spTgt>
                                        </p:tgtEl>
                                        <p:attrNameLst>
                                          <p:attrName>style.visibility</p:attrName>
                                        </p:attrNameLst>
                                      </p:cBhvr>
                                      <p:to>
                                        <p:strVal val="visible"/>
                                      </p:to>
                                    </p:set>
                                    <p:animEffect transition="in" filter="fade">
                                      <p:cBhvr>
                                        <p:cTn id="41" dur="500"/>
                                        <p:tgtEl>
                                          <p:spTgt spid="5">
                                            <p:txEl>
                                              <p:pRg st="12" end="12"/>
                                            </p:txEl>
                                          </p:spTgt>
                                        </p:tgtEl>
                                      </p:cBhvr>
                                    </p:animEffect>
                                  </p:childTnLst>
                                </p:cTn>
                              </p:par>
                              <p:par>
                                <p:cTn id="42" presetID="1" presetClass="entr" presetSubtype="0" fill="hold" nodeType="withEffect">
                                  <p:stCondLst>
                                    <p:cond delay="0"/>
                                  </p:stCondLst>
                                  <p:childTnLst>
                                    <p:set>
                                      <p:cBhvr>
                                        <p:cTn id="43" dur="1" fill="hold">
                                          <p:stCondLst>
                                            <p:cond delay="0"/>
                                          </p:stCondLst>
                                        </p:cTn>
                                        <p:tgtEl>
                                          <p:spTgt spid="7"/>
                                        </p:tgtEl>
                                        <p:attrNameLst>
                                          <p:attrName>style.visibility</p:attrName>
                                        </p:attrNameLst>
                                      </p:cBhvr>
                                      <p:to>
                                        <p:strVal val="visible"/>
                                      </p:to>
                                    </p:set>
                                  </p:childTnLst>
                                </p:cTn>
                              </p:par>
                              <p:par>
                                <p:cTn id="44" presetID="1" presetClass="entr" presetSubtype="0" fill="hold" nodeType="withEffect">
                                  <p:stCondLst>
                                    <p:cond delay="0"/>
                                  </p:stCondLst>
                                  <p:childTnLst>
                                    <p:set>
                                      <p:cBhvr>
                                        <p:cTn id="45" dur="1" fill="hold">
                                          <p:stCondLst>
                                            <p:cond delay="0"/>
                                          </p:stCondLst>
                                        </p:cTn>
                                        <p:tgtEl>
                                          <p:spTgt spid="6"/>
                                        </p:tgtEl>
                                        <p:attrNameLst>
                                          <p:attrName>style.visibility</p:attrName>
                                        </p:attrNameLst>
                                      </p:cBhvr>
                                      <p:to>
                                        <p:strVal val="visible"/>
                                      </p:to>
                                    </p:set>
                                  </p:childTnLst>
                                </p:cTn>
                              </p:par>
                              <p:par>
                                <p:cTn id="46" presetID="1" presetClass="entr" presetSubtype="0" fill="hold" nodeType="withEffect">
                                  <p:stCondLst>
                                    <p:cond delay="0"/>
                                  </p:stCondLst>
                                  <p:childTnLst>
                                    <p:set>
                                      <p:cBhvr>
                                        <p:cTn id="47" dur="1" fill="hold">
                                          <p:stCondLst>
                                            <p:cond delay="0"/>
                                          </p:stCondLst>
                                        </p:cTn>
                                        <p:tgtEl>
                                          <p:spTgt spid="9"/>
                                        </p:tgtEl>
                                        <p:attrNameLst>
                                          <p:attrName>style.visibility</p:attrName>
                                        </p:attrNameLst>
                                      </p:cBhvr>
                                      <p:to>
                                        <p:strVal val="visible"/>
                                      </p:to>
                                    </p:set>
                                  </p:childTnLst>
                                </p:cTn>
                              </p:par>
                              <p:par>
                                <p:cTn id="48" presetID="1" presetClass="entr" presetSubtype="0" fill="hold" grpId="0" nodeType="withEffect">
                                  <p:stCondLst>
                                    <p:cond delay="0"/>
                                  </p:stCondLst>
                                  <p:childTnLst>
                                    <p:set>
                                      <p:cBhvr>
                                        <p:cTn id="49" dur="1" fill="hold">
                                          <p:stCondLst>
                                            <p:cond delay="0"/>
                                          </p:stCondLst>
                                        </p:cTn>
                                        <p:tgtEl>
                                          <p:spTgt spid="3"/>
                                        </p:tgtEl>
                                        <p:attrNameLst>
                                          <p:attrName>style.visibility</p:attrName>
                                        </p:attrNameLst>
                                      </p:cBhvr>
                                      <p:to>
                                        <p:strVal val="visible"/>
                                      </p:to>
                                    </p:set>
                                  </p:childTnLst>
                                </p:cTn>
                              </p:par>
                              <p:par>
                                <p:cTn id="50" presetID="1" presetClass="entr" presetSubtype="0" fill="hold" nodeType="withEffect">
                                  <p:stCondLst>
                                    <p:cond delay="0"/>
                                  </p:stCondLst>
                                  <p:childTnLst>
                                    <p:set>
                                      <p:cBhvr>
                                        <p:cTn id="51" dur="1" fill="hold">
                                          <p:stCondLst>
                                            <p:cond delay="0"/>
                                          </p:stCondLst>
                                        </p:cTn>
                                        <p:tgtEl>
                                          <p:spTgt spid="8"/>
                                        </p:tgtEl>
                                        <p:attrNameLst>
                                          <p:attrName>style.visibility</p:attrName>
                                        </p:attrNameLst>
                                      </p:cBhvr>
                                      <p:to>
                                        <p:strVal val="visible"/>
                                      </p:to>
                                    </p:set>
                                  </p:childTnLst>
                                </p:cTn>
                              </p:par>
                              <p:par>
                                <p:cTn id="52" presetID="10" presetClass="entr" presetSubtype="0" fill="hold" grpId="0" nodeType="withEffect">
                                  <p:stCondLst>
                                    <p:cond delay="0"/>
                                  </p:stCondLst>
                                  <p:childTnLst>
                                    <p:set>
                                      <p:cBhvr>
                                        <p:cTn id="53" dur="1" fill="hold">
                                          <p:stCondLst>
                                            <p:cond delay="0"/>
                                          </p:stCondLst>
                                        </p:cTn>
                                        <p:tgtEl>
                                          <p:spTgt spid="10"/>
                                        </p:tgtEl>
                                        <p:attrNameLst>
                                          <p:attrName>style.visibility</p:attrName>
                                        </p:attrNameLst>
                                      </p:cBhvr>
                                      <p:to>
                                        <p:strVal val="visible"/>
                                      </p:to>
                                    </p:set>
                                    <p:animEffect transition="in" filter="fade">
                                      <p:cBhvr>
                                        <p:cTn id="54"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0" grpId="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pPr algn="ctr"/>
            <a:r>
              <a:rPr lang="de-DE" sz="4800" b="1" dirty="0" smtClean="0"/>
              <a:t>Auswertung – Statistik </a:t>
            </a:r>
            <a:endParaRPr lang="de-AT" sz="4800" b="1" dirty="0"/>
          </a:p>
        </p:txBody>
      </p:sp>
      <p:graphicFrame>
        <p:nvGraphicFramePr>
          <p:cNvPr id="5" name="Diagramm 4"/>
          <p:cNvGraphicFramePr>
            <a:graphicFrameLocks/>
          </p:cNvGraphicFramePr>
          <p:nvPr>
            <p:extLst>
              <p:ext uri="{D42A27DB-BD31-4B8C-83A1-F6EECF244321}">
                <p14:modId xmlns:p14="http://schemas.microsoft.com/office/powerpoint/2010/main" val="470909111"/>
              </p:ext>
            </p:extLst>
          </p:nvPr>
        </p:nvGraphicFramePr>
        <p:xfrm>
          <a:off x="181569" y="1881187"/>
          <a:ext cx="5782865" cy="4849222"/>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0" name="Diagramm 9"/>
          <p:cNvGraphicFramePr>
            <a:graphicFrameLocks/>
          </p:cNvGraphicFramePr>
          <p:nvPr>
            <p:extLst>
              <p:ext uri="{D42A27DB-BD31-4B8C-83A1-F6EECF244321}">
                <p14:modId xmlns:p14="http://schemas.microsoft.com/office/powerpoint/2010/main" val="864753002"/>
              </p:ext>
            </p:extLst>
          </p:nvPr>
        </p:nvGraphicFramePr>
        <p:xfrm>
          <a:off x="6096000" y="2052637"/>
          <a:ext cx="6203157" cy="4805363"/>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0590288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fade">
                                      <p:cBhvr>
                                        <p:cTn id="12"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5" grpId="0">
        <p:bldAsOne/>
      </p:bldGraphic>
      <p:bldGraphic spid="10" grpId="0">
        <p:bldAsOne/>
      </p:bldGraphic>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pPr algn="ctr"/>
            <a:r>
              <a:rPr lang="de-DE" i="1" dirty="0" smtClean="0">
                <a:effectLst>
                  <a:outerShdw blurRad="38100" dist="38100" dir="2700000" algn="tl">
                    <a:srgbClr val="000000">
                      <a:alpha val="43137"/>
                    </a:srgbClr>
                  </a:outerShdw>
                </a:effectLst>
              </a:rPr>
              <a:t>„</a:t>
            </a:r>
            <a:r>
              <a:rPr lang="de-DE" i="1" dirty="0" err="1" smtClean="0">
                <a:effectLst>
                  <a:outerShdw blurRad="38100" dist="38100" dir="2700000" algn="tl">
                    <a:srgbClr val="000000">
                      <a:alpha val="43137"/>
                    </a:srgbClr>
                  </a:outerShdw>
                </a:effectLst>
              </a:rPr>
              <a:t>the</a:t>
            </a:r>
            <a:r>
              <a:rPr lang="de-DE" i="1" dirty="0" smtClean="0">
                <a:effectLst>
                  <a:outerShdw blurRad="38100" dist="38100" dir="2700000" algn="tl">
                    <a:srgbClr val="000000">
                      <a:alpha val="43137"/>
                    </a:srgbClr>
                  </a:outerShdw>
                </a:effectLst>
              </a:rPr>
              <a:t> </a:t>
            </a:r>
            <a:r>
              <a:rPr lang="de-DE" i="1" dirty="0" err="1" smtClean="0">
                <a:effectLst>
                  <a:outerShdw blurRad="38100" dist="38100" dir="2700000" algn="tl">
                    <a:srgbClr val="000000">
                      <a:alpha val="43137"/>
                    </a:srgbClr>
                  </a:outerShdw>
                </a:effectLst>
              </a:rPr>
              <a:t>show</a:t>
            </a:r>
            <a:r>
              <a:rPr lang="de-DE" i="1" dirty="0" smtClean="0">
                <a:effectLst>
                  <a:outerShdw blurRad="38100" dist="38100" dir="2700000" algn="tl">
                    <a:srgbClr val="000000">
                      <a:alpha val="43137"/>
                    </a:srgbClr>
                  </a:outerShdw>
                </a:effectLst>
              </a:rPr>
              <a:t> must </a:t>
            </a:r>
            <a:r>
              <a:rPr lang="de-DE" i="1" dirty="0" err="1" smtClean="0">
                <a:effectLst>
                  <a:outerShdw blurRad="38100" dist="38100" dir="2700000" algn="tl">
                    <a:srgbClr val="000000">
                      <a:alpha val="43137"/>
                    </a:srgbClr>
                  </a:outerShdw>
                </a:effectLst>
              </a:rPr>
              <a:t>go</a:t>
            </a:r>
            <a:r>
              <a:rPr lang="de-DE" i="1" dirty="0" smtClean="0">
                <a:effectLst>
                  <a:outerShdw blurRad="38100" dist="38100" dir="2700000" algn="tl">
                    <a:srgbClr val="000000">
                      <a:alpha val="43137"/>
                    </a:srgbClr>
                  </a:outerShdw>
                </a:effectLst>
              </a:rPr>
              <a:t> on “</a:t>
            </a:r>
            <a:endParaRPr lang="de-AT" i="1" dirty="0">
              <a:effectLst>
                <a:outerShdw blurRad="38100" dist="38100" dir="2700000" algn="tl">
                  <a:srgbClr val="000000">
                    <a:alpha val="43137"/>
                  </a:srgbClr>
                </a:outerShdw>
              </a:effectLst>
            </a:endParaRPr>
          </a:p>
        </p:txBody>
      </p:sp>
      <p:graphicFrame>
        <p:nvGraphicFramePr>
          <p:cNvPr id="4" name="Diagramm 3"/>
          <p:cNvGraphicFramePr>
            <a:graphicFrameLocks/>
          </p:cNvGraphicFramePr>
          <p:nvPr>
            <p:extLst>
              <p:ext uri="{D42A27DB-BD31-4B8C-83A1-F6EECF244321}">
                <p14:modId xmlns:p14="http://schemas.microsoft.com/office/powerpoint/2010/main" val="2649350236"/>
              </p:ext>
            </p:extLst>
          </p:nvPr>
        </p:nvGraphicFramePr>
        <p:xfrm>
          <a:off x="733425" y="1576388"/>
          <a:ext cx="8572501" cy="4995862"/>
        </p:xfrm>
        <a:graphic>
          <a:graphicData uri="http://schemas.openxmlformats.org/drawingml/2006/chart">
            <c:chart xmlns:c="http://schemas.openxmlformats.org/drawingml/2006/chart" xmlns:r="http://schemas.openxmlformats.org/officeDocument/2006/relationships" r:id="rId3"/>
          </a:graphicData>
        </a:graphic>
      </p:graphicFrame>
      <p:pic>
        <p:nvPicPr>
          <p:cNvPr id="5" name="Grafik 4"/>
          <p:cNvPicPr>
            <a:picLocks noChangeAspect="1"/>
          </p:cNvPicPr>
          <p:nvPr/>
        </p:nvPicPr>
        <p:blipFill>
          <a:blip r:embed="rId4"/>
          <a:stretch>
            <a:fillRect/>
          </a:stretch>
        </p:blipFill>
        <p:spPr>
          <a:xfrm>
            <a:off x="9877424" y="2871787"/>
            <a:ext cx="1647825" cy="2808105"/>
          </a:xfrm>
          <a:prstGeom prst="rect">
            <a:avLst/>
          </a:prstGeom>
        </p:spPr>
      </p:pic>
      <p:sp>
        <p:nvSpPr>
          <p:cNvPr id="6" name="Textfeld 5"/>
          <p:cNvSpPr txBox="1"/>
          <p:nvPr/>
        </p:nvSpPr>
        <p:spPr>
          <a:xfrm>
            <a:off x="10191749" y="5781675"/>
            <a:ext cx="1800225" cy="369332"/>
          </a:xfrm>
          <a:prstGeom prst="rect">
            <a:avLst/>
          </a:prstGeom>
          <a:noFill/>
        </p:spPr>
        <p:txBody>
          <a:bodyPr wrap="square" rtlCol="0">
            <a:spAutoFit/>
          </a:bodyPr>
          <a:lstStyle/>
          <a:p>
            <a:r>
              <a:rPr lang="de-DE" sz="600" dirty="0">
                <a:solidFill>
                  <a:schemeClr val="bg2">
                    <a:lumMod val="75000"/>
                  </a:schemeClr>
                </a:solidFill>
              </a:rPr>
              <a:t>Bildquelle: https://de.freepik.com/vektoren-premium/wissenschaftler-der-in-der-hand-lupe-haelt_55976511.htm</a:t>
            </a:r>
            <a:endParaRPr lang="de-AT" sz="600" dirty="0">
              <a:solidFill>
                <a:schemeClr val="bg2">
                  <a:lumMod val="75000"/>
                </a:schemeClr>
              </a:solidFill>
            </a:endParaRPr>
          </a:p>
        </p:txBody>
      </p:sp>
      <p:sp>
        <p:nvSpPr>
          <p:cNvPr id="7" name="Smiley 6"/>
          <p:cNvSpPr/>
          <p:nvPr/>
        </p:nvSpPr>
        <p:spPr>
          <a:xfrm>
            <a:off x="8848725" y="770731"/>
            <a:ext cx="771524" cy="514350"/>
          </a:xfrm>
          <a:prstGeom prst="smileyFace">
            <a:avLst/>
          </a:prstGeom>
          <a:gradFill>
            <a:gsLst>
              <a:gs pos="0">
                <a:schemeClr val="accent2">
                  <a:lumMod val="67000"/>
                </a:schemeClr>
              </a:gs>
              <a:gs pos="0">
                <a:schemeClr val="accent2">
                  <a:lumMod val="97000"/>
                  <a:lumOff val="3000"/>
                </a:schemeClr>
              </a:gs>
              <a:gs pos="100000">
                <a:schemeClr val="accent2">
                  <a:lumMod val="60000"/>
                  <a:lumOff val="40000"/>
                </a:schemeClr>
              </a:gs>
            </a:gsLst>
            <a:lin ang="16200000" scaled="1"/>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AT"/>
          </a:p>
        </p:txBody>
      </p:sp>
    </p:spTree>
    <p:extLst>
      <p:ext uri="{BB962C8B-B14F-4D97-AF65-F5344CB8AC3E}">
        <p14:creationId xmlns:p14="http://schemas.microsoft.com/office/powerpoint/2010/main" val="10766264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6" presetClass="entr" presetSubtype="0" fill="hold"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wipe(down)">
                                      <p:cBhvr>
                                        <p:cTn id="14" dur="580">
                                          <p:stCondLst>
                                            <p:cond delay="0"/>
                                          </p:stCondLst>
                                        </p:cTn>
                                        <p:tgtEl>
                                          <p:spTgt spid="5"/>
                                        </p:tgtEl>
                                      </p:cBhvr>
                                    </p:animEffect>
                                    <p:anim calcmode="lin" valueType="num">
                                      <p:cBhvr>
                                        <p:cTn id="15" dur="1822" tmFilter="0,0; 0.14,0.36; 0.43,0.73; 0.71,0.91; 1.0,1.0">
                                          <p:stCondLst>
                                            <p:cond delay="0"/>
                                          </p:stCondLst>
                                        </p:cTn>
                                        <p:tgtEl>
                                          <p:spTgt spid="5"/>
                                        </p:tgtEl>
                                        <p:attrNameLst>
                                          <p:attrName>ppt_x</p:attrName>
                                        </p:attrNameLst>
                                      </p:cBhvr>
                                      <p:tavLst>
                                        <p:tav tm="0">
                                          <p:val>
                                            <p:strVal val="#ppt_x-0.25"/>
                                          </p:val>
                                        </p:tav>
                                        <p:tav tm="100000">
                                          <p:val>
                                            <p:strVal val="#ppt_x"/>
                                          </p:val>
                                        </p:tav>
                                      </p:tavLst>
                                    </p:anim>
                                    <p:anim calcmode="lin" valueType="num">
                                      <p:cBhvr>
                                        <p:cTn id="16" dur="664" tmFilter="0.0,0.0; 0.25,0.07; 0.50,0.2; 0.75,0.467; 1.0,1.0">
                                          <p:stCondLst>
                                            <p:cond delay="0"/>
                                          </p:stCondLst>
                                        </p:cTn>
                                        <p:tgtEl>
                                          <p:spTgt spid="5"/>
                                        </p:tgtEl>
                                        <p:attrNameLst>
                                          <p:attrName>ppt_y</p:attrName>
                                        </p:attrNameLst>
                                      </p:cBhvr>
                                      <p:tavLst>
                                        <p:tav tm="0" fmla="#ppt_y-sin(pi*$)/3">
                                          <p:val>
                                            <p:fltVal val="0.5"/>
                                          </p:val>
                                        </p:tav>
                                        <p:tav tm="100000">
                                          <p:val>
                                            <p:fltVal val="1"/>
                                          </p:val>
                                        </p:tav>
                                      </p:tavLst>
                                    </p:anim>
                                    <p:anim calcmode="lin" valueType="num">
                                      <p:cBhvr>
                                        <p:cTn id="17" dur="664" tmFilter="0, 0; 0.125,0.2665; 0.25,0.4; 0.375,0.465; 0.5,0.5;  0.625,0.535; 0.75,0.6; 0.875,0.7335; 1,1">
                                          <p:stCondLst>
                                            <p:cond delay="664"/>
                                          </p:stCondLst>
                                        </p:cTn>
                                        <p:tgtEl>
                                          <p:spTgt spid="5"/>
                                        </p:tgtEl>
                                        <p:attrNameLst>
                                          <p:attrName>ppt_y</p:attrName>
                                        </p:attrNameLst>
                                      </p:cBhvr>
                                      <p:tavLst>
                                        <p:tav tm="0" fmla="#ppt_y-sin(pi*$)/9">
                                          <p:val>
                                            <p:fltVal val="0"/>
                                          </p:val>
                                        </p:tav>
                                        <p:tav tm="100000">
                                          <p:val>
                                            <p:fltVal val="1"/>
                                          </p:val>
                                        </p:tav>
                                      </p:tavLst>
                                    </p:anim>
                                    <p:anim calcmode="lin" valueType="num">
                                      <p:cBhvr>
                                        <p:cTn id="18" dur="332" tmFilter="0, 0; 0.125,0.2665; 0.25,0.4; 0.375,0.465; 0.5,0.5;  0.625,0.535; 0.75,0.6; 0.875,0.7335; 1,1">
                                          <p:stCondLst>
                                            <p:cond delay="1324"/>
                                          </p:stCondLst>
                                        </p:cTn>
                                        <p:tgtEl>
                                          <p:spTgt spid="5"/>
                                        </p:tgtEl>
                                        <p:attrNameLst>
                                          <p:attrName>ppt_y</p:attrName>
                                        </p:attrNameLst>
                                      </p:cBhvr>
                                      <p:tavLst>
                                        <p:tav tm="0" fmla="#ppt_y-sin(pi*$)/27">
                                          <p:val>
                                            <p:fltVal val="0"/>
                                          </p:val>
                                        </p:tav>
                                        <p:tav tm="100000">
                                          <p:val>
                                            <p:fltVal val="1"/>
                                          </p:val>
                                        </p:tav>
                                      </p:tavLst>
                                    </p:anim>
                                    <p:anim calcmode="lin" valueType="num">
                                      <p:cBhvr>
                                        <p:cTn id="19" dur="164" tmFilter="0, 0; 0.125,0.2665; 0.25,0.4; 0.375,0.465; 0.5,0.5;  0.625,0.535; 0.75,0.6; 0.875,0.7335; 1,1">
                                          <p:stCondLst>
                                            <p:cond delay="1656"/>
                                          </p:stCondLst>
                                        </p:cTn>
                                        <p:tgtEl>
                                          <p:spTgt spid="5"/>
                                        </p:tgtEl>
                                        <p:attrNameLst>
                                          <p:attrName>ppt_y</p:attrName>
                                        </p:attrNameLst>
                                      </p:cBhvr>
                                      <p:tavLst>
                                        <p:tav tm="0" fmla="#ppt_y-sin(pi*$)/81">
                                          <p:val>
                                            <p:fltVal val="0"/>
                                          </p:val>
                                        </p:tav>
                                        <p:tav tm="100000">
                                          <p:val>
                                            <p:fltVal val="1"/>
                                          </p:val>
                                        </p:tav>
                                      </p:tavLst>
                                    </p:anim>
                                    <p:animScale>
                                      <p:cBhvr>
                                        <p:cTn id="20" dur="26">
                                          <p:stCondLst>
                                            <p:cond delay="650"/>
                                          </p:stCondLst>
                                        </p:cTn>
                                        <p:tgtEl>
                                          <p:spTgt spid="5"/>
                                        </p:tgtEl>
                                      </p:cBhvr>
                                      <p:to x="100000" y="60000"/>
                                    </p:animScale>
                                    <p:animScale>
                                      <p:cBhvr>
                                        <p:cTn id="21" dur="166" decel="50000">
                                          <p:stCondLst>
                                            <p:cond delay="676"/>
                                          </p:stCondLst>
                                        </p:cTn>
                                        <p:tgtEl>
                                          <p:spTgt spid="5"/>
                                        </p:tgtEl>
                                      </p:cBhvr>
                                      <p:to x="100000" y="100000"/>
                                    </p:animScale>
                                    <p:animScale>
                                      <p:cBhvr>
                                        <p:cTn id="22" dur="26">
                                          <p:stCondLst>
                                            <p:cond delay="1312"/>
                                          </p:stCondLst>
                                        </p:cTn>
                                        <p:tgtEl>
                                          <p:spTgt spid="5"/>
                                        </p:tgtEl>
                                      </p:cBhvr>
                                      <p:to x="100000" y="80000"/>
                                    </p:animScale>
                                    <p:animScale>
                                      <p:cBhvr>
                                        <p:cTn id="23" dur="166" decel="50000">
                                          <p:stCondLst>
                                            <p:cond delay="1338"/>
                                          </p:stCondLst>
                                        </p:cTn>
                                        <p:tgtEl>
                                          <p:spTgt spid="5"/>
                                        </p:tgtEl>
                                      </p:cBhvr>
                                      <p:to x="100000" y="100000"/>
                                    </p:animScale>
                                    <p:animScale>
                                      <p:cBhvr>
                                        <p:cTn id="24" dur="26">
                                          <p:stCondLst>
                                            <p:cond delay="1642"/>
                                          </p:stCondLst>
                                        </p:cTn>
                                        <p:tgtEl>
                                          <p:spTgt spid="5"/>
                                        </p:tgtEl>
                                      </p:cBhvr>
                                      <p:to x="100000" y="90000"/>
                                    </p:animScale>
                                    <p:animScale>
                                      <p:cBhvr>
                                        <p:cTn id="25" dur="166" decel="50000">
                                          <p:stCondLst>
                                            <p:cond delay="1668"/>
                                          </p:stCondLst>
                                        </p:cTn>
                                        <p:tgtEl>
                                          <p:spTgt spid="5"/>
                                        </p:tgtEl>
                                      </p:cBhvr>
                                      <p:to x="100000" y="100000"/>
                                    </p:animScale>
                                    <p:animScale>
                                      <p:cBhvr>
                                        <p:cTn id="26" dur="26">
                                          <p:stCondLst>
                                            <p:cond delay="1808"/>
                                          </p:stCondLst>
                                        </p:cTn>
                                        <p:tgtEl>
                                          <p:spTgt spid="5"/>
                                        </p:tgtEl>
                                      </p:cBhvr>
                                      <p:to x="100000" y="95000"/>
                                    </p:animScale>
                                    <p:animScale>
                                      <p:cBhvr>
                                        <p:cTn id="27" dur="166" decel="50000">
                                          <p:stCondLst>
                                            <p:cond delay="1834"/>
                                          </p:stCondLst>
                                        </p:cTn>
                                        <p:tgtEl>
                                          <p:spTgt spid="5"/>
                                        </p:tgtEl>
                                      </p:cBhvr>
                                      <p:to x="100000" y="100000"/>
                                    </p:animScale>
                                  </p:childTnLst>
                                </p:cTn>
                              </p:par>
                              <p:par>
                                <p:cTn id="28" presetID="26" presetClass="entr" presetSubtype="0" fill="hold" grpId="0" nodeType="withEffect">
                                  <p:stCondLst>
                                    <p:cond delay="0"/>
                                  </p:stCondLst>
                                  <p:childTnLst>
                                    <p:set>
                                      <p:cBhvr>
                                        <p:cTn id="29" dur="1" fill="hold">
                                          <p:stCondLst>
                                            <p:cond delay="0"/>
                                          </p:stCondLst>
                                        </p:cTn>
                                        <p:tgtEl>
                                          <p:spTgt spid="6"/>
                                        </p:tgtEl>
                                        <p:attrNameLst>
                                          <p:attrName>style.visibility</p:attrName>
                                        </p:attrNameLst>
                                      </p:cBhvr>
                                      <p:to>
                                        <p:strVal val="visible"/>
                                      </p:to>
                                    </p:set>
                                    <p:animEffect transition="in" filter="wipe(down)">
                                      <p:cBhvr>
                                        <p:cTn id="30" dur="580">
                                          <p:stCondLst>
                                            <p:cond delay="0"/>
                                          </p:stCondLst>
                                        </p:cTn>
                                        <p:tgtEl>
                                          <p:spTgt spid="6"/>
                                        </p:tgtEl>
                                      </p:cBhvr>
                                    </p:animEffect>
                                    <p:anim calcmode="lin" valueType="num">
                                      <p:cBhvr>
                                        <p:cTn id="31" dur="1822" tmFilter="0,0; 0.14,0.36; 0.43,0.73; 0.71,0.91; 1.0,1.0">
                                          <p:stCondLst>
                                            <p:cond delay="0"/>
                                          </p:stCondLst>
                                        </p:cTn>
                                        <p:tgtEl>
                                          <p:spTgt spid="6"/>
                                        </p:tgtEl>
                                        <p:attrNameLst>
                                          <p:attrName>ppt_x</p:attrName>
                                        </p:attrNameLst>
                                      </p:cBhvr>
                                      <p:tavLst>
                                        <p:tav tm="0">
                                          <p:val>
                                            <p:strVal val="#ppt_x-0.25"/>
                                          </p:val>
                                        </p:tav>
                                        <p:tav tm="100000">
                                          <p:val>
                                            <p:strVal val="#ppt_x"/>
                                          </p:val>
                                        </p:tav>
                                      </p:tavLst>
                                    </p:anim>
                                    <p:anim calcmode="lin" valueType="num">
                                      <p:cBhvr>
                                        <p:cTn id="32" dur="664" tmFilter="0.0,0.0; 0.25,0.07; 0.50,0.2; 0.75,0.467; 1.0,1.0">
                                          <p:stCondLst>
                                            <p:cond delay="0"/>
                                          </p:stCondLst>
                                        </p:cTn>
                                        <p:tgtEl>
                                          <p:spTgt spid="6"/>
                                        </p:tgtEl>
                                        <p:attrNameLst>
                                          <p:attrName>ppt_y</p:attrName>
                                        </p:attrNameLst>
                                      </p:cBhvr>
                                      <p:tavLst>
                                        <p:tav tm="0" fmla="#ppt_y-sin(pi*$)/3">
                                          <p:val>
                                            <p:fltVal val="0.5"/>
                                          </p:val>
                                        </p:tav>
                                        <p:tav tm="100000">
                                          <p:val>
                                            <p:fltVal val="1"/>
                                          </p:val>
                                        </p:tav>
                                      </p:tavLst>
                                    </p:anim>
                                    <p:anim calcmode="lin" valueType="num">
                                      <p:cBhvr>
                                        <p:cTn id="33" dur="664" tmFilter="0, 0; 0.125,0.2665; 0.25,0.4; 0.375,0.465; 0.5,0.5;  0.625,0.535; 0.75,0.6; 0.875,0.7335; 1,1">
                                          <p:stCondLst>
                                            <p:cond delay="664"/>
                                          </p:stCondLst>
                                        </p:cTn>
                                        <p:tgtEl>
                                          <p:spTgt spid="6"/>
                                        </p:tgtEl>
                                        <p:attrNameLst>
                                          <p:attrName>ppt_y</p:attrName>
                                        </p:attrNameLst>
                                      </p:cBhvr>
                                      <p:tavLst>
                                        <p:tav tm="0" fmla="#ppt_y-sin(pi*$)/9">
                                          <p:val>
                                            <p:fltVal val="0"/>
                                          </p:val>
                                        </p:tav>
                                        <p:tav tm="100000">
                                          <p:val>
                                            <p:fltVal val="1"/>
                                          </p:val>
                                        </p:tav>
                                      </p:tavLst>
                                    </p:anim>
                                    <p:anim calcmode="lin" valueType="num">
                                      <p:cBhvr>
                                        <p:cTn id="34" dur="332" tmFilter="0, 0; 0.125,0.2665; 0.25,0.4; 0.375,0.465; 0.5,0.5;  0.625,0.535; 0.75,0.6; 0.875,0.7335; 1,1">
                                          <p:stCondLst>
                                            <p:cond delay="1324"/>
                                          </p:stCondLst>
                                        </p:cTn>
                                        <p:tgtEl>
                                          <p:spTgt spid="6"/>
                                        </p:tgtEl>
                                        <p:attrNameLst>
                                          <p:attrName>ppt_y</p:attrName>
                                        </p:attrNameLst>
                                      </p:cBhvr>
                                      <p:tavLst>
                                        <p:tav tm="0" fmla="#ppt_y-sin(pi*$)/27">
                                          <p:val>
                                            <p:fltVal val="0"/>
                                          </p:val>
                                        </p:tav>
                                        <p:tav tm="100000">
                                          <p:val>
                                            <p:fltVal val="1"/>
                                          </p:val>
                                        </p:tav>
                                      </p:tavLst>
                                    </p:anim>
                                    <p:anim calcmode="lin" valueType="num">
                                      <p:cBhvr>
                                        <p:cTn id="35" dur="164" tmFilter="0, 0; 0.125,0.2665; 0.25,0.4; 0.375,0.465; 0.5,0.5;  0.625,0.535; 0.75,0.6; 0.875,0.7335; 1,1">
                                          <p:stCondLst>
                                            <p:cond delay="1656"/>
                                          </p:stCondLst>
                                        </p:cTn>
                                        <p:tgtEl>
                                          <p:spTgt spid="6"/>
                                        </p:tgtEl>
                                        <p:attrNameLst>
                                          <p:attrName>ppt_y</p:attrName>
                                        </p:attrNameLst>
                                      </p:cBhvr>
                                      <p:tavLst>
                                        <p:tav tm="0" fmla="#ppt_y-sin(pi*$)/81">
                                          <p:val>
                                            <p:fltVal val="0"/>
                                          </p:val>
                                        </p:tav>
                                        <p:tav tm="100000">
                                          <p:val>
                                            <p:fltVal val="1"/>
                                          </p:val>
                                        </p:tav>
                                      </p:tavLst>
                                    </p:anim>
                                    <p:animScale>
                                      <p:cBhvr>
                                        <p:cTn id="36" dur="26">
                                          <p:stCondLst>
                                            <p:cond delay="650"/>
                                          </p:stCondLst>
                                        </p:cTn>
                                        <p:tgtEl>
                                          <p:spTgt spid="6"/>
                                        </p:tgtEl>
                                      </p:cBhvr>
                                      <p:to x="100000" y="60000"/>
                                    </p:animScale>
                                    <p:animScale>
                                      <p:cBhvr>
                                        <p:cTn id="37" dur="166" decel="50000">
                                          <p:stCondLst>
                                            <p:cond delay="676"/>
                                          </p:stCondLst>
                                        </p:cTn>
                                        <p:tgtEl>
                                          <p:spTgt spid="6"/>
                                        </p:tgtEl>
                                      </p:cBhvr>
                                      <p:to x="100000" y="100000"/>
                                    </p:animScale>
                                    <p:animScale>
                                      <p:cBhvr>
                                        <p:cTn id="38" dur="26">
                                          <p:stCondLst>
                                            <p:cond delay="1312"/>
                                          </p:stCondLst>
                                        </p:cTn>
                                        <p:tgtEl>
                                          <p:spTgt spid="6"/>
                                        </p:tgtEl>
                                      </p:cBhvr>
                                      <p:to x="100000" y="80000"/>
                                    </p:animScale>
                                    <p:animScale>
                                      <p:cBhvr>
                                        <p:cTn id="39" dur="166" decel="50000">
                                          <p:stCondLst>
                                            <p:cond delay="1338"/>
                                          </p:stCondLst>
                                        </p:cTn>
                                        <p:tgtEl>
                                          <p:spTgt spid="6"/>
                                        </p:tgtEl>
                                      </p:cBhvr>
                                      <p:to x="100000" y="100000"/>
                                    </p:animScale>
                                    <p:animScale>
                                      <p:cBhvr>
                                        <p:cTn id="40" dur="26">
                                          <p:stCondLst>
                                            <p:cond delay="1642"/>
                                          </p:stCondLst>
                                        </p:cTn>
                                        <p:tgtEl>
                                          <p:spTgt spid="6"/>
                                        </p:tgtEl>
                                      </p:cBhvr>
                                      <p:to x="100000" y="90000"/>
                                    </p:animScale>
                                    <p:animScale>
                                      <p:cBhvr>
                                        <p:cTn id="41" dur="166" decel="50000">
                                          <p:stCondLst>
                                            <p:cond delay="1668"/>
                                          </p:stCondLst>
                                        </p:cTn>
                                        <p:tgtEl>
                                          <p:spTgt spid="6"/>
                                        </p:tgtEl>
                                      </p:cBhvr>
                                      <p:to x="100000" y="100000"/>
                                    </p:animScale>
                                    <p:animScale>
                                      <p:cBhvr>
                                        <p:cTn id="42" dur="26">
                                          <p:stCondLst>
                                            <p:cond delay="1808"/>
                                          </p:stCondLst>
                                        </p:cTn>
                                        <p:tgtEl>
                                          <p:spTgt spid="6"/>
                                        </p:tgtEl>
                                      </p:cBhvr>
                                      <p:to x="100000" y="95000"/>
                                    </p:animScale>
                                    <p:animScale>
                                      <p:cBhvr>
                                        <p:cTn id="43" dur="166" decel="50000">
                                          <p:stCondLst>
                                            <p:cond delay="1834"/>
                                          </p:stCondLst>
                                        </p:cTn>
                                        <p:tgtEl>
                                          <p:spTgt spid="6"/>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AsOne/>
      </p:bldGraphic>
      <p:bldP spid="6"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gradFill>
          <a:gsLst>
            <a:gs pos="0">
              <a:schemeClr val="accent4">
                <a:lumMod val="40000"/>
                <a:lumOff val="60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el 1"/>
          <p:cNvSpPr>
            <a:spLocks noGrp="1"/>
          </p:cNvSpPr>
          <p:nvPr>
            <p:ph type="title"/>
          </p:nvPr>
        </p:nvSpPr>
        <p:spPr>
          <a:xfrm>
            <a:off x="838200" y="365125"/>
            <a:ext cx="10372595" cy="4945911"/>
          </a:xfrm>
        </p:spPr>
        <p:txBody>
          <a:bodyPr>
            <a:normAutofit/>
          </a:bodyPr>
          <a:lstStyle/>
          <a:p>
            <a:pPr algn="ctr"/>
            <a:r>
              <a:rPr lang="de-DE" sz="6600" b="1" dirty="0" smtClean="0"/>
              <a:t/>
            </a:r>
            <a:br>
              <a:rPr lang="de-DE" sz="6600" b="1" dirty="0" smtClean="0"/>
            </a:br>
            <a:r>
              <a:rPr lang="de-DE" sz="6600" b="1" dirty="0" smtClean="0"/>
              <a:t>VIELEN DANK </a:t>
            </a:r>
            <a:br>
              <a:rPr lang="de-DE" sz="6600" b="1" dirty="0" smtClean="0"/>
            </a:br>
            <a:r>
              <a:rPr lang="de-DE" sz="6600" b="1" dirty="0" smtClean="0"/>
              <a:t>FÜR IHRE AUFMERKSAMKEIT! </a:t>
            </a:r>
            <a:br>
              <a:rPr lang="de-DE" sz="6600" b="1" dirty="0" smtClean="0"/>
            </a:br>
            <a:r>
              <a:rPr lang="de-DE" sz="6600" b="1" dirty="0" smtClean="0">
                <a:sym typeface="Wingdings" panose="05000000000000000000" pitchFamily="2" charset="2"/>
              </a:rPr>
              <a:t></a:t>
            </a:r>
            <a:endParaRPr lang="de-AT" sz="6600" b="1" dirty="0"/>
          </a:p>
        </p:txBody>
      </p:sp>
    </p:spTree>
    <p:extLst>
      <p:ext uri="{BB962C8B-B14F-4D97-AF65-F5344CB8AC3E}">
        <p14:creationId xmlns:p14="http://schemas.microsoft.com/office/powerpoint/2010/main" val="400648472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shadeToTitle="1">
        <a:solidFill>
          <a:schemeClr val="bg1"/>
        </a:solidFill>
        <a:effectLst/>
      </p:bgPr>
    </p:bg>
    <p:spTree>
      <p:nvGrpSpPr>
        <p:cNvPr id="1" name=""/>
        <p:cNvGrpSpPr/>
        <p:nvPr/>
      </p:nvGrpSpPr>
      <p:grpSpPr>
        <a:xfrm>
          <a:off x="0" y="0"/>
          <a:ext cx="0" cy="0"/>
          <a:chOff x="0" y="0"/>
          <a:chExt cx="0" cy="0"/>
        </a:xfrm>
      </p:grpSpPr>
      <p:sp>
        <p:nvSpPr>
          <p:cNvPr id="2" name="Titel 1"/>
          <p:cNvSpPr>
            <a:spLocks noGrp="1"/>
          </p:cNvSpPr>
          <p:nvPr>
            <p:ph type="title"/>
          </p:nvPr>
        </p:nvSpPr>
        <p:spPr>
          <a:xfrm>
            <a:off x="3049589" y="2906349"/>
            <a:ext cx="5101358" cy="798079"/>
          </a:xfrm>
        </p:spPr>
        <p:style>
          <a:lnRef idx="1">
            <a:schemeClr val="accent2"/>
          </a:lnRef>
          <a:fillRef idx="2">
            <a:schemeClr val="accent2"/>
          </a:fillRef>
          <a:effectRef idx="1">
            <a:schemeClr val="accent2"/>
          </a:effectRef>
          <a:fontRef idx="minor">
            <a:schemeClr val="dk1"/>
          </a:fontRef>
        </p:style>
        <p:txBody>
          <a:bodyPr>
            <a:normAutofit/>
          </a:bodyPr>
          <a:lstStyle/>
          <a:p>
            <a:pPr algn="ctr"/>
            <a:r>
              <a:rPr lang="de-DE" sz="4000" dirty="0" smtClean="0"/>
              <a:t>Medikationsanalyse</a:t>
            </a:r>
            <a:endParaRPr lang="de-AT" sz="4000" dirty="0"/>
          </a:p>
        </p:txBody>
      </p:sp>
      <p:sp>
        <p:nvSpPr>
          <p:cNvPr id="4" name="Legende mit Linie 2 3"/>
          <p:cNvSpPr/>
          <p:nvPr/>
        </p:nvSpPr>
        <p:spPr>
          <a:xfrm>
            <a:off x="6664569" y="842601"/>
            <a:ext cx="3389213" cy="692728"/>
          </a:xfrm>
          <a:prstGeom prst="borderCallout2">
            <a:avLst>
              <a:gd name="adj1" fmla="val 21417"/>
              <a:gd name="adj2" fmla="val 106714"/>
              <a:gd name="adj3" fmla="val 20083"/>
              <a:gd name="adj4" fmla="val 135684"/>
              <a:gd name="adj5" fmla="val 291166"/>
              <a:gd name="adj6" fmla="val 42360"/>
            </a:avLst>
          </a:prstGeom>
        </p:spPr>
        <p:style>
          <a:lnRef idx="2">
            <a:schemeClr val="accent5"/>
          </a:lnRef>
          <a:fillRef idx="1">
            <a:schemeClr val="lt1"/>
          </a:fillRef>
          <a:effectRef idx="0">
            <a:schemeClr val="accent5"/>
          </a:effectRef>
          <a:fontRef idx="minor">
            <a:schemeClr val="dk1"/>
          </a:fontRef>
        </p:style>
        <p:txBody>
          <a:bodyPr rtlCol="0" anchor="ctr"/>
          <a:lstStyle/>
          <a:p>
            <a:pPr algn="ctr">
              <a:buBlip>
                <a:blip r:embed="rId3"/>
              </a:buBlip>
            </a:pPr>
            <a:r>
              <a:rPr lang="de-DE" sz="1600" dirty="0"/>
              <a:t> </a:t>
            </a:r>
            <a:r>
              <a:rPr lang="de-DE" dirty="0" smtClean="0"/>
              <a:t>Arzneimittel-Interaktionen</a:t>
            </a:r>
            <a:endParaRPr lang="de-DE" sz="1600" dirty="0"/>
          </a:p>
        </p:txBody>
      </p:sp>
      <p:sp>
        <p:nvSpPr>
          <p:cNvPr id="9" name="Legende mit Linie 2 8"/>
          <p:cNvSpPr/>
          <p:nvPr/>
        </p:nvSpPr>
        <p:spPr>
          <a:xfrm>
            <a:off x="2205180" y="842601"/>
            <a:ext cx="3509819" cy="692728"/>
          </a:xfrm>
          <a:prstGeom prst="borderCallout2">
            <a:avLst>
              <a:gd name="adj1" fmla="val 310750"/>
              <a:gd name="adj2" fmla="val 23643"/>
              <a:gd name="adj3" fmla="val 2749"/>
              <a:gd name="adj4" fmla="val -42686"/>
              <a:gd name="adj5" fmla="val 4499"/>
              <a:gd name="adj6" fmla="val -5602"/>
            </a:avLst>
          </a:prstGeom>
        </p:spPr>
        <p:style>
          <a:lnRef idx="2">
            <a:schemeClr val="accent5"/>
          </a:lnRef>
          <a:fillRef idx="1">
            <a:schemeClr val="lt1"/>
          </a:fillRef>
          <a:effectRef idx="0">
            <a:schemeClr val="accent5"/>
          </a:effectRef>
          <a:fontRef idx="minor">
            <a:schemeClr val="dk1"/>
          </a:fontRef>
        </p:style>
        <p:txBody>
          <a:bodyPr rtlCol="0" anchor="ctr"/>
          <a:lstStyle/>
          <a:p>
            <a:pPr algn="ctr">
              <a:buBlip>
                <a:blip r:embed="rId3"/>
              </a:buBlip>
            </a:pPr>
            <a:r>
              <a:rPr lang="de-DE" dirty="0"/>
              <a:t> </a:t>
            </a:r>
            <a:r>
              <a:rPr lang="de-DE" dirty="0" smtClean="0"/>
              <a:t>Indikation/ Kontraindikationen</a:t>
            </a:r>
            <a:endParaRPr lang="de-DE" dirty="0"/>
          </a:p>
        </p:txBody>
      </p:sp>
      <p:sp>
        <p:nvSpPr>
          <p:cNvPr id="10" name="Legende mit Linie 2 9"/>
          <p:cNvSpPr/>
          <p:nvPr/>
        </p:nvSpPr>
        <p:spPr>
          <a:xfrm>
            <a:off x="6294474" y="5237305"/>
            <a:ext cx="3918057" cy="692728"/>
          </a:xfrm>
          <a:prstGeom prst="borderCallout2">
            <a:avLst>
              <a:gd name="adj1" fmla="val -206583"/>
              <a:gd name="adj2" fmla="val 33675"/>
              <a:gd name="adj3" fmla="val 30749"/>
              <a:gd name="adj4" fmla="val 130670"/>
              <a:gd name="adj5" fmla="val 29832"/>
              <a:gd name="adj6" fmla="val 105057"/>
            </a:avLst>
          </a:prstGeom>
        </p:spPr>
        <p:style>
          <a:lnRef idx="2">
            <a:schemeClr val="accent5"/>
          </a:lnRef>
          <a:fillRef idx="1">
            <a:schemeClr val="lt1"/>
          </a:fillRef>
          <a:effectRef idx="0">
            <a:schemeClr val="accent5"/>
          </a:effectRef>
          <a:fontRef idx="minor">
            <a:schemeClr val="dk1"/>
          </a:fontRef>
        </p:style>
        <p:txBody>
          <a:bodyPr rtlCol="0" anchor="ctr"/>
          <a:lstStyle/>
          <a:p>
            <a:pPr algn="ctr">
              <a:buBlip>
                <a:blip r:embed="rId3"/>
              </a:buBlip>
            </a:pPr>
            <a:r>
              <a:rPr lang="de-DE" sz="1600" dirty="0" smtClean="0"/>
              <a:t> </a:t>
            </a:r>
            <a:r>
              <a:rPr lang="de-DE" dirty="0" smtClean="0"/>
              <a:t>Doppelmedikation/Compliance</a:t>
            </a:r>
            <a:endParaRPr lang="de-DE" sz="1600" dirty="0" smtClean="0"/>
          </a:p>
          <a:p>
            <a:pPr algn="ctr"/>
            <a:endParaRPr lang="de-DE" sz="1600" dirty="0"/>
          </a:p>
        </p:txBody>
      </p:sp>
      <p:sp>
        <p:nvSpPr>
          <p:cNvPr id="12" name="Legende mit Linie 2 11"/>
          <p:cNvSpPr/>
          <p:nvPr/>
        </p:nvSpPr>
        <p:spPr>
          <a:xfrm>
            <a:off x="2078181" y="5230812"/>
            <a:ext cx="2946400" cy="692728"/>
          </a:xfrm>
          <a:prstGeom prst="borderCallout2">
            <a:avLst>
              <a:gd name="adj1" fmla="val -207916"/>
              <a:gd name="adj2" fmla="val 33048"/>
              <a:gd name="adj3" fmla="val 6749"/>
              <a:gd name="adj4" fmla="val -32028"/>
              <a:gd name="adj5" fmla="val 7166"/>
              <a:gd name="adj6" fmla="val -5288"/>
            </a:avLst>
          </a:prstGeom>
        </p:spPr>
        <p:style>
          <a:lnRef idx="2">
            <a:schemeClr val="accent5"/>
          </a:lnRef>
          <a:fillRef idx="1">
            <a:schemeClr val="lt1"/>
          </a:fillRef>
          <a:effectRef idx="0">
            <a:schemeClr val="accent5"/>
          </a:effectRef>
          <a:fontRef idx="minor">
            <a:schemeClr val="dk1"/>
          </a:fontRef>
        </p:style>
        <p:txBody>
          <a:bodyPr rtlCol="0" anchor="ctr"/>
          <a:lstStyle/>
          <a:p>
            <a:pPr algn="ctr">
              <a:buBlip>
                <a:blip r:embed="rId3"/>
              </a:buBlip>
            </a:pPr>
            <a:r>
              <a:rPr lang="de-DE" sz="1600" dirty="0"/>
              <a:t> </a:t>
            </a:r>
            <a:r>
              <a:rPr lang="de-DE" dirty="0" smtClean="0"/>
              <a:t>Übertragungsfehler</a:t>
            </a:r>
            <a:endParaRPr lang="de-DE" sz="1600" dirty="0"/>
          </a:p>
        </p:txBody>
      </p:sp>
      <p:sp>
        <p:nvSpPr>
          <p:cNvPr id="13" name="Legende mit Linie 2 12"/>
          <p:cNvSpPr/>
          <p:nvPr/>
        </p:nvSpPr>
        <p:spPr>
          <a:xfrm>
            <a:off x="8923770" y="2906562"/>
            <a:ext cx="2942165" cy="954885"/>
          </a:xfrm>
          <a:prstGeom prst="borderCallout2">
            <a:avLst>
              <a:gd name="adj1" fmla="val 44084"/>
              <a:gd name="adj2" fmla="val -20612"/>
              <a:gd name="adj3" fmla="val 44082"/>
              <a:gd name="adj4" fmla="val -5840"/>
              <a:gd name="adj5" fmla="val 44499"/>
              <a:gd name="adj6" fmla="val -6229"/>
            </a:avLst>
          </a:prstGeom>
        </p:spPr>
        <p:style>
          <a:lnRef idx="2">
            <a:schemeClr val="accent5"/>
          </a:lnRef>
          <a:fillRef idx="1">
            <a:schemeClr val="lt1"/>
          </a:fillRef>
          <a:effectRef idx="0">
            <a:schemeClr val="accent5"/>
          </a:effectRef>
          <a:fontRef idx="minor">
            <a:schemeClr val="dk1"/>
          </a:fontRef>
        </p:style>
        <p:txBody>
          <a:bodyPr rtlCol="0" anchor="ctr"/>
          <a:lstStyle/>
          <a:p>
            <a:pPr algn="ctr">
              <a:buBlip>
                <a:blip r:embed="rId3"/>
              </a:buBlip>
            </a:pPr>
            <a:r>
              <a:rPr lang="de-DE" sz="1600" dirty="0"/>
              <a:t> </a:t>
            </a:r>
            <a:r>
              <a:rPr lang="de-DE" dirty="0" smtClean="0"/>
              <a:t>Dosierungsfehler</a:t>
            </a:r>
            <a:endParaRPr lang="de-DE" sz="1600" dirty="0"/>
          </a:p>
        </p:txBody>
      </p:sp>
      <p:sp>
        <p:nvSpPr>
          <p:cNvPr id="16" name="Legende mit Linie 2 15"/>
          <p:cNvSpPr/>
          <p:nvPr/>
        </p:nvSpPr>
        <p:spPr>
          <a:xfrm>
            <a:off x="96715" y="3036706"/>
            <a:ext cx="2256251" cy="692728"/>
          </a:xfrm>
          <a:prstGeom prst="borderCallout2">
            <a:avLst>
              <a:gd name="adj1" fmla="val 44084"/>
              <a:gd name="adj2" fmla="val 104496"/>
              <a:gd name="adj3" fmla="val 44082"/>
              <a:gd name="adj4" fmla="val 115621"/>
              <a:gd name="adj5" fmla="val 44500"/>
              <a:gd name="adj6" fmla="val 127086"/>
            </a:avLst>
          </a:prstGeom>
        </p:spPr>
        <p:style>
          <a:lnRef idx="2">
            <a:schemeClr val="accent5"/>
          </a:lnRef>
          <a:fillRef idx="1">
            <a:schemeClr val="lt1"/>
          </a:fillRef>
          <a:effectRef idx="0">
            <a:schemeClr val="accent5"/>
          </a:effectRef>
          <a:fontRef idx="minor">
            <a:schemeClr val="dk1"/>
          </a:fontRef>
        </p:style>
        <p:txBody>
          <a:bodyPr rtlCol="0" anchor="ctr"/>
          <a:lstStyle/>
          <a:p>
            <a:pPr>
              <a:buBlip>
                <a:blip r:embed="rId3"/>
              </a:buBlip>
            </a:pPr>
            <a:r>
              <a:rPr lang="de-DE" dirty="0" smtClean="0"/>
              <a:t> Drug Monitoring  </a:t>
            </a:r>
            <a:endParaRPr lang="de-DE" dirty="0"/>
          </a:p>
        </p:txBody>
      </p:sp>
    </p:spTree>
    <p:extLst>
      <p:ext uri="{BB962C8B-B14F-4D97-AF65-F5344CB8AC3E}">
        <p14:creationId xmlns:p14="http://schemas.microsoft.com/office/powerpoint/2010/main" val="384917033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r>
              <a:rPr lang="de-DE" dirty="0" smtClean="0"/>
              <a:t>Medikationsanalyse 2.0 - </a:t>
            </a:r>
            <a:r>
              <a:rPr lang="de-DE" u="sng" dirty="0" smtClean="0"/>
              <a:t>Schwerpunkte Spital</a:t>
            </a:r>
            <a:endParaRPr lang="de-AT" u="sng" dirty="0"/>
          </a:p>
        </p:txBody>
      </p:sp>
      <p:pic>
        <p:nvPicPr>
          <p:cNvPr id="4" name="Inhaltsplatzhalter 3"/>
          <p:cNvPicPr>
            <a:picLocks noGrp="1" noChangeAspect="1"/>
          </p:cNvPicPr>
          <p:nvPr>
            <p:ph idx="1"/>
          </p:nvPr>
        </p:nvPicPr>
        <p:blipFill>
          <a:blip r:embed="rId3"/>
          <a:stretch>
            <a:fillRect/>
          </a:stretch>
        </p:blipFill>
        <p:spPr>
          <a:xfrm>
            <a:off x="7408756" y="2098412"/>
            <a:ext cx="4486275" cy="1876425"/>
          </a:xfrm>
          <a:prstGeom prst="rect">
            <a:avLst/>
          </a:prstGeom>
        </p:spPr>
      </p:pic>
      <p:sp>
        <p:nvSpPr>
          <p:cNvPr id="6" name="Textfeld 5"/>
          <p:cNvSpPr txBox="1"/>
          <p:nvPr/>
        </p:nvSpPr>
        <p:spPr>
          <a:xfrm>
            <a:off x="518745" y="1888821"/>
            <a:ext cx="5732586" cy="6093976"/>
          </a:xfrm>
          <a:prstGeom prst="rect">
            <a:avLst/>
          </a:prstGeom>
          <a:noFill/>
        </p:spPr>
        <p:txBody>
          <a:bodyPr wrap="square" rtlCol="0">
            <a:spAutoFit/>
          </a:bodyPr>
          <a:lstStyle/>
          <a:p>
            <a:pPr marL="285750" indent="-285750">
              <a:buBlip>
                <a:blip r:embed="rId4"/>
              </a:buBlip>
            </a:pPr>
            <a:r>
              <a:rPr lang="de-DE" dirty="0" smtClean="0"/>
              <a:t> </a:t>
            </a:r>
            <a:r>
              <a:rPr lang="de-DE" sz="2000" dirty="0" smtClean="0"/>
              <a:t>Vitalparameter</a:t>
            </a:r>
          </a:p>
          <a:p>
            <a:endParaRPr lang="de-DE" sz="2000" dirty="0" smtClean="0"/>
          </a:p>
          <a:p>
            <a:pPr marL="285750" indent="-285750">
              <a:buBlip>
                <a:blip r:embed="rId4"/>
              </a:buBlip>
            </a:pPr>
            <a:r>
              <a:rPr lang="de-DE" sz="2000" dirty="0" smtClean="0"/>
              <a:t> Klinische Chemie</a:t>
            </a:r>
          </a:p>
          <a:p>
            <a:endParaRPr lang="de-DE" sz="2000" dirty="0" smtClean="0"/>
          </a:p>
          <a:p>
            <a:pPr marL="285750" indent="-285750">
              <a:buBlip>
                <a:blip r:embed="rId4"/>
              </a:buBlip>
            </a:pPr>
            <a:r>
              <a:rPr lang="de-DE" sz="2000" dirty="0" smtClean="0"/>
              <a:t> Zuckerkurve (speziell)</a:t>
            </a:r>
          </a:p>
          <a:p>
            <a:r>
              <a:rPr lang="de-DE" sz="2000" dirty="0" smtClean="0"/>
              <a:t> </a:t>
            </a:r>
          </a:p>
          <a:p>
            <a:pPr marL="285750" indent="-285750">
              <a:buBlip>
                <a:blip r:embed="rId4"/>
              </a:buBlip>
            </a:pPr>
            <a:r>
              <a:rPr lang="de-DE" sz="2000" dirty="0" smtClean="0"/>
              <a:t> Heimmedikation/aktuelle Medikation</a:t>
            </a:r>
          </a:p>
          <a:p>
            <a:endParaRPr lang="de-DE" sz="2000" dirty="0" smtClean="0"/>
          </a:p>
          <a:p>
            <a:pPr marL="285750" indent="-285750">
              <a:buBlip>
                <a:blip r:embed="rId4"/>
              </a:buBlip>
            </a:pPr>
            <a:r>
              <a:rPr lang="de-DE" sz="2000" dirty="0" smtClean="0"/>
              <a:t> Isotopenlabor</a:t>
            </a:r>
          </a:p>
          <a:p>
            <a:endParaRPr lang="de-DE" sz="2000" dirty="0" smtClean="0"/>
          </a:p>
          <a:p>
            <a:pPr marL="285750" indent="-285750">
              <a:buBlip>
                <a:blip r:embed="rId4"/>
              </a:buBlip>
            </a:pPr>
            <a:r>
              <a:rPr lang="de-DE" sz="2000" dirty="0" smtClean="0"/>
              <a:t> </a:t>
            </a:r>
            <a:r>
              <a:rPr lang="de-DE" sz="2000" dirty="0" err="1" smtClean="0"/>
              <a:t>Dekurse</a:t>
            </a:r>
            <a:r>
              <a:rPr lang="de-DE" sz="2000" dirty="0" smtClean="0"/>
              <a:t>/Befunde</a:t>
            </a:r>
          </a:p>
          <a:p>
            <a:endParaRPr lang="de-DE" sz="2000" dirty="0" smtClean="0"/>
          </a:p>
          <a:p>
            <a:pPr marL="285750" indent="-285750">
              <a:buBlip>
                <a:blip r:embed="rId4"/>
              </a:buBlip>
            </a:pPr>
            <a:r>
              <a:rPr lang="de-DE" sz="2000" dirty="0" smtClean="0"/>
              <a:t> Pflegeberichte</a:t>
            </a:r>
          </a:p>
          <a:p>
            <a:endParaRPr lang="de-DE" sz="2000" dirty="0" smtClean="0"/>
          </a:p>
          <a:p>
            <a:pPr marL="285750" indent="-285750">
              <a:buBlip>
                <a:blip r:embed="rId4"/>
              </a:buBlip>
            </a:pPr>
            <a:r>
              <a:rPr lang="de-DE" sz="2000" dirty="0" smtClean="0"/>
              <a:t>…</a:t>
            </a:r>
          </a:p>
          <a:p>
            <a:endParaRPr lang="de-DE" dirty="0" smtClean="0"/>
          </a:p>
          <a:p>
            <a:endParaRPr lang="de-DE" dirty="0" smtClean="0"/>
          </a:p>
          <a:p>
            <a:endParaRPr lang="de-DE" dirty="0"/>
          </a:p>
          <a:p>
            <a:endParaRPr lang="de-DE" dirty="0" smtClean="0"/>
          </a:p>
          <a:p>
            <a:endParaRPr lang="de-DE" dirty="0" smtClean="0"/>
          </a:p>
        </p:txBody>
      </p:sp>
      <p:pic>
        <p:nvPicPr>
          <p:cNvPr id="7" name="Grafik 6"/>
          <p:cNvPicPr>
            <a:picLocks noChangeAspect="1"/>
          </p:cNvPicPr>
          <p:nvPr/>
        </p:nvPicPr>
        <p:blipFill>
          <a:blip r:embed="rId5"/>
          <a:stretch>
            <a:fillRect/>
          </a:stretch>
        </p:blipFill>
        <p:spPr>
          <a:xfrm>
            <a:off x="5893136" y="2098412"/>
            <a:ext cx="1143000" cy="3209925"/>
          </a:xfrm>
          <a:prstGeom prst="rect">
            <a:avLst/>
          </a:prstGeom>
        </p:spPr>
      </p:pic>
    </p:spTree>
    <p:extLst>
      <p:ext uri="{BB962C8B-B14F-4D97-AF65-F5344CB8AC3E}">
        <p14:creationId xmlns:p14="http://schemas.microsoft.com/office/powerpoint/2010/main" val="8922063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500"/>
                                        <p:tgtEl>
                                          <p:spTgt spid="7"/>
                                        </p:tgtEl>
                                      </p:cBhvr>
                                    </p:animEffect>
                                  </p:childTnLst>
                                </p:cTn>
                              </p:par>
                              <p:par>
                                <p:cTn id="13" presetID="10" presetClass="entr" presetSubtype="0" fill="hold" nodeType="with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fade">
                                      <p:cBhvr>
                                        <p:cTn id="15"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758960" y="0"/>
            <a:ext cx="10515600" cy="1325563"/>
          </a:xfrm>
        </p:spPr>
        <p:txBody>
          <a:bodyPr/>
          <a:lstStyle/>
          <a:p>
            <a:pPr algn="ctr"/>
            <a:r>
              <a:rPr lang="de-DE" dirty="0" smtClean="0"/>
              <a:t>analog vs..</a:t>
            </a:r>
            <a:endParaRPr lang="de-AT" dirty="0"/>
          </a:p>
        </p:txBody>
      </p:sp>
      <p:pic>
        <p:nvPicPr>
          <p:cNvPr id="3" name="Grafik 2"/>
          <p:cNvPicPr>
            <a:picLocks noChangeAspect="1"/>
          </p:cNvPicPr>
          <p:nvPr/>
        </p:nvPicPr>
        <p:blipFill>
          <a:blip r:embed="rId3"/>
          <a:stretch>
            <a:fillRect/>
          </a:stretch>
        </p:blipFill>
        <p:spPr>
          <a:xfrm>
            <a:off x="2286491" y="1325563"/>
            <a:ext cx="7492621" cy="4882197"/>
          </a:xfrm>
          <a:prstGeom prst="rect">
            <a:avLst/>
          </a:prstGeom>
        </p:spPr>
      </p:pic>
      <p:sp>
        <p:nvSpPr>
          <p:cNvPr id="4" name="Textfeld 3"/>
          <p:cNvSpPr txBox="1"/>
          <p:nvPr/>
        </p:nvSpPr>
        <p:spPr>
          <a:xfrm>
            <a:off x="3839792" y="6207760"/>
            <a:ext cx="5730949" cy="215444"/>
          </a:xfrm>
          <a:prstGeom prst="rect">
            <a:avLst/>
          </a:prstGeom>
          <a:noFill/>
        </p:spPr>
        <p:txBody>
          <a:bodyPr wrap="square" rtlCol="0">
            <a:spAutoFit/>
          </a:bodyPr>
          <a:lstStyle/>
          <a:p>
            <a:r>
              <a:rPr lang="de-DE" sz="800" dirty="0">
                <a:solidFill>
                  <a:schemeClr val="bg2">
                    <a:lumMod val="75000"/>
                  </a:schemeClr>
                </a:solidFill>
              </a:rPr>
              <a:t>Bildquelle: https://www.medi-7.de/Bilder/Medi-7_Medicationplan.pdf</a:t>
            </a:r>
            <a:endParaRPr lang="de-AT" sz="800" dirty="0">
              <a:solidFill>
                <a:schemeClr val="bg2">
                  <a:lumMod val="75000"/>
                </a:schemeClr>
              </a:solidFill>
            </a:endParaRPr>
          </a:p>
        </p:txBody>
      </p:sp>
    </p:spTree>
    <p:extLst>
      <p:ext uri="{BB962C8B-B14F-4D97-AF65-F5344CB8AC3E}">
        <p14:creationId xmlns:p14="http://schemas.microsoft.com/office/powerpoint/2010/main" val="390986242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266700" y="0"/>
            <a:ext cx="10515600" cy="723900"/>
          </a:xfrm>
        </p:spPr>
        <p:txBody>
          <a:bodyPr/>
          <a:lstStyle/>
          <a:p>
            <a:pPr algn="ctr"/>
            <a:r>
              <a:rPr lang="de-DE" sz="4000" dirty="0" smtClean="0"/>
              <a:t>digital</a:t>
            </a:r>
            <a:endParaRPr lang="de-AT" dirty="0"/>
          </a:p>
        </p:txBody>
      </p:sp>
      <p:pic>
        <p:nvPicPr>
          <p:cNvPr id="4" name="Grafik 3"/>
          <p:cNvPicPr>
            <a:picLocks noChangeAspect="1"/>
          </p:cNvPicPr>
          <p:nvPr/>
        </p:nvPicPr>
        <p:blipFill rotWithShape="1">
          <a:blip r:embed="rId3"/>
          <a:srcRect r="27649"/>
          <a:stretch/>
        </p:blipFill>
        <p:spPr>
          <a:xfrm>
            <a:off x="171450" y="628118"/>
            <a:ext cx="9686925" cy="6214493"/>
          </a:xfrm>
          <a:prstGeom prst="rect">
            <a:avLst/>
          </a:prstGeom>
        </p:spPr>
      </p:pic>
      <p:sp>
        <p:nvSpPr>
          <p:cNvPr id="5" name="Textfeld 4"/>
          <p:cNvSpPr txBox="1"/>
          <p:nvPr/>
        </p:nvSpPr>
        <p:spPr>
          <a:xfrm>
            <a:off x="9858375" y="6596390"/>
            <a:ext cx="2333625" cy="246221"/>
          </a:xfrm>
          <a:prstGeom prst="rect">
            <a:avLst/>
          </a:prstGeom>
          <a:noFill/>
        </p:spPr>
        <p:txBody>
          <a:bodyPr wrap="square" rtlCol="0">
            <a:spAutoFit/>
          </a:bodyPr>
          <a:lstStyle/>
          <a:p>
            <a:r>
              <a:rPr lang="de-DE" sz="1000" dirty="0" smtClean="0">
                <a:solidFill>
                  <a:schemeClr val="bg2">
                    <a:lumMod val="75000"/>
                  </a:schemeClr>
                </a:solidFill>
              </a:rPr>
              <a:t>Quelle: </a:t>
            </a:r>
            <a:r>
              <a:rPr lang="de-DE" sz="1000" dirty="0" err="1" smtClean="0">
                <a:solidFill>
                  <a:schemeClr val="bg2">
                    <a:lumMod val="75000"/>
                  </a:schemeClr>
                </a:solidFill>
              </a:rPr>
              <a:t>Medcasol</a:t>
            </a:r>
            <a:r>
              <a:rPr lang="de-DE" sz="1000" dirty="0" smtClean="0">
                <a:solidFill>
                  <a:schemeClr val="bg2">
                    <a:lumMod val="75000"/>
                  </a:schemeClr>
                </a:solidFill>
              </a:rPr>
              <a:t> Screenshot 28.08.2024</a:t>
            </a:r>
            <a:endParaRPr lang="de-AT" sz="1000" dirty="0">
              <a:solidFill>
                <a:schemeClr val="bg2">
                  <a:lumMod val="75000"/>
                </a:schemeClr>
              </a:solidFill>
            </a:endParaRPr>
          </a:p>
        </p:txBody>
      </p:sp>
      <p:sp>
        <p:nvSpPr>
          <p:cNvPr id="3" name="Rechteck 2"/>
          <p:cNvSpPr/>
          <p:nvPr/>
        </p:nvSpPr>
        <p:spPr>
          <a:xfrm>
            <a:off x="2876550" y="2667000"/>
            <a:ext cx="1466850" cy="1200150"/>
          </a:xfrm>
          <a:prstGeom prst="rect">
            <a:avLst/>
          </a:prstGeom>
          <a:noFill/>
          <a:ln w="28575">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AT"/>
          </a:p>
        </p:txBody>
      </p:sp>
      <p:sp>
        <p:nvSpPr>
          <p:cNvPr id="6" name="Rechteck 5"/>
          <p:cNvSpPr/>
          <p:nvPr/>
        </p:nvSpPr>
        <p:spPr>
          <a:xfrm>
            <a:off x="934679" y="1256071"/>
            <a:ext cx="1189089" cy="734961"/>
          </a:xfrm>
          <a:prstGeom prst="rect">
            <a:avLst/>
          </a:prstGeom>
          <a:noFill/>
          <a:ln w="28575">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AT"/>
          </a:p>
        </p:txBody>
      </p:sp>
      <p:sp>
        <p:nvSpPr>
          <p:cNvPr id="7" name="Rechteck 6"/>
          <p:cNvSpPr/>
          <p:nvPr/>
        </p:nvSpPr>
        <p:spPr>
          <a:xfrm>
            <a:off x="2886996" y="1023476"/>
            <a:ext cx="5202493" cy="232595"/>
          </a:xfrm>
          <a:prstGeom prst="rect">
            <a:avLst/>
          </a:prstGeom>
          <a:noFill/>
          <a:ln w="28575">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AT"/>
          </a:p>
        </p:txBody>
      </p:sp>
      <p:sp>
        <p:nvSpPr>
          <p:cNvPr id="8" name="Rechteck 7"/>
          <p:cNvSpPr/>
          <p:nvPr/>
        </p:nvSpPr>
        <p:spPr>
          <a:xfrm>
            <a:off x="2894370" y="4154730"/>
            <a:ext cx="1456404" cy="1486528"/>
          </a:xfrm>
          <a:prstGeom prst="rect">
            <a:avLst/>
          </a:prstGeom>
          <a:noFill/>
          <a:ln w="28575">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AT"/>
          </a:p>
        </p:txBody>
      </p:sp>
    </p:spTree>
    <p:extLst>
      <p:ext uri="{BB962C8B-B14F-4D97-AF65-F5344CB8AC3E}">
        <p14:creationId xmlns:p14="http://schemas.microsoft.com/office/powerpoint/2010/main" val="22879774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fade">
                                      <p:cBhvr>
                                        <p:cTn id="10" dur="500"/>
                                        <p:tgtEl>
                                          <p:spTgt spid="7"/>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fade">
                                      <p:cBhvr>
                                        <p:cTn id="13" dur="500"/>
                                        <p:tgtEl>
                                          <p:spTgt spid="3"/>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fade">
                                      <p:cBhvr>
                                        <p:cTn id="16"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6" grpId="0" animBg="1"/>
      <p:bldP spid="7" grpId="0" animBg="1"/>
      <p:bldP spid="8"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r>
              <a:rPr lang="de-DE" b="1" dirty="0" smtClean="0"/>
              <a:t>Gründe für potentielle AM-Interaktionen</a:t>
            </a:r>
            <a:endParaRPr lang="de-AT" b="1" dirty="0"/>
          </a:p>
        </p:txBody>
      </p:sp>
      <p:sp>
        <p:nvSpPr>
          <p:cNvPr id="3" name="Inhaltsplatzhalter 2"/>
          <p:cNvSpPr>
            <a:spLocks noGrp="1"/>
          </p:cNvSpPr>
          <p:nvPr>
            <p:ph idx="1"/>
          </p:nvPr>
        </p:nvSpPr>
        <p:spPr>
          <a:xfrm>
            <a:off x="838200" y="1825625"/>
            <a:ext cx="10515600" cy="2559944"/>
          </a:xfrm>
        </p:spPr>
        <p:txBody>
          <a:bodyPr>
            <a:normAutofit fontScale="92500" lnSpcReduction="20000"/>
          </a:bodyPr>
          <a:lstStyle/>
          <a:p>
            <a:pPr>
              <a:buBlip>
                <a:blip r:embed="rId3"/>
              </a:buBlip>
            </a:pPr>
            <a:r>
              <a:rPr lang="de-DE" dirty="0" smtClean="0"/>
              <a:t> gemeinsamer Einnahmezeitpunkt mehrerer Arzneimittel</a:t>
            </a:r>
          </a:p>
          <a:p>
            <a:pPr>
              <a:buBlip>
                <a:blip r:embed="rId3"/>
              </a:buBlip>
            </a:pPr>
            <a:r>
              <a:rPr lang="de-DE" dirty="0"/>
              <a:t> </a:t>
            </a:r>
            <a:r>
              <a:rPr lang="de-DE" dirty="0" err="1" smtClean="0"/>
              <a:t>cytochromabhängiger</a:t>
            </a:r>
            <a:r>
              <a:rPr lang="de-DE" dirty="0" smtClean="0"/>
              <a:t> Metabolismus inhibiert/induziert</a:t>
            </a:r>
          </a:p>
          <a:p>
            <a:pPr>
              <a:buBlip>
                <a:blip r:embed="rId3"/>
              </a:buBlip>
            </a:pPr>
            <a:r>
              <a:rPr lang="de-DE" dirty="0" smtClean="0"/>
              <a:t> Plasmaproteinbindung (Albumin) </a:t>
            </a:r>
            <a:r>
              <a:rPr lang="de-DE" dirty="0" smtClean="0">
                <a:sym typeface="Wingdings" panose="05000000000000000000" pitchFamily="2" charset="2"/>
              </a:rPr>
              <a:t> freier Anteil Pharmakon </a:t>
            </a:r>
          </a:p>
          <a:p>
            <a:pPr>
              <a:buBlip>
                <a:blip r:embed="rId3"/>
              </a:buBlip>
            </a:pPr>
            <a:r>
              <a:rPr lang="de-DE" dirty="0">
                <a:sym typeface="Wingdings" panose="05000000000000000000" pitchFamily="2" charset="2"/>
              </a:rPr>
              <a:t> </a:t>
            </a:r>
            <a:r>
              <a:rPr lang="de-DE" dirty="0" err="1" smtClean="0">
                <a:sym typeface="Wingdings" panose="05000000000000000000" pitchFamily="2" charset="2"/>
              </a:rPr>
              <a:t>Nahrungs</a:t>
            </a:r>
            <a:r>
              <a:rPr lang="de-DE" dirty="0" smtClean="0">
                <a:sym typeface="Wingdings" panose="05000000000000000000" pitchFamily="2" charset="2"/>
              </a:rPr>
              <a:t>(-</a:t>
            </a:r>
            <a:r>
              <a:rPr lang="de-DE" dirty="0" err="1" smtClean="0">
                <a:sym typeface="Wingdings" panose="05000000000000000000" pitchFamily="2" charset="2"/>
              </a:rPr>
              <a:t>ergänzungs</a:t>
            </a:r>
            <a:r>
              <a:rPr lang="de-DE" dirty="0" smtClean="0">
                <a:sym typeface="Wingdings" panose="05000000000000000000" pitchFamily="2" charset="2"/>
              </a:rPr>
              <a:t>)mittel induzierte Interaktionen</a:t>
            </a:r>
          </a:p>
          <a:p>
            <a:pPr>
              <a:buBlip>
                <a:blip r:embed="rId3"/>
              </a:buBlip>
            </a:pPr>
            <a:r>
              <a:rPr lang="de-DE" dirty="0" smtClean="0">
                <a:sym typeface="Wingdings" panose="05000000000000000000" pitchFamily="2" charset="2"/>
              </a:rPr>
              <a:t> Komplexbildung durch mehrwertige Kationen </a:t>
            </a:r>
          </a:p>
          <a:p>
            <a:pPr>
              <a:buBlip>
                <a:blip r:embed="rId3"/>
              </a:buBlip>
            </a:pPr>
            <a:r>
              <a:rPr lang="de-DE" dirty="0" smtClean="0">
                <a:sym typeface="Wingdings" panose="05000000000000000000" pitchFamily="2" charset="2"/>
              </a:rPr>
              <a:t> Inkompatibilitäten (Infusionen..)</a:t>
            </a:r>
          </a:p>
          <a:p>
            <a:pPr>
              <a:buBlip>
                <a:blip r:embed="rId3"/>
              </a:buBlip>
            </a:pPr>
            <a:endParaRPr lang="de-DE" dirty="0">
              <a:sym typeface="Wingdings" panose="05000000000000000000" pitchFamily="2" charset="2"/>
            </a:endParaRPr>
          </a:p>
          <a:p>
            <a:pPr marL="0" indent="0">
              <a:buNone/>
            </a:pPr>
            <a:endParaRPr lang="de-DE" dirty="0" smtClean="0">
              <a:sym typeface="Wingdings" panose="05000000000000000000" pitchFamily="2" charset="2"/>
            </a:endParaRPr>
          </a:p>
          <a:p>
            <a:pPr marL="0" indent="0">
              <a:buNone/>
            </a:pPr>
            <a:endParaRPr lang="de-AT" dirty="0"/>
          </a:p>
        </p:txBody>
      </p:sp>
      <p:sp>
        <p:nvSpPr>
          <p:cNvPr id="7" name="Textfeld 6"/>
          <p:cNvSpPr txBox="1"/>
          <p:nvPr/>
        </p:nvSpPr>
        <p:spPr>
          <a:xfrm>
            <a:off x="971550" y="4678532"/>
            <a:ext cx="6423549" cy="1569660"/>
          </a:xfrm>
          <a:prstGeom prst="rect">
            <a:avLst/>
          </a:prstGeom>
          <a:noFill/>
        </p:spPr>
        <p:txBody>
          <a:bodyPr wrap="square" rtlCol="0">
            <a:spAutoFit/>
          </a:bodyPr>
          <a:lstStyle/>
          <a:p>
            <a:r>
              <a:rPr lang="de-DE" sz="2400" dirty="0" smtClean="0">
                <a:solidFill>
                  <a:srgbClr val="C00000"/>
                </a:solidFill>
              </a:rPr>
              <a:t>Folgen:</a:t>
            </a:r>
          </a:p>
          <a:p>
            <a:r>
              <a:rPr lang="de-DE" sz="2400" dirty="0" smtClean="0">
                <a:sym typeface="Wingdings" panose="05000000000000000000" pitchFamily="2" charset="2"/>
              </a:rPr>
              <a:t>Verminderte Wirkung </a:t>
            </a:r>
          </a:p>
          <a:p>
            <a:r>
              <a:rPr lang="de-DE" sz="2400" dirty="0" smtClean="0">
                <a:sym typeface="Wingdings" panose="05000000000000000000" pitchFamily="2" charset="2"/>
              </a:rPr>
              <a:t>Additive/verstärkte Wirkung</a:t>
            </a:r>
          </a:p>
          <a:p>
            <a:r>
              <a:rPr lang="de-DE" sz="2400" dirty="0" smtClean="0">
                <a:sym typeface="Wingdings" panose="05000000000000000000" pitchFamily="2" charset="2"/>
              </a:rPr>
              <a:t>Ausbleibende Wirkung des Pharmakons</a:t>
            </a:r>
            <a:endParaRPr lang="de-AT" sz="2400" dirty="0"/>
          </a:p>
        </p:txBody>
      </p:sp>
      <p:sp>
        <p:nvSpPr>
          <p:cNvPr id="5" name="Minus 4"/>
          <p:cNvSpPr/>
          <p:nvPr/>
        </p:nvSpPr>
        <p:spPr>
          <a:xfrm>
            <a:off x="657225" y="5143500"/>
            <a:ext cx="314325" cy="281887"/>
          </a:xfrm>
          <a:prstGeom prst="mathMinus">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AT"/>
          </a:p>
        </p:txBody>
      </p:sp>
      <p:sp>
        <p:nvSpPr>
          <p:cNvPr id="6" name="Plus 5"/>
          <p:cNvSpPr/>
          <p:nvPr/>
        </p:nvSpPr>
        <p:spPr>
          <a:xfrm>
            <a:off x="652462" y="5512662"/>
            <a:ext cx="319088" cy="256181"/>
          </a:xfrm>
          <a:prstGeom prst="mathPlus">
            <a:avLst/>
          </a:prstGeom>
          <a:solidFill>
            <a:srgbClr val="FBAB0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AT"/>
          </a:p>
        </p:txBody>
      </p:sp>
      <p:sp>
        <p:nvSpPr>
          <p:cNvPr id="8" name="Verbotsymbol 7"/>
          <p:cNvSpPr/>
          <p:nvPr/>
        </p:nvSpPr>
        <p:spPr>
          <a:xfrm>
            <a:off x="652462" y="5894218"/>
            <a:ext cx="319088" cy="247650"/>
          </a:xfrm>
          <a:prstGeom prst="noSmoking">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AT">
              <a:solidFill>
                <a:schemeClr val="tx1"/>
              </a:solidFill>
            </a:endParaRPr>
          </a:p>
        </p:txBody>
      </p:sp>
    </p:spTree>
    <p:extLst>
      <p:ext uri="{BB962C8B-B14F-4D97-AF65-F5344CB8AC3E}">
        <p14:creationId xmlns:p14="http://schemas.microsoft.com/office/powerpoint/2010/main" val="42257114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fade">
                                      <p:cBhvr>
                                        <p:cTn id="10" dur="500"/>
                                        <p:tgtEl>
                                          <p:spTgt spid="5"/>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fade">
                                      <p:cBhvr>
                                        <p:cTn id="13" dur="500"/>
                                        <p:tgtEl>
                                          <p:spTgt spid="6"/>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fade">
                                      <p:cBhvr>
                                        <p:cTn id="16"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5" grpId="0" animBg="1"/>
      <p:bldP spid="6" grpId="0" animBg="1"/>
      <p:bldP spid="8"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r>
              <a:rPr lang="de-DE" dirty="0" smtClean="0"/>
              <a:t>Fallbeispiele aus der Praxis – </a:t>
            </a:r>
            <a:r>
              <a:rPr lang="de-DE" b="1" dirty="0" smtClean="0"/>
              <a:t>AM Interaktion</a:t>
            </a:r>
            <a:endParaRPr lang="de-AT" b="1" dirty="0"/>
          </a:p>
        </p:txBody>
      </p:sp>
      <p:sp>
        <p:nvSpPr>
          <p:cNvPr id="7" name="Textfeld 6"/>
          <p:cNvSpPr txBox="1"/>
          <p:nvPr/>
        </p:nvSpPr>
        <p:spPr>
          <a:xfrm>
            <a:off x="742950" y="4164405"/>
            <a:ext cx="9485746" cy="2308324"/>
          </a:xfrm>
          <a:prstGeom prst="rect">
            <a:avLst/>
          </a:prstGeom>
          <a:noFill/>
        </p:spPr>
        <p:txBody>
          <a:bodyPr wrap="square" rtlCol="0">
            <a:spAutoFit/>
          </a:bodyPr>
          <a:lstStyle/>
          <a:p>
            <a:r>
              <a:rPr lang="de-DE" sz="2400" dirty="0" smtClean="0">
                <a:solidFill>
                  <a:srgbClr val="FF0000"/>
                </a:solidFill>
              </a:rPr>
              <a:t>! </a:t>
            </a:r>
            <a:r>
              <a:rPr lang="de-DE" sz="2400" dirty="0" err="1" smtClean="0">
                <a:solidFill>
                  <a:srgbClr val="FF0000"/>
                </a:solidFill>
              </a:rPr>
              <a:t>Clarithromycin</a:t>
            </a:r>
            <a:r>
              <a:rPr lang="de-DE" sz="2400" dirty="0" smtClean="0">
                <a:solidFill>
                  <a:srgbClr val="FF0000"/>
                </a:solidFill>
              </a:rPr>
              <a:t>       </a:t>
            </a:r>
            <a:r>
              <a:rPr lang="de-DE" sz="2400" dirty="0" err="1" smtClean="0">
                <a:solidFill>
                  <a:srgbClr val="FF0000"/>
                </a:solidFill>
              </a:rPr>
              <a:t>Amlodipin</a:t>
            </a:r>
            <a:r>
              <a:rPr lang="de-DE" sz="2400" dirty="0" smtClean="0">
                <a:solidFill>
                  <a:srgbClr val="FF0000"/>
                </a:solidFill>
              </a:rPr>
              <a:t> Wechselwirkung!</a:t>
            </a:r>
          </a:p>
          <a:p>
            <a:endParaRPr lang="de-DE" sz="2400" dirty="0"/>
          </a:p>
          <a:p>
            <a:r>
              <a:rPr lang="de-DE" sz="2400" b="1" dirty="0" smtClean="0"/>
              <a:t>Mechanismus: </a:t>
            </a:r>
          </a:p>
          <a:p>
            <a:r>
              <a:rPr lang="de-DE" sz="2400" dirty="0" err="1" smtClean="0"/>
              <a:t>Makrolid</a:t>
            </a:r>
            <a:r>
              <a:rPr lang="de-DE" sz="2400" dirty="0" smtClean="0"/>
              <a:t> AB hemmt CYP3A4 </a:t>
            </a:r>
            <a:r>
              <a:rPr lang="de-DE" sz="2400" dirty="0" smtClean="0">
                <a:sym typeface="Wingdings" panose="05000000000000000000" pitchFamily="2" charset="2"/>
              </a:rPr>
              <a:t> erhöhte Plasmaspiegel des Calcium-Antagonisten möglich </a:t>
            </a:r>
          </a:p>
          <a:p>
            <a:r>
              <a:rPr lang="de-DE" sz="2400" b="1" dirty="0" smtClean="0">
                <a:sym typeface="Wingdings" panose="05000000000000000000" pitchFamily="2" charset="2"/>
              </a:rPr>
              <a:t>Folgen:  </a:t>
            </a:r>
            <a:r>
              <a:rPr lang="de-DE" sz="2400" dirty="0" smtClean="0">
                <a:sym typeface="Wingdings" panose="05000000000000000000" pitchFamily="2" charset="2"/>
              </a:rPr>
              <a:t>typische NW können auftreten (Hypotonie, </a:t>
            </a:r>
            <a:r>
              <a:rPr lang="de-DE" sz="2400" dirty="0" err="1" smtClean="0">
                <a:sym typeface="Wingdings" panose="05000000000000000000" pitchFamily="2" charset="2"/>
              </a:rPr>
              <a:t>Flush</a:t>
            </a:r>
            <a:r>
              <a:rPr lang="de-DE" sz="2400" dirty="0" smtClean="0">
                <a:sym typeface="Wingdings" panose="05000000000000000000" pitchFamily="2" charset="2"/>
              </a:rPr>
              <a:t>, Tachykardie…)</a:t>
            </a:r>
            <a:endParaRPr lang="de-AT" sz="2400" b="1" dirty="0"/>
          </a:p>
        </p:txBody>
      </p:sp>
      <p:sp>
        <p:nvSpPr>
          <p:cNvPr id="9" name="Pfeil nach links und rechts 8"/>
          <p:cNvSpPr/>
          <p:nvPr/>
        </p:nvSpPr>
        <p:spPr>
          <a:xfrm>
            <a:off x="2924175" y="4280626"/>
            <a:ext cx="295563" cy="203200"/>
          </a:xfrm>
          <a:prstGeom prst="leftRightArrow">
            <a:avLst/>
          </a:prstGeom>
        </p:spPr>
        <p:style>
          <a:lnRef idx="1">
            <a:schemeClr val="accent2"/>
          </a:lnRef>
          <a:fillRef idx="3">
            <a:schemeClr val="accent2"/>
          </a:fillRef>
          <a:effectRef idx="2">
            <a:schemeClr val="accent2"/>
          </a:effectRef>
          <a:fontRef idx="minor">
            <a:schemeClr val="lt1"/>
          </a:fontRef>
        </p:style>
        <p:txBody>
          <a:bodyPr rtlCol="0" anchor="ctr"/>
          <a:lstStyle/>
          <a:p>
            <a:pPr algn="ctr"/>
            <a:endParaRPr lang="de-AT"/>
          </a:p>
        </p:txBody>
      </p:sp>
      <p:pic>
        <p:nvPicPr>
          <p:cNvPr id="11" name="Grafik 10"/>
          <p:cNvPicPr>
            <a:picLocks noChangeAspect="1"/>
          </p:cNvPicPr>
          <p:nvPr/>
        </p:nvPicPr>
        <p:blipFill>
          <a:blip r:embed="rId3"/>
          <a:stretch>
            <a:fillRect/>
          </a:stretch>
        </p:blipFill>
        <p:spPr>
          <a:xfrm>
            <a:off x="742950" y="1424607"/>
            <a:ext cx="10554274" cy="2241990"/>
          </a:xfrm>
          <a:prstGeom prst="rect">
            <a:avLst/>
          </a:prstGeom>
        </p:spPr>
      </p:pic>
      <p:sp>
        <p:nvSpPr>
          <p:cNvPr id="10" name="Rechteck 9"/>
          <p:cNvSpPr/>
          <p:nvPr/>
        </p:nvSpPr>
        <p:spPr>
          <a:xfrm>
            <a:off x="838200" y="2092293"/>
            <a:ext cx="2057400" cy="198661"/>
          </a:xfrm>
          <a:prstGeom prst="rect">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AT"/>
          </a:p>
        </p:txBody>
      </p:sp>
      <p:sp>
        <p:nvSpPr>
          <p:cNvPr id="8" name="Rechteck 7"/>
          <p:cNvSpPr/>
          <p:nvPr/>
        </p:nvSpPr>
        <p:spPr>
          <a:xfrm>
            <a:off x="838200" y="2457308"/>
            <a:ext cx="2057400" cy="143017"/>
          </a:xfrm>
          <a:prstGeom prst="rect">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AT"/>
          </a:p>
        </p:txBody>
      </p:sp>
      <p:sp>
        <p:nvSpPr>
          <p:cNvPr id="12" name="Rechteck 11"/>
          <p:cNvSpPr/>
          <p:nvPr/>
        </p:nvSpPr>
        <p:spPr>
          <a:xfrm>
            <a:off x="6096000" y="2474093"/>
            <a:ext cx="2057400" cy="143017"/>
          </a:xfrm>
          <a:prstGeom prst="rect">
            <a:avLst/>
          </a:prstGeom>
          <a:noFill/>
          <a:ln w="28575">
            <a:solidFill>
              <a:srgbClr val="33CC3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AT"/>
          </a:p>
        </p:txBody>
      </p:sp>
      <p:sp>
        <p:nvSpPr>
          <p:cNvPr id="13" name="Rechteck 12"/>
          <p:cNvSpPr/>
          <p:nvPr/>
        </p:nvSpPr>
        <p:spPr>
          <a:xfrm>
            <a:off x="8815137" y="2639237"/>
            <a:ext cx="2057400" cy="143017"/>
          </a:xfrm>
          <a:prstGeom prst="rect">
            <a:avLst/>
          </a:prstGeom>
          <a:noFill/>
          <a:ln w="28575">
            <a:solidFill>
              <a:srgbClr val="33CC3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AT"/>
          </a:p>
        </p:txBody>
      </p:sp>
      <p:sp>
        <p:nvSpPr>
          <p:cNvPr id="14" name="Rechteck 13"/>
          <p:cNvSpPr/>
          <p:nvPr/>
        </p:nvSpPr>
        <p:spPr>
          <a:xfrm>
            <a:off x="838200" y="2619679"/>
            <a:ext cx="2057400" cy="143017"/>
          </a:xfrm>
          <a:prstGeom prst="rect">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AT"/>
          </a:p>
        </p:txBody>
      </p:sp>
    </p:spTree>
    <p:extLst>
      <p:ext uri="{BB962C8B-B14F-4D97-AF65-F5344CB8AC3E}">
        <p14:creationId xmlns:p14="http://schemas.microsoft.com/office/powerpoint/2010/main" val="2766891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fade">
                                      <p:cBhvr>
                                        <p:cTn id="10" dur="500"/>
                                        <p:tgtEl>
                                          <p:spTgt spid="9"/>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2"/>
                                        </p:tgtEl>
                                        <p:attrNameLst>
                                          <p:attrName>style.visibility</p:attrName>
                                        </p:attrNameLst>
                                      </p:cBhvr>
                                      <p:to>
                                        <p:strVal val="visible"/>
                                      </p:to>
                                    </p:set>
                                    <p:animEffect transition="in" filter="fade">
                                      <p:cBhvr>
                                        <p:cTn id="13" dur="500"/>
                                        <p:tgtEl>
                                          <p:spTgt spid="12"/>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13"/>
                                        </p:tgtEl>
                                        <p:attrNameLst>
                                          <p:attrName>style.visibility</p:attrName>
                                        </p:attrNameLst>
                                      </p:cBhvr>
                                      <p:to>
                                        <p:strVal val="visible"/>
                                      </p:to>
                                    </p:set>
                                    <p:animEffect transition="in" filter="fade">
                                      <p:cBhvr>
                                        <p:cTn id="16"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9" grpId="0" animBg="1"/>
      <p:bldP spid="12" grpId="0" animBg="1"/>
      <p:bldP spid="13" grpId="0" animBg="1"/>
    </p:bldLst>
  </p:timing>
</p:sld>
</file>

<file path=ppt/theme/theme1.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0</TotalTime>
  <Words>3715</Words>
  <Application>Microsoft Office PowerPoint</Application>
  <PresentationFormat>Breitbild</PresentationFormat>
  <Paragraphs>475</Paragraphs>
  <Slides>37</Slides>
  <Notes>36</Notes>
  <HiddenSlides>0</HiddenSlides>
  <MMClips>0</MMClips>
  <ScaleCrop>false</ScaleCrop>
  <HeadingPairs>
    <vt:vector size="6" baseType="variant">
      <vt:variant>
        <vt:lpstr>Verwendete Schriftarten</vt:lpstr>
      </vt:variant>
      <vt:variant>
        <vt:i4>6</vt:i4>
      </vt:variant>
      <vt:variant>
        <vt:lpstr>Design</vt:lpstr>
      </vt:variant>
      <vt:variant>
        <vt:i4>1</vt:i4>
      </vt:variant>
      <vt:variant>
        <vt:lpstr>Folientitel</vt:lpstr>
      </vt:variant>
      <vt:variant>
        <vt:i4>37</vt:i4>
      </vt:variant>
    </vt:vector>
  </HeadingPairs>
  <TitlesOfParts>
    <vt:vector size="44" baseType="lpstr">
      <vt:lpstr>Arial</vt:lpstr>
      <vt:lpstr>Calibri</vt:lpstr>
      <vt:lpstr>Calibri Light</vt:lpstr>
      <vt:lpstr>Symbol</vt:lpstr>
      <vt:lpstr>Times New Roman</vt:lpstr>
      <vt:lpstr>Wingdings</vt:lpstr>
      <vt:lpstr>Office</vt:lpstr>
      <vt:lpstr>„Interagieren statt massenrezeptieren“ -   best of KH BB Wien</vt:lpstr>
      <vt:lpstr>Zahlen und Fakten </vt:lpstr>
      <vt:lpstr>Das „klinische Rad“ das gedreht werden muss</vt:lpstr>
      <vt:lpstr>Medikationsanalyse</vt:lpstr>
      <vt:lpstr>Medikationsanalyse 2.0 - Schwerpunkte Spital</vt:lpstr>
      <vt:lpstr>analog vs..</vt:lpstr>
      <vt:lpstr>digital</vt:lpstr>
      <vt:lpstr>Gründe für potentielle AM-Interaktionen</vt:lpstr>
      <vt:lpstr>Fallbeispiele aus der Praxis – AM Interaktion</vt:lpstr>
      <vt:lpstr>Fallbeispiele aus der Praxis – AM Interaktion</vt:lpstr>
      <vt:lpstr>Fallbeispiele aus der Praxis – Dosierungsfehler</vt:lpstr>
      <vt:lpstr>Fallbeispiele aus der Praxis - Kontraindikation</vt:lpstr>
      <vt:lpstr>Fallbeispiele aus der Praxis - Indikation</vt:lpstr>
      <vt:lpstr>Fallbeispiele aus der Praxis - Indikation</vt:lpstr>
      <vt:lpstr>Fallbeispiele aus der Praxis – „Doppelverordnung“</vt:lpstr>
      <vt:lpstr>Fallbeispiele aus der Praxis – Dosierfehler/Kontraindikation   </vt:lpstr>
      <vt:lpstr>Fallbeispiele aus der Praxis – AM Interaktion</vt:lpstr>
      <vt:lpstr>Fallbeispiele aus der Praxis – AM Interaktion</vt:lpstr>
      <vt:lpstr>Fallbeispiele aus der Praxis - Indikation</vt:lpstr>
      <vt:lpstr>Fallbeispiele aus der Praxis – Nebenwirkung</vt:lpstr>
      <vt:lpstr>Fallbeispiele aus der Praxis – Dosierung/Indikation</vt:lpstr>
      <vt:lpstr>Fallbeispiele aus der Praxis – AM Interaktion</vt:lpstr>
      <vt:lpstr>Fallbeispiele aus der Praxis – AM Interaktion</vt:lpstr>
      <vt:lpstr>Fallbeispiele aus der Praxis – Dosisanpassung Niere</vt:lpstr>
      <vt:lpstr>Fallbeispiele aus der Praxis – AM Interaktion</vt:lpstr>
      <vt:lpstr>Fallbeispiele aus der Praxis – Nebenwirkung</vt:lpstr>
      <vt:lpstr>Fallbeispiele aus der Praxis - Kontraindikation</vt:lpstr>
      <vt:lpstr>Fallbeispiele aus der Praxis – Kontraindikation/Dosisanpassung</vt:lpstr>
      <vt:lpstr>Fallbeispiele aus der Praxis – „multipoly“- Pharmazie</vt:lpstr>
      <vt:lpstr>Inkompatibilität  Infusionszubereitung und Trägerlösung </vt:lpstr>
      <vt:lpstr>Pharma Konsil Button</vt:lpstr>
      <vt:lpstr>1. Pharma-Konsil Anfrage Nausea</vt:lpstr>
      <vt:lpstr>PowerPoint-Präsentation</vt:lpstr>
      <vt:lpstr>Medikationsmanagement Tools</vt:lpstr>
      <vt:lpstr>Auswertung – Statistik </vt:lpstr>
      <vt:lpstr>„the show must go on “</vt:lpstr>
      <vt:lpstr> VIELEN DANK  FÜR IHRE AUFMERKSAMKEIT!  </vt:lpstr>
    </vt:vector>
  </TitlesOfParts>
  <Company>Barmherzige Brüder Österreich</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PowerPoint-Präsentation</dc:title>
  <dc:creator>Albrecht Dominik</dc:creator>
  <cp:lastModifiedBy>Albrecht Dominik</cp:lastModifiedBy>
  <cp:revision>570</cp:revision>
  <dcterms:created xsi:type="dcterms:W3CDTF">2023-02-03T12:47:51Z</dcterms:created>
  <dcterms:modified xsi:type="dcterms:W3CDTF">2024-10-11T14:07:21Z</dcterms:modified>
</cp:coreProperties>
</file>