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316" r:id="rId2"/>
    <p:sldId id="320" r:id="rId3"/>
    <p:sldId id="322" r:id="rId4"/>
    <p:sldId id="318" r:id="rId5"/>
    <p:sldId id="323" r:id="rId6"/>
    <p:sldId id="324" r:id="rId7"/>
    <p:sldId id="369" r:id="rId8"/>
    <p:sldId id="334" r:id="rId9"/>
    <p:sldId id="321" r:id="rId10"/>
    <p:sldId id="371" r:id="rId11"/>
    <p:sldId id="376" r:id="rId12"/>
    <p:sldId id="380" r:id="rId13"/>
    <p:sldId id="327" r:id="rId14"/>
    <p:sldId id="347" r:id="rId15"/>
    <p:sldId id="330" r:id="rId16"/>
    <p:sldId id="366" r:id="rId17"/>
    <p:sldId id="368" r:id="rId18"/>
    <p:sldId id="317" r:id="rId19"/>
    <p:sldId id="395" r:id="rId20"/>
    <p:sldId id="396" r:id="rId21"/>
    <p:sldId id="359" r:id="rId22"/>
    <p:sldId id="397" r:id="rId23"/>
    <p:sldId id="398" r:id="rId24"/>
    <p:sldId id="399" r:id="rId25"/>
    <p:sldId id="405" r:id="rId26"/>
    <p:sldId id="404" r:id="rId27"/>
    <p:sldId id="406" r:id="rId28"/>
    <p:sldId id="410" r:id="rId29"/>
    <p:sldId id="400" r:id="rId30"/>
    <p:sldId id="412" r:id="rId31"/>
    <p:sldId id="413" r:id="rId32"/>
    <p:sldId id="419" r:id="rId33"/>
    <p:sldId id="417" r:id="rId34"/>
    <p:sldId id="420" r:id="rId35"/>
    <p:sldId id="377" r:id="rId36"/>
    <p:sldId id="421" r:id="rId37"/>
    <p:sldId id="422" r:id="rId38"/>
    <p:sldId id="326" r:id="rId39"/>
    <p:sldId id="328" r:id="rId40"/>
    <p:sldId id="332" r:id="rId41"/>
    <p:sldId id="423" r:id="rId42"/>
    <p:sldId id="418" r:id="rId43"/>
    <p:sldId id="356" r:id="rId44"/>
    <p:sldId id="426" r:id="rId45"/>
  </p:sldIdLst>
  <p:sldSz cx="12192000" cy="6858000"/>
  <p:notesSz cx="6669088" cy="987266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arina Dengg" initials="K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32" autoAdjust="0"/>
    <p:restoredTop sz="86260" autoAdjust="0"/>
  </p:normalViewPr>
  <p:slideViewPr>
    <p:cSldViewPr snapToGrid="0" showGuides="1">
      <p:cViewPr varScale="1">
        <p:scale>
          <a:sx n="99" d="100"/>
          <a:sy n="99" d="100"/>
        </p:scale>
        <p:origin x="936" y="90"/>
      </p:cViewPr>
      <p:guideLst>
        <p:guide orient="horz" pos="346"/>
        <p:guide pos="3840"/>
      </p:guideLst>
    </p:cSldViewPr>
  </p:slideViewPr>
  <p:outlineViewPr>
    <p:cViewPr>
      <p:scale>
        <a:sx n="33" d="100"/>
        <a:sy n="33" d="100"/>
      </p:scale>
      <p:origin x="0" y="-30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0E05E-0E5F-4619-840B-04816CDCE1FF}" type="datetimeFigureOut">
              <a:rPr lang="de-AT" smtClean="0"/>
              <a:t>27.01.2025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16DE8-E1E4-4AF2-9B02-7E3CC699773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421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4AB0C-E262-4C0E-AFB9-E3AC8707D9BE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1233488"/>
            <a:ext cx="592296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DFF36-2726-40AA-99D6-4D73C8508E6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35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072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S. </a:t>
            </a:r>
            <a:r>
              <a:rPr lang="de-DE" dirty="0" err="1"/>
              <a:t>Aureus</a:t>
            </a:r>
            <a:r>
              <a:rPr lang="de-DE" dirty="0"/>
              <a:t> mit</a:t>
            </a:r>
            <a:r>
              <a:rPr lang="de-DE" baseline="0" dirty="0"/>
              <a:t> weiteren </a:t>
            </a:r>
            <a:r>
              <a:rPr lang="de-DE" baseline="0" dirty="0" err="1"/>
              <a:t>Foci</a:t>
            </a:r>
            <a:r>
              <a:rPr lang="de-DE" baseline="0" dirty="0"/>
              <a:t> assoziiert? Primär oder sekundäre???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17495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2408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56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42920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3335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114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2449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9EA20F-3F07-7853-CF3F-F639516C8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75724DE-477B-570C-1F23-F2898AEC8D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F097661-14C5-65C7-E290-655CF2DC08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Im Prinzip eine Frage</a:t>
            </a:r>
            <a:r>
              <a:rPr lang="de-DE" baseline="0" dirty="0"/>
              <a:t> wichtig: MSSA oder MRSA</a:t>
            </a:r>
          </a:p>
          <a:p>
            <a:endParaRPr lang="de-DE" baseline="0" dirty="0"/>
          </a:p>
          <a:p>
            <a:r>
              <a:rPr lang="de-DE" baseline="0" dirty="0"/>
              <a:t>Kodiert auf Antibiogramm – ASP-initiative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0F29D82-051D-E88C-02B6-61B9335AA2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46604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Alles nur </a:t>
            </a:r>
            <a:r>
              <a:rPr lang="de-DE" dirty="0" err="1"/>
              <a:t>bias</a:t>
            </a:r>
            <a:r>
              <a:rPr lang="de-DE" dirty="0"/>
              <a:t> weil nur gut laufende </a:t>
            </a:r>
            <a:r>
              <a:rPr lang="de-DE" dirty="0" err="1"/>
              <a:t>patienten</a:t>
            </a:r>
            <a:r>
              <a:rPr lang="de-DE" dirty="0"/>
              <a:t> deeskaliert werden?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4427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Begriff Anfang der 2000er Jahre aufgetaucht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418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Pip</a:t>
            </a:r>
            <a:r>
              <a:rPr lang="de-DE" dirty="0"/>
              <a:t>/Taz </a:t>
            </a:r>
            <a:r>
              <a:rPr lang="de-DE" dirty="0" err="1"/>
              <a:t>Shortage</a:t>
            </a:r>
            <a:r>
              <a:rPr lang="de-DE" baseline="0" dirty="0"/>
              <a:t> -&gt; Besseres Überleben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84966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2365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Tools sind bereits Methoden um Verhalten zu </a:t>
            </a:r>
            <a:r>
              <a:rPr lang="de-DE" dirty="0" err="1"/>
              <a:t>änder</a:t>
            </a:r>
            <a:r>
              <a:rPr lang="de-DE" dirty="0"/>
              <a:t>: Guidelines „</a:t>
            </a:r>
            <a:r>
              <a:rPr lang="de-DE" dirty="0" err="1"/>
              <a:t>coercion</a:t>
            </a:r>
            <a:r>
              <a:rPr lang="de-DE" dirty="0"/>
              <a:t>“ (?), </a:t>
            </a:r>
            <a:r>
              <a:rPr lang="de-DE" dirty="0" err="1"/>
              <a:t>Selective</a:t>
            </a:r>
            <a:r>
              <a:rPr lang="de-DE" dirty="0"/>
              <a:t> Reporting „environmental </a:t>
            </a:r>
            <a:r>
              <a:rPr lang="de-DE" dirty="0" err="1"/>
              <a:t>restructuring</a:t>
            </a:r>
            <a:r>
              <a:rPr lang="de-DE" dirty="0"/>
              <a:t>“ (?)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863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Häufig</a:t>
            </a:r>
            <a:r>
              <a:rPr lang="de-DE" baseline="0" dirty="0"/>
              <a:t> und breites Spektrum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245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Fast jeder</a:t>
            </a:r>
            <a:r>
              <a:rPr lang="de-DE" baseline="0" dirty="0"/>
              <a:t> im Spital muss S. </a:t>
            </a:r>
            <a:r>
              <a:rPr lang="de-DE" baseline="0" dirty="0" err="1"/>
              <a:t>aureus</a:t>
            </a:r>
            <a:r>
              <a:rPr lang="de-DE" baseline="0" dirty="0"/>
              <a:t> BSI versorgen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6934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Nicht</a:t>
            </a:r>
            <a:r>
              <a:rPr lang="de-DE" baseline="0" dirty="0"/>
              <a:t> nur häufig sondern auch ein virulenter Erreger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33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5670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7844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EDFF36-2726-40AA-99D6-4D73C8508E6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025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Organisational unit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Presentation title / topic OR Presenter's 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"/>
            <a:ext cx="12192000" cy="63087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718782" y="1345093"/>
            <a:ext cx="10633431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718782" y="3824768"/>
            <a:ext cx="1063343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9" t="37454" r="166" b="2507"/>
          <a:stretch/>
        </p:blipFill>
        <p:spPr bwMode="auto">
          <a:xfrm>
            <a:off x="407159" y="6380020"/>
            <a:ext cx="1737484" cy="3954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13546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41439"/>
            <a:ext cx="5181600" cy="48355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41439"/>
            <a:ext cx="5181600" cy="48355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383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976312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341439"/>
            <a:ext cx="5157787" cy="859320"/>
          </a:xfrm>
        </p:spPr>
        <p:txBody>
          <a:bodyPr anchor="t"/>
          <a:lstStyle>
            <a:lvl1pPr marL="0" indent="0">
              <a:lnSpc>
                <a:spcPct val="110000"/>
              </a:lnSpc>
              <a:buNone/>
              <a:defRPr sz="24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200759"/>
            <a:ext cx="5157787" cy="398890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1" y="1341439"/>
            <a:ext cx="5183188" cy="859320"/>
          </a:xfrm>
        </p:spPr>
        <p:txBody>
          <a:bodyPr anchor="t">
            <a:noAutofit/>
          </a:bodyPr>
          <a:lstStyle>
            <a:lvl1pPr marL="0" indent="0">
              <a:lnSpc>
                <a:spcPct val="110000"/>
              </a:lnSpc>
              <a:buNone/>
              <a:defRPr lang="de-DE" sz="2400" b="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noProof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1" y="2200759"/>
            <a:ext cx="5183188" cy="3988904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681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72383" y="6351777"/>
            <a:ext cx="4850224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/ topic OR Presenter's name</a:t>
            </a:r>
            <a:endParaRPr lang="de-DE" dirty="0"/>
          </a:p>
        </p:txBody>
      </p:sp>
      <p:sp>
        <p:nvSpPr>
          <p:cNvPr id="12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383" y="6528895"/>
            <a:ext cx="4850224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Organisational unit</a:t>
            </a:r>
            <a:endParaRPr lang="de-DE" dirty="0"/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30872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91252" y="457464"/>
            <a:ext cx="5160433" cy="5656064"/>
          </a:xfrm>
          <a:prstGeom prst="round2DiagRect">
            <a:avLst>
              <a:gd name="adj1" fmla="val 6468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452762" y="1438621"/>
            <a:ext cx="4781785" cy="450974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353800" y="6434322"/>
            <a:ext cx="618288" cy="314081"/>
          </a:xfrm>
        </p:spPr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472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 noProof="0"/>
              <a:t>Organisational unit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72383" y="6365632"/>
            <a:ext cx="4850224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GB" noProof="0"/>
              <a:t>Presentation title / topic OR Presenter's name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5291667" cy="496728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7" name="Inhaltsplatzhalter 6"/>
          <p:cNvSpPr>
            <a:spLocks noGrp="1" noChangeAspect="1"/>
          </p:cNvSpPr>
          <p:nvPr>
            <p:ph sz="quarter" idx="14"/>
          </p:nvPr>
        </p:nvSpPr>
        <p:spPr>
          <a:xfrm>
            <a:off x="6464301" y="1341438"/>
            <a:ext cx="4889500" cy="4853804"/>
          </a:xfrm>
          <a:prstGeom prst="round2DiagRect">
            <a:avLst>
              <a:gd name="adj1" fmla="val 8954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108000" tIns="72000" bIns="72000"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5612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Bild abgerund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 noProof="0"/>
              <a:t>Organisational unit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72383" y="6365632"/>
            <a:ext cx="4850224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GB" noProof="0"/>
              <a:t>Presentation title / topic OR Presenter's name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en-GB" noProof="0" smtClean="0"/>
              <a:t>‹Nr.›</a:t>
            </a:fld>
            <a:endParaRPr lang="en-GB" noProof="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10549467" cy="496728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069087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6678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33485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1DCC9-D0DD-46C9-A65B-1D3F3A39FEDD}" type="datetimeFigureOut">
              <a:rPr lang="de-DE" smtClean="0"/>
              <a:t>27.01.2025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036C-5476-4514-AE66-9F824CC984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0290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 anchor="t"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72383" y="6365632"/>
            <a:ext cx="4850224" cy="226237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10549467" cy="4967288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3267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718782" y="1345093"/>
            <a:ext cx="10633431" cy="2387600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9" name="Untertitel 2"/>
          <p:cNvSpPr>
            <a:spLocks noGrp="1"/>
          </p:cNvSpPr>
          <p:nvPr>
            <p:ph type="subTitle" idx="1"/>
          </p:nvPr>
        </p:nvSpPr>
        <p:spPr>
          <a:xfrm>
            <a:off x="718782" y="3824768"/>
            <a:ext cx="10633431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noProof="0"/>
              <a:t>Master-Untertitelformat 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886775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Sub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</p:spPr>
        <p:txBody>
          <a:bodyPr tIns="72000" bIns="0"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14539"/>
            <a:ext cx="10515600" cy="41624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838200" y="1341439"/>
            <a:ext cx="10515600" cy="630237"/>
          </a:xfrm>
        </p:spPr>
        <p:txBody>
          <a:bodyPr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383" y="6528895"/>
            <a:ext cx="4850224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Organisational unit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72383" y="6351777"/>
            <a:ext cx="4850224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/ topic OR Presenter's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6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Bildunt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800" y="365125"/>
            <a:ext cx="10515600" cy="972000"/>
          </a:xfrm>
        </p:spPr>
        <p:txBody>
          <a:bodyPr/>
          <a:lstStyle/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838800" y="5697788"/>
            <a:ext cx="10549467" cy="56542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 err="1"/>
              <a:t>Bildunterschrift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 anchor="b"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838800" y="1425684"/>
            <a:ext cx="10566400" cy="4272104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GB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383" y="6528895"/>
            <a:ext cx="4850224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Organisational unit</a:t>
            </a:r>
            <a:endParaRPr lang="de-DE" dirty="0"/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72383" y="6351777"/>
            <a:ext cx="4850224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/>
              <a:t>Presentation title / topic OR Presenter's name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9928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- schwarz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341439"/>
            <a:ext cx="5181600" cy="48355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341439"/>
            <a:ext cx="5181600" cy="4835525"/>
          </a:xfrm>
        </p:spPr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GB" noProof="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052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Weiß">
    <p:bg>
      <p:bgPr>
        <a:solidFill>
          <a:schemeClr val="bg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6870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rosa">
    <p:bg>
      <p:bgPr>
        <a:solidFill>
          <a:schemeClr val="bg2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6993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 türkis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>
            <a:normAutofit/>
          </a:bodyPr>
          <a:lstStyle>
            <a:lvl1pPr>
              <a:defRPr sz="5000"/>
            </a:lvl1pPr>
          </a:lstStyle>
          <a:p>
            <a:r>
              <a:rPr lang="de-DE" noProof="0"/>
              <a:t>Mastertitelformat 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Organisational unit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/ topic OR Presenter's name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7294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1" y="6308725"/>
            <a:ext cx="12192000" cy="5492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/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337126"/>
            <a:ext cx="10515600" cy="4839839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GB" noProof="0" dirty="0" err="1"/>
              <a:t>Formatvorlagen</a:t>
            </a:r>
            <a:r>
              <a:rPr lang="en-GB" noProof="0" dirty="0"/>
              <a:t> des </a:t>
            </a:r>
            <a:r>
              <a:rPr lang="en-GB" noProof="0" dirty="0" err="1"/>
              <a:t>Textmasters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372383" y="6528895"/>
            <a:ext cx="4850224" cy="2333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Organisational unit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372383" y="6351777"/>
            <a:ext cx="4850224" cy="2262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Presentation title / topic OR Presenter's name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53800" y="6434322"/>
            <a:ext cx="618288" cy="3140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AB6C09D1-9D44-46E9-90D5-584F6311654E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6" y="6389275"/>
            <a:ext cx="1694958" cy="355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38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6" r:id="rId2"/>
    <p:sldLayoutId id="2147483672" r:id="rId3"/>
    <p:sldLayoutId id="2147483661" r:id="rId4"/>
    <p:sldLayoutId id="2147483650" r:id="rId5"/>
    <p:sldLayoutId id="2147483677" r:id="rId6"/>
    <p:sldLayoutId id="2147483673" r:id="rId7"/>
    <p:sldLayoutId id="2147483664" r:id="rId8"/>
    <p:sldLayoutId id="2147483665" r:id="rId9"/>
    <p:sldLayoutId id="2147483652" r:id="rId10"/>
    <p:sldLayoutId id="2147483653" r:id="rId11"/>
    <p:sldLayoutId id="2147483660" r:id="rId12"/>
    <p:sldLayoutId id="2147483674" r:id="rId13"/>
    <p:sldLayoutId id="2147483675" r:id="rId14"/>
    <p:sldLayoutId id="2147483654" r:id="rId15"/>
    <p:sldLayoutId id="2147483655" r:id="rId16"/>
    <p:sldLayoutId id="2147483678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94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75" indent="-263525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77813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0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orient="horz" pos="845" userDrawn="1">
          <p15:clr>
            <a:srgbClr val="F26B43"/>
          </p15:clr>
        </p15:guide>
        <p15:guide id="4" orient="horz" pos="4042" userDrawn="1">
          <p15:clr>
            <a:srgbClr val="F26B43"/>
          </p15:clr>
        </p15:guide>
        <p15:guide id="5" orient="horz" pos="4201" userDrawn="1">
          <p15:clr>
            <a:srgbClr val="F26B43"/>
          </p15:clr>
        </p15:guide>
        <p15:guide id="6" pos="39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0.svg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cid/ciu747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13399449-505B-3944-5FB9-596D00340758}"/>
              </a:ext>
            </a:extLst>
          </p:cNvPr>
          <p:cNvSpPr/>
          <p:nvPr/>
        </p:nvSpPr>
        <p:spPr>
          <a:xfrm rot="8258282">
            <a:off x="8356427" y="-1216101"/>
            <a:ext cx="2986693" cy="6406131"/>
          </a:xfrm>
          <a:prstGeom prst="roundRect">
            <a:avLst/>
          </a:prstGeom>
          <a:blipFill>
            <a:blip r:embed="rId2"/>
            <a:srcRect/>
            <a:stretch>
              <a:fillRect l="-56477" t="-12529" r="-94818" b="-9567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Antimicrobial Stewardship &amp; Behavioural Change am </a:t>
            </a:r>
            <a:r>
              <a:rPr lang="en-GB" dirty="0" err="1"/>
              <a:t>Beispiel</a:t>
            </a:r>
            <a:r>
              <a:rPr lang="en-GB" dirty="0"/>
              <a:t> der </a:t>
            </a:r>
            <a:r>
              <a:rPr lang="en-GB" i="1" dirty="0"/>
              <a:t>Staphylococcus aureus</a:t>
            </a:r>
            <a:r>
              <a:rPr lang="en-GB" dirty="0"/>
              <a:t> </a:t>
            </a:r>
            <a:r>
              <a:rPr lang="en-GB" dirty="0" err="1"/>
              <a:t>Bakteriämie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endParaRPr lang="de-DE" dirty="0"/>
          </a:p>
          <a:p>
            <a:r>
              <a:rPr lang="de-DE" dirty="0"/>
              <a:t>Dr. med. univ. et </a:t>
            </a:r>
            <a:r>
              <a:rPr lang="de-DE" dirty="0" err="1"/>
              <a:t>scient</a:t>
            </a:r>
            <a:r>
              <a:rPr lang="de-DE" dirty="0"/>
              <a:t>. med. Felix </a:t>
            </a:r>
            <a:r>
              <a:rPr lang="de-DE" dirty="0" smtClean="0"/>
              <a:t>Lötsch, </a:t>
            </a:r>
            <a:r>
              <a:rPr lang="de-DE" dirty="0" err="1"/>
              <a:t>MSc</a:t>
            </a:r>
            <a:r>
              <a:rPr lang="de-DE" dirty="0"/>
              <a:t> </a:t>
            </a:r>
          </a:p>
          <a:p>
            <a:r>
              <a:rPr lang="de-DE" dirty="0"/>
              <a:t>Abteilung für Klinische Mikrobiologie, </a:t>
            </a:r>
            <a:r>
              <a:rPr lang="de-DE" dirty="0" smtClean="0"/>
              <a:t>Medizinische Universität </a:t>
            </a:r>
            <a:r>
              <a:rPr lang="de-DE" dirty="0"/>
              <a:t>Wien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863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2E6004-5B15-BB86-60AE-B4DA25407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 müssen wissen, was Sie wollen!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62E922-0312-16B2-7738-09D113A8ED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Schritt 1: Was ist gute Versorgung?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24FCE18-EBEA-6FFD-6EF3-1A56A2E08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69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Standard </a:t>
            </a:r>
            <a:r>
              <a:rPr lang="de-DE" dirty="0" err="1"/>
              <a:t>of</a:t>
            </a:r>
            <a:r>
              <a:rPr lang="de-DE" dirty="0"/>
              <a:t> care bei der Substanzwahl: MSSA vs. MRSA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Abteilung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Felix Lötsch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11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10515600" cy="4275592"/>
          </a:xfrm>
        </p:spPr>
        <p:txBody>
          <a:bodyPr>
            <a:normAutofit/>
          </a:bodyPr>
          <a:lstStyle/>
          <a:p>
            <a:r>
              <a:rPr lang="de-DE" dirty="0"/>
              <a:t>Klinisch-therapeutisch relevant: </a:t>
            </a:r>
            <a:r>
              <a:rPr lang="de-DE" b="1" dirty="0"/>
              <a:t>MSSA vs. MRSA</a:t>
            </a:r>
            <a:r>
              <a:rPr lang="de-DE" dirty="0"/>
              <a:t> (</a:t>
            </a:r>
            <a:r>
              <a:rPr lang="de-DE" dirty="0" err="1"/>
              <a:t>Methicillin</a:t>
            </a:r>
            <a:r>
              <a:rPr lang="de-DE" dirty="0"/>
              <a:t>-resistenter </a:t>
            </a:r>
            <a:r>
              <a:rPr lang="de-DE" i="1" dirty="0"/>
              <a:t>S. </a:t>
            </a:r>
            <a:r>
              <a:rPr lang="de-DE" i="1" dirty="0" err="1"/>
              <a:t>aureus</a:t>
            </a:r>
            <a:r>
              <a:rPr lang="de-DE" dirty="0"/>
              <a:t>) </a:t>
            </a:r>
          </a:p>
          <a:p>
            <a:pPr lvl="1"/>
            <a:r>
              <a:rPr lang="de-DE" dirty="0" err="1"/>
              <a:t>ß</a:t>
            </a:r>
            <a:r>
              <a:rPr lang="de-DE" dirty="0"/>
              <a:t>-Laktam vs. Non-ß-Laktam</a:t>
            </a:r>
          </a:p>
          <a:p>
            <a:pPr lvl="1"/>
            <a:r>
              <a:rPr lang="de-DE" dirty="0" err="1"/>
              <a:t>Flucloxacillin</a:t>
            </a:r>
            <a:r>
              <a:rPr lang="de-DE" dirty="0"/>
              <a:t>/1. Gen Cephalosporin vs. „MRSA-Antibiotikum“</a:t>
            </a:r>
          </a:p>
          <a:p>
            <a:r>
              <a:rPr lang="de-DE" dirty="0"/>
              <a:t>Unterscheidung </a:t>
            </a:r>
            <a:r>
              <a:rPr lang="de-DE" b="1" dirty="0"/>
              <a:t>MSSA vs. MRSA</a:t>
            </a:r>
          </a:p>
          <a:p>
            <a:pPr lvl="1"/>
            <a:r>
              <a:rPr lang="de-DE" dirty="0"/>
              <a:t>Phänotypisch</a:t>
            </a:r>
          </a:p>
          <a:p>
            <a:pPr lvl="2"/>
            <a:r>
              <a:rPr lang="de-DE" dirty="0"/>
              <a:t>Kultur / Resistenztestung: 1d</a:t>
            </a:r>
          </a:p>
          <a:p>
            <a:pPr lvl="2"/>
            <a:r>
              <a:rPr lang="de-DE" dirty="0"/>
              <a:t>Immunologisch (PBP2a): 15min</a:t>
            </a:r>
          </a:p>
          <a:p>
            <a:pPr lvl="1"/>
            <a:r>
              <a:rPr lang="de-DE" dirty="0"/>
              <a:t>Molekularbiologisch:</a:t>
            </a:r>
          </a:p>
          <a:p>
            <a:pPr lvl="2"/>
            <a:r>
              <a:rPr lang="de-DE" dirty="0" err="1"/>
              <a:t>mecA</a:t>
            </a:r>
            <a:r>
              <a:rPr lang="de-DE" dirty="0"/>
              <a:t> / </a:t>
            </a:r>
            <a:r>
              <a:rPr lang="de-DE" dirty="0" err="1"/>
              <a:t>mecC</a:t>
            </a:r>
            <a:r>
              <a:rPr lang="de-DE" dirty="0"/>
              <a:t>: 1h</a:t>
            </a:r>
          </a:p>
        </p:txBody>
      </p:sp>
    </p:spTree>
    <p:extLst>
      <p:ext uri="{BB962C8B-B14F-4D97-AF65-F5344CB8AC3E}">
        <p14:creationId xmlns:p14="http://schemas.microsoft.com/office/powerpoint/2010/main" val="3565825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MRSA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45360" y="6434322"/>
            <a:ext cx="6640447" cy="268848"/>
          </a:xfrm>
        </p:spPr>
        <p:txBody>
          <a:bodyPr/>
          <a:lstStyle/>
          <a:p>
            <a:r>
              <a:rPr lang="de-DE" dirty="0" err="1"/>
              <a:t>Uehara</a:t>
            </a:r>
            <a:r>
              <a:rPr lang="de-DE" dirty="0"/>
              <a:t>, Y. </a:t>
            </a:r>
            <a:r>
              <a:rPr lang="de-DE" dirty="0" err="1"/>
              <a:t>Current</a:t>
            </a:r>
            <a:r>
              <a:rPr lang="de-DE" dirty="0"/>
              <a:t> Status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Staphylococcal</a:t>
            </a:r>
            <a:r>
              <a:rPr lang="de-DE" dirty="0"/>
              <a:t> Cassette </a:t>
            </a:r>
            <a:r>
              <a:rPr lang="de-DE" dirty="0" err="1"/>
              <a:t>Chromosome</a:t>
            </a:r>
            <a:r>
              <a:rPr lang="de-DE" dirty="0"/>
              <a:t> </a:t>
            </a:r>
            <a:r>
              <a:rPr lang="de-DE" i="1" dirty="0" err="1"/>
              <a:t>mec</a:t>
            </a:r>
            <a:r>
              <a:rPr lang="de-DE" dirty="0"/>
              <a:t> (</a:t>
            </a:r>
            <a:r>
              <a:rPr lang="de-DE" dirty="0" err="1"/>
              <a:t>SCC</a:t>
            </a:r>
            <a:r>
              <a:rPr lang="de-DE" i="1" dirty="0" err="1"/>
              <a:t>mec</a:t>
            </a:r>
            <a:r>
              <a:rPr lang="de-DE" dirty="0"/>
              <a:t>). </a:t>
            </a:r>
            <a:r>
              <a:rPr lang="de-DE" i="1" dirty="0" err="1"/>
              <a:t>Antibiotics</a:t>
            </a:r>
            <a:r>
              <a:rPr lang="de-DE" dirty="0"/>
              <a:t> </a:t>
            </a:r>
            <a:r>
              <a:rPr lang="de-DE" b="1" dirty="0"/>
              <a:t>2022</a:t>
            </a:r>
            <a:r>
              <a:rPr lang="de-DE" dirty="0"/>
              <a:t>, </a:t>
            </a:r>
            <a:r>
              <a:rPr lang="de-DE" i="1" dirty="0"/>
              <a:t>11</a:t>
            </a:r>
            <a:r>
              <a:rPr lang="de-DE" dirty="0"/>
              <a:t>, 86.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5271347" cy="4967288"/>
          </a:xfrm>
        </p:spPr>
        <p:txBody>
          <a:bodyPr>
            <a:normAutofit fontScale="92500" lnSpcReduction="20000"/>
          </a:bodyPr>
          <a:lstStyle/>
          <a:p>
            <a:r>
              <a:rPr lang="de-DE" dirty="0" err="1"/>
              <a:t>SCCmec</a:t>
            </a:r>
            <a:r>
              <a:rPr lang="de-DE" dirty="0"/>
              <a:t> (</a:t>
            </a:r>
            <a:r>
              <a:rPr lang="de-DE" dirty="0" err="1"/>
              <a:t>Staphylococcal</a:t>
            </a:r>
            <a:r>
              <a:rPr lang="de-DE" dirty="0"/>
              <a:t> </a:t>
            </a:r>
            <a:r>
              <a:rPr lang="de-DE" dirty="0" err="1"/>
              <a:t>cassette</a:t>
            </a:r>
            <a:r>
              <a:rPr lang="de-DE" dirty="0"/>
              <a:t> </a:t>
            </a:r>
            <a:r>
              <a:rPr lang="de-DE" dirty="0" err="1"/>
              <a:t>chromosome</a:t>
            </a:r>
            <a:r>
              <a:rPr lang="de-DE" dirty="0"/>
              <a:t> </a:t>
            </a:r>
            <a:r>
              <a:rPr lang="de-DE" dirty="0" err="1"/>
              <a:t>mec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mecA</a:t>
            </a:r>
            <a:endParaRPr lang="de-DE" dirty="0"/>
          </a:p>
          <a:p>
            <a:pPr lvl="1"/>
            <a:r>
              <a:rPr lang="de-DE" dirty="0" err="1"/>
              <a:t>mecC</a:t>
            </a:r>
            <a:r>
              <a:rPr lang="de-DE" dirty="0"/>
              <a:t> (selten; EUROPA)</a:t>
            </a:r>
          </a:p>
          <a:p>
            <a:r>
              <a:rPr lang="de-DE" dirty="0" err="1"/>
              <a:t>mecA</a:t>
            </a:r>
            <a:r>
              <a:rPr lang="de-DE" dirty="0"/>
              <a:t> bzw. </a:t>
            </a:r>
            <a:r>
              <a:rPr lang="de-DE" dirty="0" err="1"/>
              <a:t>mecC</a:t>
            </a:r>
            <a:r>
              <a:rPr lang="de-DE" dirty="0"/>
              <a:t> kodieren PBP2a (</a:t>
            </a:r>
            <a:r>
              <a:rPr lang="de-DE" dirty="0" err="1"/>
              <a:t>penicillin-binding</a:t>
            </a:r>
            <a:r>
              <a:rPr lang="de-DE" dirty="0"/>
              <a:t> </a:t>
            </a:r>
            <a:r>
              <a:rPr lang="de-DE" dirty="0" err="1"/>
              <a:t>protein</a:t>
            </a:r>
            <a:r>
              <a:rPr lang="de-DE" dirty="0"/>
              <a:t> 2a)</a:t>
            </a:r>
          </a:p>
          <a:p>
            <a:pPr lvl="1"/>
            <a:r>
              <a:rPr lang="de-DE" dirty="0"/>
              <a:t>Cave: auch in </a:t>
            </a:r>
            <a:r>
              <a:rPr lang="de-DE" dirty="0" err="1"/>
              <a:t>Koagulase</a:t>
            </a:r>
            <a:r>
              <a:rPr lang="de-DE" dirty="0"/>
              <a:t>-negativen Staphylokokken!</a:t>
            </a:r>
          </a:p>
          <a:p>
            <a:pPr lvl="1"/>
            <a:r>
              <a:rPr lang="de-DE" i="1" dirty="0" err="1"/>
              <a:t>orfX</a:t>
            </a:r>
            <a:r>
              <a:rPr lang="de-DE" dirty="0"/>
              <a:t> </a:t>
            </a:r>
            <a:r>
              <a:rPr lang="de-DE" dirty="0" err="1"/>
              <a:t>right-extremity</a:t>
            </a:r>
            <a:r>
              <a:rPr lang="de-DE" dirty="0"/>
              <a:t> </a:t>
            </a:r>
            <a:r>
              <a:rPr lang="de-DE" dirty="0" err="1"/>
              <a:t>junction</a:t>
            </a:r>
            <a:r>
              <a:rPr lang="de-DE" dirty="0"/>
              <a:t> (MREJ) -&gt; S. </a:t>
            </a:r>
            <a:r>
              <a:rPr lang="de-DE" dirty="0" err="1"/>
              <a:t>aureus</a:t>
            </a:r>
            <a:endParaRPr lang="de-DE" dirty="0"/>
          </a:p>
          <a:p>
            <a:r>
              <a:rPr lang="de-DE" dirty="0"/>
              <a:t>PBA2a </a:t>
            </a:r>
            <a:r>
              <a:rPr lang="de-DE" b="1" u="sng" dirty="0"/>
              <a:t>kein</a:t>
            </a:r>
            <a:r>
              <a:rPr lang="de-DE" dirty="0"/>
              <a:t> Target für (fast alle) beta-Laktame (Ausnahme </a:t>
            </a:r>
            <a:r>
              <a:rPr lang="de-DE" dirty="0" err="1"/>
              <a:t>Ceftarolin</a:t>
            </a:r>
            <a:r>
              <a:rPr lang="de-DE" dirty="0"/>
              <a:t> &amp; </a:t>
            </a:r>
            <a:r>
              <a:rPr lang="de-DE" dirty="0" err="1"/>
              <a:t>Ceftobiprol</a:t>
            </a:r>
            <a:r>
              <a:rPr lang="de-DE" dirty="0"/>
              <a:t>)</a:t>
            </a:r>
          </a:p>
        </p:txBody>
      </p:sp>
      <p:pic>
        <p:nvPicPr>
          <p:cNvPr id="3074" name="Picture 2" descr="Antibiotics 11 00086 g001 5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77" y="275768"/>
            <a:ext cx="4326112" cy="20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2489" y="0"/>
            <a:ext cx="2309511" cy="5837226"/>
          </a:xfrm>
          <a:prstGeom prst="rect">
            <a:avLst/>
          </a:prstGeom>
        </p:spPr>
      </p:pic>
      <p:sp>
        <p:nvSpPr>
          <p:cNvPr id="9" name="Abgerundetes Rechteck 8"/>
          <p:cNvSpPr/>
          <p:nvPr/>
        </p:nvSpPr>
        <p:spPr>
          <a:xfrm>
            <a:off x="10129520" y="4064000"/>
            <a:ext cx="1842568" cy="914400"/>
          </a:xfrm>
          <a:prstGeom prst="round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038080" y="5837226"/>
            <a:ext cx="2052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err="1"/>
              <a:t>Biofire</a:t>
            </a:r>
            <a:r>
              <a:rPr lang="de-DE" sz="1200" dirty="0"/>
              <a:t> </a:t>
            </a:r>
            <a:r>
              <a:rPr lang="de-DE" sz="1200" dirty="0" err="1"/>
              <a:t>BloodCulture</a:t>
            </a:r>
            <a:endParaRPr lang="de-DE" sz="12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3348" y="4113975"/>
            <a:ext cx="3095625" cy="200025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9958" y="2370867"/>
            <a:ext cx="3858950" cy="17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06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48C8E2-54BD-6E05-1B16-2BD6829F2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beta-Laktam vs. </a:t>
            </a:r>
            <a:r>
              <a:rPr lang="de-AT" dirty="0" err="1"/>
              <a:t>Glykopeptide</a:t>
            </a:r>
            <a:r>
              <a:rPr lang="de-AT" dirty="0"/>
              <a:t> (Vancomycin)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63757E-AFA4-24E9-50AB-568C64E0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9FB9A99-051B-6E2E-B425-3C661DAD3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21225"/>
            <a:ext cx="9515622" cy="4972418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BE807DD5-A832-D029-C91D-9F8F3B72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2383" y="6528895"/>
            <a:ext cx="4850224" cy="233363"/>
          </a:xfrm>
        </p:spPr>
        <p:txBody>
          <a:bodyPr/>
          <a:lstStyle/>
          <a:p>
            <a:r>
              <a:rPr lang="en-US" dirty="0" err="1"/>
              <a:t>Abteilung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C016523-463C-139E-AC15-42641A5D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383" y="6351777"/>
            <a:ext cx="4850224" cy="226237"/>
          </a:xfrm>
        </p:spPr>
        <p:txBody>
          <a:bodyPr/>
          <a:lstStyle/>
          <a:p>
            <a:r>
              <a:rPr lang="en-GB" dirty="0"/>
              <a:t>Felix Lötsch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3016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CA554-F270-9F7D-F475-502D108C5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Flucloxacillin</a:t>
            </a:r>
            <a:r>
              <a:rPr lang="de-AT" dirty="0"/>
              <a:t> vs. </a:t>
            </a:r>
            <a:r>
              <a:rPr lang="de-AT" dirty="0" err="1"/>
              <a:t>Cefazolin</a:t>
            </a:r>
            <a:r>
              <a:rPr lang="de-AT" dirty="0"/>
              <a:t> in MSSA Bakteriämie: Part 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6874EC1-8471-5C1D-1967-20BDA52B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14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E3E408D-59A1-1D19-44A7-CB0DBDA67E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7171267" cy="4967288"/>
          </a:xfrm>
        </p:spPr>
        <p:txBody>
          <a:bodyPr>
            <a:normAutofit fontScale="92500" lnSpcReduction="10000"/>
          </a:bodyPr>
          <a:lstStyle/>
          <a:p>
            <a:r>
              <a:rPr lang="de-AT" dirty="0" err="1"/>
              <a:t>McDanel</a:t>
            </a:r>
            <a:r>
              <a:rPr lang="de-AT" dirty="0"/>
              <a:t> et al., CID 2017</a:t>
            </a:r>
          </a:p>
          <a:p>
            <a:pPr lvl="1"/>
            <a:r>
              <a:rPr lang="de-AT" dirty="0"/>
              <a:t>3167 </a:t>
            </a:r>
            <a:r>
              <a:rPr lang="de-AT" dirty="0" err="1"/>
              <a:t>PatientInnen</a:t>
            </a:r>
            <a:r>
              <a:rPr lang="de-AT" dirty="0"/>
              <a:t>, davon 1163 (37%) mit </a:t>
            </a:r>
            <a:r>
              <a:rPr lang="de-AT" dirty="0" err="1"/>
              <a:t>Cefazolin</a:t>
            </a:r>
            <a:endParaRPr lang="de-AT" dirty="0"/>
          </a:p>
          <a:p>
            <a:pPr lvl="1"/>
            <a:r>
              <a:rPr lang="en-US" dirty="0">
                <a:solidFill>
                  <a:schemeClr val="accent3"/>
                </a:solidFill>
              </a:rPr>
              <a:t>37% reduction</a:t>
            </a:r>
            <a:r>
              <a:rPr lang="en-US" dirty="0"/>
              <a:t> in 30-day mortality (HR, 0.63; 95% confidence interval [CI], .51-.78)</a:t>
            </a:r>
          </a:p>
          <a:p>
            <a:pPr lvl="1"/>
            <a:r>
              <a:rPr lang="en-US" dirty="0"/>
              <a:t>23% reduction in 90-day mortality (HR, 0.77; 95% CI, .66-.90) vs </a:t>
            </a:r>
            <a:r>
              <a:rPr lang="en-US" dirty="0" err="1"/>
              <a:t>nafcillin</a:t>
            </a:r>
            <a:r>
              <a:rPr lang="en-US" dirty="0"/>
              <a:t> / </a:t>
            </a:r>
            <a:r>
              <a:rPr lang="en-US" dirty="0" err="1"/>
              <a:t>oxacillin</a:t>
            </a:r>
            <a:endParaRPr lang="en-US" dirty="0"/>
          </a:p>
          <a:p>
            <a:r>
              <a:rPr lang="en-US" dirty="0" err="1"/>
              <a:t>Lecomte</a:t>
            </a:r>
            <a:r>
              <a:rPr lang="en-US" dirty="0"/>
              <a:t> et al., CMI 2021</a:t>
            </a:r>
          </a:p>
          <a:p>
            <a:pPr lvl="2"/>
            <a:r>
              <a:rPr lang="en-US" dirty="0"/>
              <a:t>210 </a:t>
            </a:r>
            <a:r>
              <a:rPr lang="en-US" dirty="0" err="1"/>
              <a:t>PatientInnen</a:t>
            </a:r>
            <a:r>
              <a:rPr lang="en-US" dirty="0"/>
              <a:t>, </a:t>
            </a:r>
            <a:r>
              <a:rPr lang="en-US" dirty="0" err="1"/>
              <a:t>davon</a:t>
            </a:r>
            <a:r>
              <a:rPr lang="en-US" dirty="0"/>
              <a:t> 53 (25.2%) </a:t>
            </a:r>
            <a:r>
              <a:rPr lang="en-US" dirty="0" err="1"/>
              <a:t>mit</a:t>
            </a:r>
            <a:r>
              <a:rPr lang="en-US" dirty="0"/>
              <a:t> Cefazolin</a:t>
            </a:r>
          </a:p>
          <a:p>
            <a:pPr lvl="2"/>
            <a:r>
              <a:rPr lang="en-US" dirty="0"/>
              <a:t>overall 90-day mortality 24.5% (13/53) in the cefazolin group vs. 28.7% (45/157) in the ASP group (p 0.561)</a:t>
            </a:r>
          </a:p>
          <a:p>
            <a:pPr lvl="2"/>
            <a:r>
              <a:rPr lang="en-US" dirty="0"/>
              <a:t>Premature antimicrobial discontinuation due to adverse events occurred less frequently with cefazolin than with ASPs (0/53 vs. 13/157 patients; p 0.042).</a:t>
            </a:r>
          </a:p>
          <a:p>
            <a:pPr lvl="1"/>
            <a:endParaRPr lang="de-AT" dirty="0"/>
          </a:p>
          <a:p>
            <a:pPr lvl="1"/>
            <a:endParaRPr lang="de-AT" dirty="0"/>
          </a:p>
        </p:txBody>
      </p:sp>
      <p:pic>
        <p:nvPicPr>
          <p:cNvPr id="1026" name="Picture 2" descr="Kaplan–Meier curve of mortality comparing patients who received cefazolin vs patients who received nafcillin or oxacillin for methicillin-susceptible Staphylococcus aureus infections complicated by bacteremi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041" y="1437845"/>
            <a:ext cx="3905048" cy="229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. 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448" y="3737171"/>
            <a:ext cx="3850640" cy="250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80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321A56-B9FB-75F6-860C-4A9776DA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EEAC7B7-64DD-7E6D-77DE-103BF89DFE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AT" dirty="0"/>
              <a:t>Davis et al. 2018</a:t>
            </a:r>
          </a:p>
          <a:p>
            <a:pPr lvl="1"/>
            <a:r>
              <a:rPr lang="de-AT" dirty="0"/>
              <a:t>7312 </a:t>
            </a:r>
            <a:r>
              <a:rPr lang="de-AT" dirty="0" err="1"/>
              <a:t>PatientInnen</a:t>
            </a:r>
            <a:endParaRPr lang="de-AT" dirty="0"/>
          </a:p>
          <a:p>
            <a:pPr lvl="1"/>
            <a:r>
              <a:rPr lang="en-US" dirty="0"/>
              <a:t>30-day mortality in those treated with </a:t>
            </a:r>
            <a:r>
              <a:rPr lang="en-US" dirty="0" err="1">
                <a:solidFill>
                  <a:schemeClr val="accent4"/>
                </a:solidFill>
              </a:rPr>
              <a:t>flucloxacillin</a:t>
            </a:r>
            <a:r>
              <a:rPr lang="en-US" dirty="0"/>
              <a:t> (731/6520 [</a:t>
            </a:r>
            <a:r>
              <a:rPr lang="en-US" dirty="0">
                <a:solidFill>
                  <a:schemeClr val="accent4"/>
                </a:solidFill>
              </a:rPr>
              <a:t>11.2%</a:t>
            </a:r>
            <a:r>
              <a:rPr lang="en-US" dirty="0"/>
              <a:t>, 95% CI 10.9-12.5%]) compared to </a:t>
            </a:r>
            <a:r>
              <a:rPr lang="en-US" dirty="0">
                <a:solidFill>
                  <a:schemeClr val="accent3"/>
                </a:solidFill>
              </a:rPr>
              <a:t>cefazolin</a:t>
            </a:r>
            <a:r>
              <a:rPr lang="en-US" dirty="0"/>
              <a:t> (83/792 [</a:t>
            </a:r>
            <a:r>
              <a:rPr lang="en-US" dirty="0">
                <a:solidFill>
                  <a:schemeClr val="accent3"/>
                </a:solidFill>
              </a:rPr>
              <a:t>10.7%</a:t>
            </a:r>
            <a:r>
              <a:rPr lang="en-US" dirty="0"/>
              <a:t>, 95% CI 8.4-12.8%]) </a:t>
            </a:r>
            <a:r>
              <a:rPr lang="fr-FR" dirty="0"/>
              <a:t>OR 0.93 (95% CI 0.72-1.17)</a:t>
            </a:r>
          </a:p>
          <a:p>
            <a:pPr lvl="1"/>
            <a:r>
              <a:rPr lang="en-US" dirty="0"/>
              <a:t>In a propensity-adjusted analysis, mortality remained non-significantly lower in the cefazolin group (</a:t>
            </a:r>
            <a:r>
              <a:rPr lang="en-US" dirty="0" err="1"/>
              <a:t>aOR</a:t>
            </a:r>
            <a:r>
              <a:rPr lang="en-US" dirty="0"/>
              <a:t> 0.86 [95% CI 0.65-1.14]).</a:t>
            </a:r>
          </a:p>
          <a:p>
            <a:r>
              <a:rPr lang="en-US" dirty="0"/>
              <a:t>Allen et al. 2019</a:t>
            </a:r>
          </a:p>
          <a:p>
            <a:pPr lvl="1"/>
            <a:r>
              <a:rPr lang="en-US" dirty="0"/>
              <a:t>Meta-</a:t>
            </a:r>
            <a:r>
              <a:rPr lang="en-US" dirty="0" err="1"/>
              <a:t>Analyse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19 </a:t>
            </a:r>
            <a:r>
              <a:rPr lang="en-US" dirty="0" err="1"/>
              <a:t>Studien</a:t>
            </a:r>
            <a:r>
              <a:rPr lang="en-US" dirty="0"/>
              <a:t> (13,390) </a:t>
            </a:r>
            <a:r>
              <a:rPr lang="en-US" dirty="0" err="1"/>
              <a:t>PatientInnen</a:t>
            </a:r>
            <a:endParaRPr lang="en-US" dirty="0"/>
          </a:p>
          <a:p>
            <a:pPr lvl="1"/>
            <a:r>
              <a:rPr lang="en-US" dirty="0"/>
              <a:t>lower all-cause mortality [</a:t>
            </a:r>
            <a:r>
              <a:rPr lang="en-US" b="1" dirty="0">
                <a:solidFill>
                  <a:schemeClr val="accent3"/>
                </a:solidFill>
              </a:rPr>
              <a:t>odds ratio (OR) 0.71</a:t>
            </a:r>
            <a:r>
              <a:rPr lang="en-US" dirty="0"/>
              <a:t>, 95% confidence interval (CI) 0.56–0.91, </a:t>
            </a:r>
            <a:r>
              <a:rPr lang="en-US" i="1" dirty="0"/>
              <a:t>p</a:t>
            </a:r>
            <a:r>
              <a:rPr lang="en-US" dirty="0"/>
              <a:t> = 0.006, 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 = 28%], </a:t>
            </a:r>
          </a:p>
          <a:p>
            <a:pPr lvl="1"/>
            <a:r>
              <a:rPr lang="en-US" dirty="0"/>
              <a:t>Lower clinical failure (OR 0.55, 95% CI 0.41–0.74, </a:t>
            </a:r>
            <a:r>
              <a:rPr lang="en-US" i="1" dirty="0"/>
              <a:t>p</a:t>
            </a:r>
            <a:r>
              <a:rPr lang="en-US" dirty="0"/>
              <a:t> &lt; 0.001, 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 = 0%), </a:t>
            </a:r>
          </a:p>
          <a:p>
            <a:pPr lvl="1"/>
            <a:r>
              <a:rPr lang="en-US" dirty="0"/>
              <a:t>lower antibiotic discontinuation due to adverse events (OR 0.25, 95% CI 0.16–0.39, </a:t>
            </a:r>
            <a:r>
              <a:rPr lang="en-US" i="1" dirty="0"/>
              <a:t>p</a:t>
            </a:r>
            <a:r>
              <a:rPr lang="en-US" dirty="0"/>
              <a:t> &lt; 0.001, </a:t>
            </a:r>
            <a:r>
              <a:rPr lang="en-US" i="1" dirty="0"/>
              <a:t>I</a:t>
            </a:r>
            <a:r>
              <a:rPr lang="en-US" baseline="30000" dirty="0"/>
              <a:t>2</a:t>
            </a:r>
            <a:r>
              <a:rPr lang="en-US" dirty="0"/>
              <a:t> = 23%).</a:t>
            </a:r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6ACA554-F270-9F7D-F475-502D108C5967}"/>
              </a:ext>
            </a:extLst>
          </p:cNvPr>
          <p:cNvSpPr txBox="1">
            <a:spLocks/>
          </p:cNvSpPr>
          <p:nvPr/>
        </p:nvSpPr>
        <p:spPr>
          <a:xfrm>
            <a:off x="707007" y="369437"/>
            <a:ext cx="10515600" cy="972000"/>
          </a:xfrm>
          <a:prstGeom prst="rect">
            <a:avLst/>
          </a:prstGeom>
        </p:spPr>
        <p:txBody>
          <a:bodyPr vert="horz" lIns="0" tIns="7200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dirty="0" err="1"/>
              <a:t>Flucloxacillin</a:t>
            </a:r>
            <a:r>
              <a:rPr lang="de-AT" dirty="0"/>
              <a:t> vs. </a:t>
            </a:r>
            <a:r>
              <a:rPr lang="de-AT" dirty="0" err="1"/>
              <a:t>Cefazolin</a:t>
            </a:r>
            <a:r>
              <a:rPr lang="de-AT" dirty="0"/>
              <a:t> in MSSA Bakteriämie: Part II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E807DD5-A832-D029-C91D-9F8F3B722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72383" y="6528895"/>
            <a:ext cx="4850224" cy="233363"/>
          </a:xfrm>
        </p:spPr>
        <p:txBody>
          <a:bodyPr/>
          <a:lstStyle/>
          <a:p>
            <a:r>
              <a:rPr lang="en-US" dirty="0" err="1"/>
              <a:t>Abteilung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C016523-463C-139E-AC15-42641A5D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72383" y="6351777"/>
            <a:ext cx="4850224" cy="226237"/>
          </a:xfrm>
        </p:spPr>
        <p:txBody>
          <a:bodyPr/>
          <a:lstStyle/>
          <a:p>
            <a:r>
              <a:rPr lang="en-GB" dirty="0"/>
              <a:t>Felix Lötsch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109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„Penicillin-Allergie“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19251" y="6365632"/>
            <a:ext cx="8903356" cy="163263"/>
          </a:xfrm>
        </p:spPr>
        <p:txBody>
          <a:bodyPr/>
          <a:lstStyle/>
          <a:p>
            <a:r>
              <a:rPr lang="de-DE" dirty="0" err="1"/>
              <a:t>Wijnakker</a:t>
            </a:r>
            <a:r>
              <a:rPr lang="de-DE" dirty="0"/>
              <a:t> R, van Maaren MS, Bode LGM, et al. The </a:t>
            </a:r>
            <a:r>
              <a:rPr lang="de-DE" dirty="0" err="1"/>
              <a:t>Dutch</a:t>
            </a:r>
            <a:r>
              <a:rPr lang="de-DE" dirty="0"/>
              <a:t> Working Party on </a:t>
            </a:r>
            <a:r>
              <a:rPr lang="de-DE" dirty="0" err="1"/>
              <a:t>Antibiotic</a:t>
            </a:r>
            <a:r>
              <a:rPr lang="de-DE" dirty="0"/>
              <a:t> </a:t>
            </a:r>
            <a:r>
              <a:rPr lang="de-DE" dirty="0" err="1"/>
              <a:t>Policy</a:t>
            </a:r>
            <a:r>
              <a:rPr lang="de-DE" dirty="0"/>
              <a:t> (SWAB) </a:t>
            </a:r>
            <a:r>
              <a:rPr lang="de-DE" dirty="0" err="1"/>
              <a:t>guideline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suspected</a:t>
            </a:r>
            <a:r>
              <a:rPr lang="de-DE" dirty="0"/>
              <a:t> </a:t>
            </a:r>
            <a:r>
              <a:rPr lang="de-DE" dirty="0" err="1"/>
              <a:t>antibiotic</a:t>
            </a:r>
            <a:r>
              <a:rPr lang="de-DE" dirty="0"/>
              <a:t> </a:t>
            </a:r>
            <a:r>
              <a:rPr lang="de-DE" dirty="0" err="1"/>
              <a:t>allergy</a:t>
            </a:r>
            <a:r>
              <a:rPr lang="de-DE" dirty="0"/>
              <a:t>. </a:t>
            </a:r>
            <a:r>
              <a:rPr lang="de-DE" i="1" dirty="0" err="1"/>
              <a:t>Clin</a:t>
            </a:r>
            <a:r>
              <a:rPr lang="de-DE" i="1" dirty="0"/>
              <a:t> </a:t>
            </a:r>
            <a:r>
              <a:rPr lang="de-DE" i="1" dirty="0" err="1"/>
              <a:t>Microbiol</a:t>
            </a:r>
            <a:r>
              <a:rPr lang="de-DE" i="1" dirty="0"/>
              <a:t> </a:t>
            </a:r>
            <a:r>
              <a:rPr lang="de-DE" i="1" dirty="0" err="1"/>
              <a:t>Infect</a:t>
            </a:r>
            <a:r>
              <a:rPr lang="de-DE" dirty="0"/>
              <a:t>. 2023;29(7):863-875. doi:10.1016/j.cmi.2023.04.008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6500707" cy="4967288"/>
          </a:xfrm>
        </p:spPr>
        <p:txBody>
          <a:bodyPr/>
          <a:lstStyle/>
          <a:p>
            <a:r>
              <a:rPr lang="de-DE" dirty="0" err="1"/>
              <a:t>Wijnakker</a:t>
            </a:r>
            <a:r>
              <a:rPr lang="de-DE" dirty="0"/>
              <a:t> et al. 2023</a:t>
            </a:r>
          </a:p>
          <a:p>
            <a:pPr lvl="1"/>
            <a:r>
              <a:rPr lang="de-DE" dirty="0"/>
              <a:t>Kreuzreaktionen abhängig von Seitenketten</a:t>
            </a:r>
          </a:p>
          <a:p>
            <a:pPr lvl="1"/>
            <a:r>
              <a:rPr lang="de-DE" dirty="0" err="1"/>
              <a:t>Cefazolin</a:t>
            </a:r>
            <a:r>
              <a:rPr lang="de-DE" dirty="0"/>
              <a:t> mit einzigartigen Seitenketten</a:t>
            </a:r>
          </a:p>
          <a:p>
            <a:pPr lvl="1"/>
            <a:r>
              <a:rPr lang="de-DE" dirty="0"/>
              <a:t>Auch bei Penicillin und </a:t>
            </a:r>
            <a:r>
              <a:rPr lang="de-DE" dirty="0" err="1"/>
              <a:t>Cephalosporinallergie</a:t>
            </a:r>
            <a:r>
              <a:rPr lang="de-DE" dirty="0"/>
              <a:t> in der Regel möglich</a:t>
            </a:r>
          </a:p>
          <a:p>
            <a:pPr lvl="1"/>
            <a:r>
              <a:rPr lang="de-DE" b="1" u="sng" dirty="0"/>
              <a:t>Ausnahme:</a:t>
            </a:r>
            <a:r>
              <a:rPr lang="de-DE" dirty="0"/>
              <a:t> schwerste Hautnebenwirkungen (Steven-Johnson, TEN)</a:t>
            </a:r>
          </a:p>
        </p:txBody>
      </p:sp>
      <p:pic>
        <p:nvPicPr>
          <p:cNvPr id="2050" name="Picture 2" descr="https://ars.els-cdn.com/content/image/1-s2.0-S1198743X23001787-fx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20" y="132080"/>
            <a:ext cx="4287457" cy="60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feil nach rechts 6"/>
          <p:cNvSpPr/>
          <p:nvPr/>
        </p:nvSpPr>
        <p:spPr>
          <a:xfrm>
            <a:off x="7305040" y="1839433"/>
            <a:ext cx="538480" cy="11695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s Rechteck 8"/>
          <p:cNvSpPr/>
          <p:nvPr/>
        </p:nvSpPr>
        <p:spPr>
          <a:xfrm>
            <a:off x="2866747" y="4464873"/>
            <a:ext cx="4438293" cy="294167"/>
          </a:xfrm>
          <a:prstGeom prst="roundRect">
            <a:avLst/>
          </a:prstGeom>
          <a:solidFill>
            <a:schemeClr val="accent4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Möglichkeit einer ASP-Intervention!</a:t>
            </a:r>
          </a:p>
        </p:txBody>
      </p:sp>
    </p:spTree>
    <p:extLst>
      <p:ext uri="{BB962C8B-B14F-4D97-AF65-F5344CB8AC3E}">
        <p14:creationId xmlns:p14="http://schemas.microsoft.com/office/powerpoint/2010/main" val="2271263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Cefazolin</a:t>
            </a:r>
            <a:r>
              <a:rPr lang="de-DE" dirty="0"/>
              <a:t> bei „Penicillin-Allergie“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07920" y="6365632"/>
            <a:ext cx="8814687" cy="163263"/>
          </a:xfrm>
        </p:spPr>
        <p:txBody>
          <a:bodyPr/>
          <a:lstStyle/>
          <a:p>
            <a:r>
              <a:rPr lang="de-DE" dirty="0" err="1"/>
              <a:t>Norvell</a:t>
            </a:r>
            <a:r>
              <a:rPr lang="de-DE" dirty="0"/>
              <a:t> MR, Porter M, </a:t>
            </a:r>
            <a:r>
              <a:rPr lang="de-DE" dirty="0" err="1"/>
              <a:t>Ricco</a:t>
            </a:r>
            <a:r>
              <a:rPr lang="de-DE" dirty="0"/>
              <a:t> MH, et al. </a:t>
            </a:r>
            <a:r>
              <a:rPr lang="de-DE" dirty="0" err="1"/>
              <a:t>Cefazolin</a:t>
            </a:r>
            <a:r>
              <a:rPr lang="de-DE" dirty="0"/>
              <a:t> </a:t>
            </a:r>
            <a:r>
              <a:rPr lang="de-DE" dirty="0" err="1"/>
              <a:t>vs</a:t>
            </a:r>
            <a:r>
              <a:rPr lang="de-DE" dirty="0"/>
              <a:t> Second-</a:t>
            </a:r>
            <a:r>
              <a:rPr lang="de-DE" dirty="0" err="1"/>
              <a:t>line</a:t>
            </a:r>
            <a:r>
              <a:rPr lang="de-DE" dirty="0"/>
              <a:t> </a:t>
            </a:r>
            <a:r>
              <a:rPr lang="de-DE" dirty="0" err="1"/>
              <a:t>Antibiotics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Surgical</a:t>
            </a:r>
            <a:r>
              <a:rPr lang="de-DE" dirty="0"/>
              <a:t> Site </a:t>
            </a:r>
            <a:r>
              <a:rPr lang="de-DE" dirty="0" err="1"/>
              <a:t>Infection</a:t>
            </a:r>
            <a:r>
              <a:rPr lang="de-DE" dirty="0"/>
              <a:t> </a:t>
            </a:r>
            <a:r>
              <a:rPr lang="de-DE" dirty="0" err="1"/>
              <a:t>Prevention</a:t>
            </a:r>
            <a:r>
              <a:rPr lang="de-DE" dirty="0"/>
              <a:t> After Total Joint </a:t>
            </a:r>
            <a:r>
              <a:rPr lang="de-DE" dirty="0" err="1"/>
              <a:t>Arthroplasty</a:t>
            </a:r>
            <a:r>
              <a:rPr lang="de-DE" dirty="0"/>
              <a:t> </a:t>
            </a:r>
            <a:r>
              <a:rPr lang="de-DE" dirty="0" err="1"/>
              <a:t>Among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a Beta-lactam </a:t>
            </a:r>
            <a:r>
              <a:rPr lang="de-DE" dirty="0" err="1"/>
              <a:t>Allergy</a:t>
            </a:r>
            <a:r>
              <a:rPr lang="de-DE" dirty="0"/>
              <a:t>. </a:t>
            </a:r>
            <a:r>
              <a:rPr lang="de-DE" i="1" dirty="0"/>
              <a:t>Open Forum </a:t>
            </a:r>
            <a:r>
              <a:rPr lang="de-DE" i="1" dirty="0" err="1"/>
              <a:t>Infect</a:t>
            </a:r>
            <a:r>
              <a:rPr lang="de-DE" i="1" dirty="0"/>
              <a:t> Dis</a:t>
            </a:r>
            <a:r>
              <a:rPr lang="de-DE" dirty="0"/>
              <a:t>. 2023;10(6):ofad224. </a:t>
            </a:r>
            <a:r>
              <a:rPr lang="de-DE" dirty="0" err="1"/>
              <a:t>Published</a:t>
            </a:r>
            <a:r>
              <a:rPr lang="de-DE" dirty="0"/>
              <a:t> 2023 Apr 24. doi:10.1093/</a:t>
            </a:r>
            <a:r>
              <a:rPr lang="de-DE" dirty="0" err="1"/>
              <a:t>ofid</a:t>
            </a:r>
            <a:r>
              <a:rPr lang="de-DE" dirty="0"/>
              <a:t>/ofad224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4123267" cy="4967288"/>
          </a:xfrm>
        </p:spPr>
        <p:txBody>
          <a:bodyPr>
            <a:normAutofit lnSpcReduction="10000"/>
          </a:bodyPr>
          <a:lstStyle/>
          <a:p>
            <a:r>
              <a:rPr lang="de-DE" dirty="0" err="1"/>
              <a:t>Norvell</a:t>
            </a:r>
            <a:r>
              <a:rPr lang="de-DE" dirty="0"/>
              <a:t> et al. 2023, Open Forum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Diseases</a:t>
            </a:r>
            <a:endParaRPr lang="de-DE" dirty="0"/>
          </a:p>
          <a:p>
            <a:pPr lvl="1"/>
            <a:r>
              <a:rPr lang="de-DE" dirty="0"/>
              <a:t>1128 </a:t>
            </a:r>
            <a:r>
              <a:rPr lang="de-DE" dirty="0" err="1"/>
              <a:t>PatientInnen</a:t>
            </a:r>
            <a:r>
              <a:rPr lang="de-DE" dirty="0"/>
              <a:t> mit „</a:t>
            </a:r>
            <a:r>
              <a:rPr lang="de-DE" dirty="0" err="1"/>
              <a:t>Pencillin</a:t>
            </a:r>
            <a:r>
              <a:rPr lang="de-DE" dirty="0"/>
              <a:t>-Allergie“</a:t>
            </a:r>
          </a:p>
          <a:p>
            <a:pPr lvl="1"/>
            <a:r>
              <a:rPr lang="de-DE" dirty="0"/>
              <a:t>809 mit </a:t>
            </a:r>
            <a:r>
              <a:rPr lang="de-DE" dirty="0" err="1"/>
              <a:t>Cefazolin</a:t>
            </a:r>
            <a:r>
              <a:rPr lang="de-DE" dirty="0"/>
              <a:t>, 319 mit Vanco/</a:t>
            </a:r>
            <a:r>
              <a:rPr lang="de-DE" dirty="0" err="1"/>
              <a:t>Clinda</a:t>
            </a:r>
            <a:r>
              <a:rPr lang="de-DE" dirty="0"/>
              <a:t> als </a:t>
            </a:r>
            <a:r>
              <a:rPr lang="de-DE" dirty="0" err="1"/>
              <a:t>perioperative</a:t>
            </a:r>
            <a:r>
              <a:rPr lang="de-DE" dirty="0"/>
              <a:t> Prophylaxe</a:t>
            </a:r>
          </a:p>
          <a:p>
            <a:pPr lvl="1"/>
            <a:r>
              <a:rPr lang="de-DE" dirty="0"/>
              <a:t>Joint </a:t>
            </a:r>
            <a:r>
              <a:rPr lang="de-DE" dirty="0" err="1"/>
              <a:t>infections</a:t>
            </a:r>
            <a:r>
              <a:rPr lang="de-DE" dirty="0"/>
              <a:t>: 0,9% mit </a:t>
            </a:r>
            <a:r>
              <a:rPr lang="de-DE" dirty="0" err="1"/>
              <a:t>Cefazolin</a:t>
            </a:r>
            <a:r>
              <a:rPr lang="de-DE" dirty="0"/>
              <a:t> vs. 3,8% mit Vanco/</a:t>
            </a:r>
            <a:r>
              <a:rPr lang="de-DE" dirty="0" err="1"/>
              <a:t>Clinda</a:t>
            </a:r>
            <a:endParaRPr lang="de-DE" dirty="0"/>
          </a:p>
          <a:p>
            <a:pPr lvl="1"/>
            <a:r>
              <a:rPr lang="de-DE" dirty="0"/>
              <a:t>Allergische Reaktionen: 0,2% mit </a:t>
            </a:r>
            <a:r>
              <a:rPr lang="de-DE" dirty="0" err="1"/>
              <a:t>Cefazolin</a:t>
            </a:r>
            <a:r>
              <a:rPr lang="de-DE" dirty="0"/>
              <a:t> vs. 1,3% mit Vanco/</a:t>
            </a:r>
            <a:r>
              <a:rPr lang="de-DE" dirty="0" err="1"/>
              <a:t>Clinda</a:t>
            </a:r>
            <a:endParaRPr lang="de-DE" dirty="0"/>
          </a:p>
        </p:txBody>
      </p:sp>
      <p:pic>
        <p:nvPicPr>
          <p:cNvPr id="1026" name="Picture 2" descr="An external file that holds a picture, illustration, etc.&#10;Object name is ofad224_g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413" y="1419264"/>
            <a:ext cx="69246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246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4B7DCA-C98A-FBB7-D69E-F82658104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i="1" dirty="0" err="1"/>
              <a:t>Staphylococcus</a:t>
            </a:r>
            <a:r>
              <a:rPr lang="de-AT" i="1" dirty="0"/>
              <a:t> </a:t>
            </a:r>
            <a:r>
              <a:rPr lang="de-AT" i="1" dirty="0" err="1"/>
              <a:t>aureus</a:t>
            </a:r>
            <a:r>
              <a:rPr lang="de-AT" dirty="0"/>
              <a:t> im Blut -&gt; Komplikationen!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C7112DA-7E46-B893-F782-BEE986341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7680" y="6365632"/>
            <a:ext cx="8194927" cy="174733"/>
          </a:xfrm>
        </p:spPr>
        <p:txBody>
          <a:bodyPr/>
          <a:lstStyle/>
          <a:p>
            <a:pPr lvl="0"/>
            <a:r>
              <a:rPr lang="de-DE" dirty="0"/>
              <a:t>Tong SY, Davis JS, Eichenberger E, Holland TL, Fowler VG Jr.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infections</a:t>
            </a:r>
            <a:r>
              <a:rPr lang="de-DE" dirty="0"/>
              <a:t>: </a:t>
            </a:r>
            <a:r>
              <a:rPr lang="de-DE" dirty="0" err="1"/>
              <a:t>epidemiology</a:t>
            </a:r>
            <a:r>
              <a:rPr lang="de-DE" dirty="0"/>
              <a:t>, </a:t>
            </a:r>
            <a:r>
              <a:rPr lang="de-DE" dirty="0" err="1"/>
              <a:t>pathophysiology</a:t>
            </a:r>
            <a:r>
              <a:rPr lang="de-DE" dirty="0"/>
              <a:t>,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manifestations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. </a:t>
            </a:r>
            <a:r>
              <a:rPr lang="de-DE" i="1" dirty="0" err="1"/>
              <a:t>Clin</a:t>
            </a:r>
            <a:r>
              <a:rPr lang="de-DE" i="1" dirty="0"/>
              <a:t> </a:t>
            </a:r>
            <a:r>
              <a:rPr lang="de-DE" i="1" dirty="0" err="1"/>
              <a:t>Microbiol</a:t>
            </a:r>
            <a:r>
              <a:rPr lang="de-DE" i="1" dirty="0"/>
              <a:t> </a:t>
            </a:r>
            <a:r>
              <a:rPr lang="de-DE" i="1" dirty="0" err="1"/>
              <a:t>Rev</a:t>
            </a:r>
            <a:r>
              <a:rPr lang="de-DE" dirty="0"/>
              <a:t>. 2015;28(3):603-661. doi:10.1128/CMR.00134-14</a:t>
            </a:r>
            <a:endParaRPr lang="en-US" sz="800" i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56DA951-FD42-4115-340B-389D89A77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18</a:t>
            </a:fld>
            <a:endParaRPr lang="de-DE"/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2568797D-E905-6B1E-9A0C-BD488F9308B5}"/>
              </a:ext>
            </a:extLst>
          </p:cNvPr>
          <p:cNvGrpSpPr/>
          <p:nvPr/>
        </p:nvGrpSpPr>
        <p:grpSpPr>
          <a:xfrm>
            <a:off x="1418600" y="1347534"/>
            <a:ext cx="8702373" cy="4162931"/>
            <a:chOff x="296382" y="1347534"/>
            <a:chExt cx="8702373" cy="416293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B1D3676F-9E88-2ADB-69F6-C31A854673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6382" y="1347534"/>
              <a:ext cx="8702373" cy="4162931"/>
            </a:xfrm>
            <a:prstGeom prst="rect">
              <a:avLst/>
            </a:prstGeom>
          </p:spPr>
        </p:pic>
        <p:sp>
          <p:nvSpPr>
            <p:cNvPr id="9" name="Google Shape;198;p5">
              <a:extLst>
                <a:ext uri="{FF2B5EF4-FFF2-40B4-BE49-F238E27FC236}">
                  <a16:creationId xmlns:a16="http://schemas.microsoft.com/office/drawing/2014/main" id="{3C4DF0E4-54DE-D90C-A466-9F9EE0BA35BF}"/>
                </a:ext>
              </a:extLst>
            </p:cNvPr>
            <p:cNvSpPr txBox="1"/>
            <p:nvPr/>
          </p:nvSpPr>
          <p:spPr>
            <a:xfrm>
              <a:off x="2884982" y="4446961"/>
              <a:ext cx="5440311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rgbClr val="C00000"/>
                  </a:solidFill>
                  <a:latin typeface="Times"/>
                  <a:ea typeface="Times"/>
                  <a:cs typeface="Times"/>
                  <a:sym typeface="Times"/>
                </a:rPr>
                <a:t>5%          8%          19%       9%             26%    24%          11%</a:t>
              </a:r>
              <a:endParaRPr sz="1600" dirty="0">
                <a:solidFill>
                  <a:srgbClr val="C00000"/>
                </a:solidFill>
                <a:latin typeface="Times"/>
                <a:ea typeface="Times"/>
                <a:cs typeface="Times"/>
                <a:sym typeface="Times"/>
              </a:endParaRPr>
            </a:p>
          </p:txBody>
        </p:sp>
      </p:grpSp>
      <p:cxnSp>
        <p:nvCxnSpPr>
          <p:cNvPr id="6" name="Gerade Verbindung mit Pfeil 5"/>
          <p:cNvCxnSpPr/>
          <p:nvPr/>
        </p:nvCxnSpPr>
        <p:spPr>
          <a:xfrm>
            <a:off x="8087360" y="4785515"/>
            <a:ext cx="355600" cy="629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7082809" y="4785515"/>
            <a:ext cx="331089" cy="629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20080" y="5459798"/>
            <a:ext cx="200152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Bestes Outcome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995920" y="5478274"/>
            <a:ext cx="2915920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Schlechtestes Outcome</a:t>
            </a:r>
          </a:p>
        </p:txBody>
      </p:sp>
      <p:cxnSp>
        <p:nvCxnSpPr>
          <p:cNvPr id="14" name="Gerade Verbindung mit Pfeil 13"/>
          <p:cNvCxnSpPr/>
          <p:nvPr/>
        </p:nvCxnSpPr>
        <p:spPr>
          <a:xfrm>
            <a:off x="6670040" y="4692252"/>
            <a:ext cx="1701800" cy="7230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1479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Überleben &amp; Fokus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57120" y="6365632"/>
            <a:ext cx="8865487" cy="289168"/>
          </a:xfrm>
        </p:spPr>
        <p:txBody>
          <a:bodyPr/>
          <a:lstStyle/>
          <a:p>
            <a:r>
              <a:rPr lang="de-DE" dirty="0" err="1"/>
              <a:t>Kaasch</a:t>
            </a:r>
            <a:r>
              <a:rPr lang="de-DE" dirty="0"/>
              <a:t> AJ, Barlow G, Edgeworth JD, et al.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bloodstream</a:t>
            </a:r>
            <a:r>
              <a:rPr lang="de-DE" dirty="0"/>
              <a:t> </a:t>
            </a:r>
            <a:r>
              <a:rPr lang="de-DE" dirty="0" err="1"/>
              <a:t>infection</a:t>
            </a:r>
            <a:r>
              <a:rPr lang="de-DE" dirty="0"/>
              <a:t>: a </a:t>
            </a:r>
            <a:r>
              <a:rPr lang="de-DE" dirty="0" err="1"/>
              <a:t>pooled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five</a:t>
            </a:r>
            <a:r>
              <a:rPr lang="de-DE" dirty="0"/>
              <a:t> </a:t>
            </a:r>
            <a:r>
              <a:rPr lang="de-DE" dirty="0" err="1"/>
              <a:t>prospective</a:t>
            </a:r>
            <a:r>
              <a:rPr lang="de-DE" dirty="0"/>
              <a:t>, </a:t>
            </a:r>
            <a:r>
              <a:rPr lang="de-DE" dirty="0" err="1"/>
              <a:t>observational</a:t>
            </a:r>
            <a:r>
              <a:rPr lang="de-DE" dirty="0"/>
              <a:t> </a:t>
            </a:r>
            <a:r>
              <a:rPr lang="de-DE" dirty="0" err="1"/>
              <a:t>studies</a:t>
            </a:r>
            <a:r>
              <a:rPr lang="de-DE" dirty="0"/>
              <a:t> [</a:t>
            </a:r>
            <a:r>
              <a:rPr lang="de-DE" dirty="0" err="1"/>
              <a:t>published</a:t>
            </a:r>
            <a:r>
              <a:rPr lang="de-DE" dirty="0"/>
              <a:t> </a:t>
            </a:r>
            <a:r>
              <a:rPr lang="de-DE" dirty="0" err="1"/>
              <a:t>correction</a:t>
            </a:r>
            <a:r>
              <a:rPr lang="de-DE" dirty="0"/>
              <a:t> </a:t>
            </a:r>
            <a:r>
              <a:rPr lang="de-DE" dirty="0" err="1"/>
              <a:t>appears</a:t>
            </a:r>
            <a:r>
              <a:rPr lang="de-DE" dirty="0"/>
              <a:t> in J </a:t>
            </a:r>
            <a:r>
              <a:rPr lang="de-DE" dirty="0" err="1"/>
              <a:t>Infect</a:t>
            </a:r>
            <a:r>
              <a:rPr lang="de-DE" dirty="0"/>
              <a:t>. 2014 Sep;69(3):306-7]. </a:t>
            </a:r>
            <a:r>
              <a:rPr lang="de-DE" i="1" dirty="0"/>
              <a:t>J </a:t>
            </a:r>
            <a:r>
              <a:rPr lang="de-DE" i="1" dirty="0" err="1"/>
              <a:t>Infect</a:t>
            </a:r>
            <a:r>
              <a:rPr lang="de-DE" dirty="0"/>
              <a:t>. 2014;68(3):242-251. doi:10.1016/j.jinf.2013.10.015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19</a:t>
            </a:fld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sz="quarter" idx="13"/>
          </p:nvPr>
        </p:nvSpPr>
        <p:spPr>
          <a:xfrm>
            <a:off x="662093" y="1337125"/>
            <a:ext cx="3686387" cy="4967288"/>
          </a:xfrm>
        </p:spPr>
        <p:txBody>
          <a:bodyPr/>
          <a:lstStyle/>
          <a:p>
            <a:r>
              <a:rPr lang="en-US" dirty="0"/>
              <a:t>Age</a:t>
            </a:r>
          </a:p>
          <a:p>
            <a:r>
              <a:rPr lang="en-US" dirty="0"/>
              <a:t>MRSA </a:t>
            </a:r>
            <a:r>
              <a:rPr lang="en-US" dirty="0" err="1"/>
              <a:t>Bacteraemia</a:t>
            </a:r>
            <a:endParaRPr lang="en-US" dirty="0"/>
          </a:p>
          <a:p>
            <a:r>
              <a:rPr lang="en-US" dirty="0"/>
              <a:t>Nosocomial acquisition</a:t>
            </a:r>
          </a:p>
          <a:p>
            <a:r>
              <a:rPr lang="en-US" dirty="0"/>
              <a:t>Endocarditis </a:t>
            </a:r>
          </a:p>
          <a:p>
            <a:r>
              <a:rPr lang="en-US" dirty="0"/>
              <a:t>Pneumonia </a:t>
            </a:r>
          </a:p>
          <a:p>
            <a:r>
              <a:rPr lang="en-US" dirty="0"/>
              <a:t>strong association with an </a:t>
            </a:r>
            <a:r>
              <a:rPr lang="en-US" u="sng" dirty="0">
                <a:solidFill>
                  <a:srgbClr val="FF0000"/>
                </a:solidFill>
              </a:rPr>
              <a:t>unidentified infective focus </a:t>
            </a:r>
            <a:r>
              <a:rPr lang="en-US" dirty="0"/>
              <a:t>(</a:t>
            </a:r>
            <a:r>
              <a:rPr lang="en-US" dirty="0" err="1"/>
              <a:t>aHR</a:t>
            </a:r>
            <a:r>
              <a:rPr lang="en-US" dirty="0"/>
              <a:t> 2.92; 95% confidence interval 2.33 to 3.67, p &lt; 0.0001)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8480" y="798462"/>
            <a:ext cx="7741920" cy="5510263"/>
          </a:xfrm>
          <a:prstGeom prst="rect">
            <a:avLst/>
          </a:prstGeom>
        </p:spPr>
      </p:pic>
      <p:sp>
        <p:nvSpPr>
          <p:cNvPr id="9" name="Pfeil nach unten 8"/>
          <p:cNvSpPr/>
          <p:nvPr/>
        </p:nvSpPr>
        <p:spPr>
          <a:xfrm rot="12066757">
            <a:off x="6545551" y="2644099"/>
            <a:ext cx="157402" cy="136628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6550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08176-7733-EF1A-1B1D-B2DD63FB2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Todesfälle auf Grund von AMR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196F93-44FC-38BE-8219-B624A98B0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36800" y="6365633"/>
            <a:ext cx="8885807" cy="125650"/>
          </a:xfrm>
        </p:spPr>
        <p:txBody>
          <a:bodyPr/>
          <a:lstStyle/>
          <a:p>
            <a:r>
              <a:rPr lang="en-GB" dirty="0"/>
              <a:t>GBD 2021 Antimicrobial Resistance Collaborators. Global burden of bacterial antimicrobial resistance 1990-2021: a systematic analysis with forecasts to 2050. Lancet. 2024 Sep 28;404(10459):1199-1226. </a:t>
            </a:r>
            <a:r>
              <a:rPr lang="en-GB" dirty="0" err="1"/>
              <a:t>doi</a:t>
            </a:r>
            <a:r>
              <a:rPr lang="en-GB" dirty="0"/>
              <a:t>: 10.1016/S0140-6736(24)01867-1. </a:t>
            </a:r>
            <a:r>
              <a:rPr lang="en-GB" dirty="0" err="1"/>
              <a:t>Epub</a:t>
            </a:r>
            <a:r>
              <a:rPr lang="en-GB" dirty="0"/>
              <a:t> 2024 Sep 16. PMID: 39299261.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81B5CDB-EDFB-DB5A-BA5B-AF0029995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364F6B4-1690-6973-D3ED-187497B218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334" y="1341437"/>
            <a:ext cx="4265820" cy="4967288"/>
          </a:xfrm>
        </p:spPr>
        <p:txBody>
          <a:bodyPr/>
          <a:lstStyle/>
          <a:p>
            <a:r>
              <a:rPr lang="de-DE" dirty="0"/>
              <a:t>2021 mit 4,71 Millionen Todesfällen assoziiert mit AMR (Bakterien)</a:t>
            </a:r>
          </a:p>
          <a:p>
            <a:r>
              <a:rPr lang="de-DE" dirty="0"/>
              <a:t>Davon 1,14 Millionen Todesfälle auf Grund von AMR (Bakterien)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6EB074-5F0A-588E-1867-9B82B978B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181" y="1093375"/>
            <a:ext cx="4265820" cy="467124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FBA321F-5256-DEEF-1A20-F309C7C89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3007" y="185797"/>
            <a:ext cx="12192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86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9BDB56-DE1A-F51A-A8F0-877E5919E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Management-Strategie und infizierte </a:t>
            </a:r>
            <a:r>
              <a:rPr lang="de-AT" dirty="0" err="1"/>
              <a:t>endovaskuläre</a:t>
            </a:r>
            <a:r>
              <a:rPr lang="de-AT" dirty="0"/>
              <a:t> Device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487CB6-B409-6D14-51AE-1CED34CD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0" y="6365632"/>
            <a:ext cx="7930767" cy="163263"/>
          </a:xfrm>
        </p:spPr>
        <p:txBody>
          <a:bodyPr/>
          <a:lstStyle/>
          <a:p>
            <a:r>
              <a:rPr lang="de-DE" dirty="0" err="1"/>
              <a:t>Sohail</a:t>
            </a:r>
            <a:r>
              <a:rPr lang="de-DE" dirty="0"/>
              <a:t> MR, </a:t>
            </a:r>
            <a:r>
              <a:rPr lang="de-DE" dirty="0" err="1"/>
              <a:t>Palraj</a:t>
            </a:r>
            <a:r>
              <a:rPr lang="de-DE" dirty="0"/>
              <a:t> BR, Khalid S, et al. </a:t>
            </a:r>
            <a:r>
              <a:rPr lang="de-DE" dirty="0" err="1"/>
              <a:t>Predicting</a:t>
            </a:r>
            <a:r>
              <a:rPr lang="de-DE" dirty="0"/>
              <a:t> </a:t>
            </a: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endovascular</a:t>
            </a:r>
            <a:r>
              <a:rPr lang="de-DE" dirty="0"/>
              <a:t> </a:t>
            </a:r>
            <a:r>
              <a:rPr lang="de-DE" dirty="0" err="1"/>
              <a:t>device</a:t>
            </a:r>
            <a:r>
              <a:rPr lang="de-DE" dirty="0"/>
              <a:t> </a:t>
            </a:r>
            <a:r>
              <a:rPr lang="de-DE" dirty="0" err="1"/>
              <a:t>infection</a:t>
            </a:r>
            <a:r>
              <a:rPr lang="de-DE" dirty="0"/>
              <a:t> in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bacteremia</a:t>
            </a:r>
            <a:r>
              <a:rPr lang="de-DE" dirty="0"/>
              <a:t> (PREDICT-SAB). </a:t>
            </a:r>
            <a:r>
              <a:rPr lang="de-DE" i="1" dirty="0" err="1"/>
              <a:t>Circ</a:t>
            </a:r>
            <a:r>
              <a:rPr lang="de-DE" i="1" dirty="0"/>
              <a:t> </a:t>
            </a:r>
            <a:r>
              <a:rPr lang="de-DE" i="1" dirty="0" err="1"/>
              <a:t>Arrhythm</a:t>
            </a:r>
            <a:r>
              <a:rPr lang="de-DE" i="1" dirty="0"/>
              <a:t> </a:t>
            </a:r>
            <a:r>
              <a:rPr lang="de-DE" i="1" dirty="0" err="1"/>
              <a:t>Electrophysiol</a:t>
            </a:r>
            <a:r>
              <a:rPr lang="de-DE" dirty="0"/>
              <a:t>. 2015;8(1):137-144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056168-010E-E039-2DBE-A4E8A0C63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20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6816"/>
            <a:ext cx="6276975" cy="4429125"/>
          </a:xfrm>
          <a:prstGeom prst="rect">
            <a:avLst/>
          </a:prstGeom>
        </p:spPr>
      </p:pic>
      <p:sp>
        <p:nvSpPr>
          <p:cNvPr id="16" name="Rad 15"/>
          <p:cNvSpPr/>
          <p:nvPr/>
        </p:nvSpPr>
        <p:spPr>
          <a:xfrm>
            <a:off x="3169920" y="3738880"/>
            <a:ext cx="447040" cy="416560"/>
          </a:xfrm>
          <a:prstGeom prst="donut">
            <a:avLst>
              <a:gd name="adj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7" name="Rad 16"/>
          <p:cNvSpPr/>
          <p:nvPr/>
        </p:nvSpPr>
        <p:spPr>
          <a:xfrm>
            <a:off x="4500880" y="3738880"/>
            <a:ext cx="447040" cy="416560"/>
          </a:xfrm>
          <a:prstGeom prst="donut">
            <a:avLst>
              <a:gd name="adj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8" name="Rad 17"/>
          <p:cNvSpPr/>
          <p:nvPr/>
        </p:nvSpPr>
        <p:spPr>
          <a:xfrm>
            <a:off x="4500880" y="3158295"/>
            <a:ext cx="447040" cy="416560"/>
          </a:xfrm>
          <a:prstGeom prst="donut">
            <a:avLst>
              <a:gd name="adj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9" name="Rad 18"/>
          <p:cNvSpPr/>
          <p:nvPr/>
        </p:nvSpPr>
        <p:spPr>
          <a:xfrm>
            <a:off x="3169920" y="3130692"/>
            <a:ext cx="447040" cy="416560"/>
          </a:xfrm>
          <a:prstGeom prst="donut">
            <a:avLst>
              <a:gd name="adj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7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788F53E-FE76-F1EE-27C8-19A21343E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53360" y="6365632"/>
            <a:ext cx="8469247" cy="382771"/>
          </a:xfrm>
        </p:spPr>
        <p:txBody>
          <a:bodyPr/>
          <a:lstStyle/>
          <a:p>
            <a:r>
              <a:rPr lang="de-DE" dirty="0" err="1"/>
              <a:t>Kuehl</a:t>
            </a:r>
            <a:r>
              <a:rPr lang="de-DE" dirty="0"/>
              <a:t> R, </a:t>
            </a:r>
            <a:r>
              <a:rPr lang="de-DE" dirty="0" err="1"/>
              <a:t>Morata</a:t>
            </a:r>
            <a:r>
              <a:rPr lang="de-DE" dirty="0"/>
              <a:t> L, Boeing C, et al. </a:t>
            </a:r>
            <a:r>
              <a:rPr lang="de-DE" dirty="0" err="1"/>
              <a:t>Defining</a:t>
            </a:r>
            <a:r>
              <a:rPr lang="de-DE" dirty="0"/>
              <a:t> persistent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bacteraemia</a:t>
            </a:r>
            <a:r>
              <a:rPr lang="de-DE" dirty="0"/>
              <a:t>: </a:t>
            </a:r>
            <a:r>
              <a:rPr lang="de-DE" dirty="0" err="1"/>
              <a:t>secondary</a:t>
            </a:r>
            <a:r>
              <a:rPr lang="de-DE" dirty="0"/>
              <a:t> </a:t>
            </a:r>
            <a:r>
              <a:rPr lang="de-DE" dirty="0" err="1"/>
              <a:t>analysis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prospective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. </a:t>
            </a:r>
            <a:r>
              <a:rPr lang="de-DE" i="1" dirty="0"/>
              <a:t>Lancet </a:t>
            </a:r>
            <a:r>
              <a:rPr lang="de-DE" i="1" dirty="0" err="1"/>
              <a:t>Infect</a:t>
            </a:r>
            <a:r>
              <a:rPr lang="de-DE" i="1" dirty="0"/>
              <a:t> Dis</a:t>
            </a:r>
            <a:r>
              <a:rPr lang="de-DE" dirty="0"/>
              <a:t>. 2020;20(12):1409-1417. doi:10.1016/S1473-3099(20)30447-3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730DBE3-0779-A641-7B6C-9BE5DAEFC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21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04E293-16D3-95DF-2921-6799CAA3F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440" y="0"/>
            <a:ext cx="6503560" cy="619524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7A1F65C-8F58-1080-A8E5-51E20BE27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082" y="-1"/>
            <a:ext cx="4561770" cy="6195243"/>
          </a:xfrm>
          <a:prstGeom prst="rect">
            <a:avLst/>
          </a:prstGeom>
        </p:spPr>
      </p:pic>
      <p:sp>
        <p:nvSpPr>
          <p:cNvPr id="2" name="Abgerundetes Rechteck 1"/>
          <p:cNvSpPr/>
          <p:nvPr/>
        </p:nvSpPr>
        <p:spPr>
          <a:xfrm>
            <a:off x="7884160" y="3840480"/>
            <a:ext cx="2783840" cy="162560"/>
          </a:xfrm>
          <a:prstGeom prst="roundRect">
            <a:avLst/>
          </a:prstGeom>
          <a:solidFill>
            <a:schemeClr val="accent3">
              <a:alpha val="3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131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79080" cy="972000"/>
          </a:xfrm>
        </p:spPr>
        <p:txBody>
          <a:bodyPr/>
          <a:lstStyle/>
          <a:p>
            <a:r>
              <a:rPr lang="de-DE" dirty="0"/>
              <a:t>Behandlungsdauer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26640" y="6329362"/>
            <a:ext cx="8895967" cy="68690"/>
          </a:xfrm>
        </p:spPr>
        <p:txBody>
          <a:bodyPr/>
          <a:lstStyle/>
          <a:p>
            <a:r>
              <a:rPr lang="de-DE" dirty="0"/>
              <a:t>Grillo Perez S, Diaz-</a:t>
            </a:r>
            <a:r>
              <a:rPr lang="de-DE" dirty="0" err="1"/>
              <a:t>Brochero</a:t>
            </a:r>
            <a:r>
              <a:rPr lang="de-DE" dirty="0"/>
              <a:t> C, Garzon </a:t>
            </a:r>
            <a:r>
              <a:rPr lang="de-DE" dirty="0" err="1"/>
              <a:t>Herazo</a:t>
            </a:r>
            <a:r>
              <a:rPr lang="de-DE" dirty="0"/>
              <a:t> JR, </a:t>
            </a:r>
            <a:r>
              <a:rPr lang="de-DE" dirty="0" err="1"/>
              <a:t>Muñoz</a:t>
            </a:r>
            <a:r>
              <a:rPr lang="de-DE" dirty="0"/>
              <a:t> </a:t>
            </a:r>
            <a:r>
              <a:rPr lang="de-DE" dirty="0" err="1"/>
              <a:t>Velandia</a:t>
            </a:r>
            <a:r>
              <a:rPr lang="de-DE" dirty="0"/>
              <a:t> OM. Short-term </a:t>
            </a:r>
            <a:r>
              <a:rPr lang="de-DE" i="1" dirty="0"/>
              <a:t>versus</a:t>
            </a:r>
            <a:r>
              <a:rPr lang="de-DE" dirty="0"/>
              <a:t> </a:t>
            </a:r>
            <a:r>
              <a:rPr lang="de-DE" dirty="0" err="1"/>
              <a:t>usual</a:t>
            </a:r>
            <a:r>
              <a:rPr lang="de-DE" dirty="0"/>
              <a:t>-term </a:t>
            </a:r>
            <a:r>
              <a:rPr lang="de-DE" dirty="0" err="1"/>
              <a:t>antibiotic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uncomplicated</a:t>
            </a:r>
            <a:r>
              <a:rPr lang="de-DE" dirty="0"/>
              <a:t> </a:t>
            </a:r>
            <a:r>
              <a:rPr lang="de-DE" i="1" dirty="0" err="1"/>
              <a:t>Staphylococcus</a:t>
            </a:r>
            <a:r>
              <a:rPr lang="de-DE" i="1" dirty="0"/>
              <a:t> </a:t>
            </a:r>
            <a:r>
              <a:rPr lang="de-DE" i="1" dirty="0" err="1"/>
              <a:t>aureus</a:t>
            </a:r>
            <a:r>
              <a:rPr lang="de-DE" dirty="0"/>
              <a:t> </a:t>
            </a:r>
            <a:r>
              <a:rPr lang="de-DE" dirty="0" err="1"/>
              <a:t>bacteremia</a:t>
            </a:r>
            <a:r>
              <a:rPr lang="de-DE" dirty="0"/>
              <a:t>: a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meta-analysis. </a:t>
            </a:r>
            <a:r>
              <a:rPr lang="de-DE" i="1" dirty="0" err="1"/>
              <a:t>Ther</a:t>
            </a:r>
            <a:r>
              <a:rPr lang="de-DE" i="1" dirty="0"/>
              <a:t> </a:t>
            </a:r>
            <a:r>
              <a:rPr lang="de-DE" i="1" dirty="0" err="1"/>
              <a:t>Adv</a:t>
            </a:r>
            <a:r>
              <a:rPr lang="de-DE" i="1" dirty="0"/>
              <a:t> </a:t>
            </a:r>
            <a:r>
              <a:rPr lang="de-DE" i="1" dirty="0" err="1"/>
              <a:t>Infect</a:t>
            </a:r>
            <a:r>
              <a:rPr lang="de-DE" i="1" dirty="0"/>
              <a:t> Dis</a:t>
            </a:r>
            <a:r>
              <a:rPr lang="de-DE" dirty="0"/>
              <a:t>. 2024;11:20499361241237615.</a:t>
            </a:r>
          </a:p>
          <a:p>
            <a:r>
              <a:rPr lang="de-DE" dirty="0"/>
              <a:t>Eichenberger EM, Fowler VG </a:t>
            </a:r>
            <a:r>
              <a:rPr lang="de-DE" dirty="0" err="1"/>
              <a:t>Jr</a:t>
            </a:r>
            <a:r>
              <a:rPr lang="de-DE" dirty="0"/>
              <a:t>, Holland TL. Duration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antibiotic</a:t>
            </a:r>
            <a:r>
              <a:rPr lang="de-DE" dirty="0"/>
              <a:t> </a:t>
            </a:r>
            <a:r>
              <a:rPr lang="de-DE" dirty="0" err="1"/>
              <a:t>therapy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bacteraemia</a:t>
            </a:r>
            <a:r>
              <a:rPr lang="de-DE" dirty="0"/>
              <a:t>: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long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it. </a:t>
            </a:r>
            <a:r>
              <a:rPr lang="de-DE" i="1" dirty="0" err="1"/>
              <a:t>Clin</a:t>
            </a:r>
            <a:r>
              <a:rPr lang="de-DE" i="1" dirty="0"/>
              <a:t> </a:t>
            </a:r>
            <a:r>
              <a:rPr lang="de-DE" i="1" dirty="0" err="1"/>
              <a:t>Microbiol</a:t>
            </a:r>
            <a:r>
              <a:rPr lang="de-DE" i="1" dirty="0"/>
              <a:t> </a:t>
            </a:r>
            <a:r>
              <a:rPr lang="de-DE" i="1" dirty="0" err="1"/>
              <a:t>Infect</a:t>
            </a:r>
            <a:r>
              <a:rPr lang="de-DE" dirty="0"/>
              <a:t>. 2020;26(5):536-538. doi:10.1016/j.cmi.2020.01.003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22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610447" y="1110509"/>
            <a:ext cx="5901267" cy="4967288"/>
          </a:xfrm>
        </p:spPr>
        <p:txBody>
          <a:bodyPr/>
          <a:lstStyle/>
          <a:p>
            <a:r>
              <a:rPr lang="de-DE" dirty="0"/>
              <a:t>Je nach Indikation – global viel Heterogenität</a:t>
            </a:r>
          </a:p>
          <a:p>
            <a:r>
              <a:rPr lang="de-DE" dirty="0"/>
              <a:t>BSI: unkompliziert vs. Kompliziert</a:t>
            </a:r>
          </a:p>
          <a:p>
            <a:pPr lvl="1"/>
            <a:r>
              <a:rPr lang="de-DE" dirty="0"/>
              <a:t>14 Tage vs. 4-6 Wochen</a:t>
            </a:r>
          </a:p>
          <a:p>
            <a:pPr lvl="1"/>
            <a:r>
              <a:rPr lang="de-DE" dirty="0"/>
              <a:t>Erhöhte Mortalität falls 14 Tage &amp; kompliziert</a:t>
            </a:r>
          </a:p>
          <a:p>
            <a:pPr lvl="2"/>
            <a:r>
              <a:rPr lang="de-DE" b="1" dirty="0"/>
              <a:t>Fokussuche!!!</a:t>
            </a:r>
          </a:p>
          <a:p>
            <a:r>
              <a:rPr lang="de-DE" dirty="0"/>
              <a:t>Sept. Arthritis (nativ) ~4 Wochen</a:t>
            </a:r>
          </a:p>
          <a:p>
            <a:r>
              <a:rPr lang="de-DE" dirty="0"/>
              <a:t>PJI ~12 Wochen</a:t>
            </a:r>
          </a:p>
          <a:p>
            <a:r>
              <a:rPr lang="de-DE" dirty="0" err="1"/>
              <a:t>Spondylodiszitis</a:t>
            </a:r>
            <a:r>
              <a:rPr lang="de-DE" dirty="0"/>
              <a:t> ~6 Wochen</a:t>
            </a:r>
          </a:p>
          <a:p>
            <a:r>
              <a:rPr lang="de-DE" dirty="0"/>
              <a:t>SSTI ~5-14 Tage</a:t>
            </a:r>
          </a:p>
        </p:txBody>
      </p:sp>
      <p:pic>
        <p:nvPicPr>
          <p:cNvPr id="6146" name="Picture 2" descr="An external file that holds a picture, illustration, etc.&#10;Object name is ciad363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1147" y="0"/>
            <a:ext cx="3440853" cy="6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rs.els-cdn.com/content/image/1-s2.0-S2590170224000062-g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880" y="2540475"/>
            <a:ext cx="3234267" cy="116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 rot="19448032">
            <a:off x="101600" y="2726006"/>
            <a:ext cx="44500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rgbClr val="FF0000"/>
                </a:solidFill>
              </a:rPr>
              <a:t>Source </a:t>
            </a:r>
            <a:r>
              <a:rPr lang="de-DE" sz="5400" b="1" dirty="0" err="1">
                <a:solidFill>
                  <a:srgbClr val="FF0000"/>
                </a:solidFill>
              </a:rPr>
              <a:t>control</a:t>
            </a:r>
            <a:r>
              <a:rPr lang="de-DE" sz="5400" b="1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41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SABATO Trial – oraler </a:t>
            </a:r>
            <a:r>
              <a:rPr lang="de-DE" dirty="0" err="1"/>
              <a:t>switch</a:t>
            </a:r>
            <a:r>
              <a:rPr lang="de-DE" dirty="0"/>
              <a:t> für </a:t>
            </a:r>
            <a:r>
              <a:rPr lang="de-DE" dirty="0" err="1"/>
              <a:t>low-risk</a:t>
            </a:r>
            <a:r>
              <a:rPr lang="de-DE" dirty="0"/>
              <a:t> SA-BSI nach 5-7 Tagen?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021840" y="6365632"/>
            <a:ext cx="9200767" cy="396626"/>
          </a:xfrm>
        </p:spPr>
        <p:txBody>
          <a:bodyPr/>
          <a:lstStyle/>
          <a:p>
            <a:r>
              <a:rPr lang="de-DE" dirty="0" err="1"/>
              <a:t>Kaasch</a:t>
            </a:r>
            <a:r>
              <a:rPr lang="de-DE" dirty="0"/>
              <a:t> AJ, López-Cortés LE, Rodríguez-</a:t>
            </a:r>
            <a:r>
              <a:rPr lang="de-DE" dirty="0" err="1"/>
              <a:t>Baño</a:t>
            </a:r>
            <a:r>
              <a:rPr lang="de-DE" dirty="0"/>
              <a:t> J, et al. </a:t>
            </a:r>
            <a:r>
              <a:rPr lang="de-DE" dirty="0" err="1"/>
              <a:t>Efficacy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early</a:t>
            </a:r>
            <a:r>
              <a:rPr lang="de-DE" dirty="0"/>
              <a:t> oral </a:t>
            </a:r>
            <a:r>
              <a:rPr lang="de-DE" dirty="0" err="1"/>
              <a:t>switch</a:t>
            </a:r>
            <a:r>
              <a:rPr lang="de-DE" dirty="0"/>
              <a:t> in </a:t>
            </a:r>
            <a:r>
              <a:rPr lang="de-DE" dirty="0" err="1"/>
              <a:t>low-risk</a:t>
            </a:r>
            <a:r>
              <a:rPr lang="de-DE" dirty="0"/>
              <a:t>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bloodstream</a:t>
            </a:r>
            <a:r>
              <a:rPr lang="de-DE" dirty="0"/>
              <a:t> </a:t>
            </a:r>
            <a:r>
              <a:rPr lang="de-DE" dirty="0" err="1"/>
              <a:t>infection</a:t>
            </a:r>
            <a:r>
              <a:rPr lang="de-DE" dirty="0"/>
              <a:t> (SABATO): an international, open-label, parallel-group, </a:t>
            </a:r>
            <a:r>
              <a:rPr lang="de-DE" dirty="0" err="1"/>
              <a:t>randomised</a:t>
            </a:r>
            <a:r>
              <a:rPr lang="de-DE" dirty="0"/>
              <a:t>, </a:t>
            </a:r>
            <a:r>
              <a:rPr lang="de-DE" dirty="0" err="1"/>
              <a:t>controlled</a:t>
            </a:r>
            <a:r>
              <a:rPr lang="de-DE" dirty="0"/>
              <a:t>, non-</a:t>
            </a:r>
            <a:r>
              <a:rPr lang="de-DE" dirty="0" err="1"/>
              <a:t>inferiority</a:t>
            </a:r>
            <a:r>
              <a:rPr lang="de-DE" dirty="0"/>
              <a:t> </a:t>
            </a:r>
            <a:r>
              <a:rPr lang="de-DE" dirty="0" err="1"/>
              <a:t>trial</a:t>
            </a:r>
            <a:r>
              <a:rPr lang="de-DE" dirty="0"/>
              <a:t>. </a:t>
            </a:r>
            <a:r>
              <a:rPr lang="de-DE" i="1" dirty="0"/>
              <a:t>Lancet </a:t>
            </a:r>
            <a:r>
              <a:rPr lang="de-DE" i="1" dirty="0" err="1"/>
              <a:t>Infect</a:t>
            </a:r>
            <a:r>
              <a:rPr lang="de-DE" i="1" dirty="0"/>
              <a:t> Dis</a:t>
            </a:r>
            <a:r>
              <a:rPr lang="de-DE" dirty="0"/>
              <a:t>. 2024;24(5):523-534.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23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6571827" cy="4967288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Low-</a:t>
            </a:r>
            <a:r>
              <a:rPr lang="de-DE" dirty="0" err="1"/>
              <a:t>risk</a:t>
            </a:r>
            <a:r>
              <a:rPr lang="de-DE" dirty="0"/>
              <a:t> SA-Bakteriämie</a:t>
            </a:r>
          </a:p>
          <a:p>
            <a:pPr lvl="1"/>
            <a:r>
              <a:rPr lang="de-DE" dirty="0"/>
              <a:t>Kein Fremdkörper</a:t>
            </a:r>
          </a:p>
          <a:p>
            <a:pPr lvl="1"/>
            <a:r>
              <a:rPr lang="de-DE" dirty="0"/>
              <a:t>Keine schweren Komorbiditäten</a:t>
            </a:r>
          </a:p>
          <a:p>
            <a:r>
              <a:rPr lang="de-DE" dirty="0"/>
              <a:t>Endpunkt: </a:t>
            </a:r>
            <a:r>
              <a:rPr lang="de-DE" dirty="0" err="1"/>
              <a:t>relapse</a:t>
            </a:r>
            <a:r>
              <a:rPr lang="de-DE" dirty="0"/>
              <a:t>, </a:t>
            </a:r>
            <a:r>
              <a:rPr lang="de-DE" dirty="0" err="1"/>
              <a:t>death</a:t>
            </a:r>
            <a:r>
              <a:rPr lang="de-DE" dirty="0"/>
              <a:t>, </a:t>
            </a:r>
            <a:r>
              <a:rPr lang="de-DE" dirty="0" err="1"/>
              <a:t>deep-seated</a:t>
            </a:r>
            <a:r>
              <a:rPr lang="de-DE" dirty="0"/>
              <a:t> </a:t>
            </a:r>
            <a:r>
              <a:rPr lang="de-DE" dirty="0" err="1"/>
              <a:t>infection</a:t>
            </a:r>
            <a:endParaRPr lang="de-DE" dirty="0"/>
          </a:p>
          <a:p>
            <a:r>
              <a:rPr lang="de-DE" dirty="0"/>
              <a:t>Oral 13% </a:t>
            </a:r>
            <a:r>
              <a:rPr lang="de-DE" dirty="0" err="1"/>
              <a:t>vs</a:t>
            </a:r>
            <a:r>
              <a:rPr lang="de-DE" dirty="0"/>
              <a:t> intravenös 12% mit Endpunkt</a:t>
            </a:r>
          </a:p>
          <a:p>
            <a:r>
              <a:rPr lang="de-DE" dirty="0"/>
              <a:t>213 </a:t>
            </a:r>
            <a:r>
              <a:rPr lang="de-DE" dirty="0" err="1"/>
              <a:t>PatientInnen</a:t>
            </a:r>
            <a:r>
              <a:rPr lang="de-DE" dirty="0"/>
              <a:t> (</a:t>
            </a:r>
            <a:r>
              <a:rPr lang="de-DE" u="sng" dirty="0">
                <a:solidFill>
                  <a:srgbClr val="FF0000"/>
                </a:solidFill>
              </a:rPr>
              <a:t>von 5063 </a:t>
            </a:r>
            <a:r>
              <a:rPr lang="de-DE" u="sng" dirty="0" err="1">
                <a:solidFill>
                  <a:srgbClr val="FF0000"/>
                </a:solidFill>
              </a:rPr>
              <a:t>gescreenten</a:t>
            </a:r>
            <a:r>
              <a:rPr lang="de-DE" dirty="0"/>
              <a:t>)</a:t>
            </a:r>
          </a:p>
          <a:p>
            <a:r>
              <a:rPr lang="de-DE" dirty="0"/>
              <a:t>6% (n=6; </a:t>
            </a:r>
            <a:r>
              <a:rPr lang="de-DE" dirty="0" err="1"/>
              <a:t>p.o</a:t>
            </a:r>
            <a:r>
              <a:rPr lang="de-DE" dirty="0"/>
              <a:t>.) vs. 10% (n= 10; </a:t>
            </a:r>
            <a:r>
              <a:rPr lang="de-DE" dirty="0" err="1"/>
              <a:t>i.v.</a:t>
            </a:r>
            <a:r>
              <a:rPr lang="de-DE" dirty="0"/>
              <a:t>) MRSA</a:t>
            </a:r>
          </a:p>
          <a:p>
            <a:pPr lvl="1"/>
            <a:r>
              <a:rPr lang="en-US" dirty="0"/>
              <a:t>Of 108 participants in the oral switch group, </a:t>
            </a:r>
            <a:r>
              <a:rPr lang="en-US" b="1" dirty="0">
                <a:solidFill>
                  <a:srgbClr val="FF0000"/>
                </a:solidFill>
              </a:rPr>
              <a:t>63 (58%) </a:t>
            </a:r>
            <a:r>
              <a:rPr lang="en-US" b="1" dirty="0" err="1">
                <a:solidFill>
                  <a:srgbClr val="FF0000"/>
                </a:solidFill>
              </a:rPr>
              <a:t>cotrimoxazole</a:t>
            </a:r>
            <a:r>
              <a:rPr lang="en-US" b="1" dirty="0">
                <a:solidFill>
                  <a:srgbClr val="FF0000"/>
                </a:solidFill>
              </a:rPr>
              <a:t>, 35 (32%) clindamycin, nine (8%) linezolid</a:t>
            </a:r>
            <a:r>
              <a:rPr lang="en-US" dirty="0"/>
              <a:t>, and one (1%) no study medication. </a:t>
            </a:r>
          </a:p>
          <a:p>
            <a:pPr lvl="1"/>
            <a:r>
              <a:rPr lang="en-US" dirty="0"/>
              <a:t>Of 105 participants in the intravenous group, 46 (44%) cefazolin, 45 (43%) </a:t>
            </a:r>
            <a:r>
              <a:rPr lang="en-US" dirty="0" err="1"/>
              <a:t>flucloxacillin</a:t>
            </a:r>
            <a:r>
              <a:rPr lang="en-US" dirty="0"/>
              <a:t> or </a:t>
            </a:r>
            <a:r>
              <a:rPr lang="en-US" dirty="0" err="1"/>
              <a:t>cloxacillin</a:t>
            </a:r>
            <a:r>
              <a:rPr lang="en-US" dirty="0"/>
              <a:t>, seven (7%) vancomycin, five (5%) </a:t>
            </a:r>
            <a:r>
              <a:rPr lang="en-US" dirty="0" err="1"/>
              <a:t>daptomycin</a:t>
            </a:r>
            <a:r>
              <a:rPr lang="en-US" dirty="0"/>
              <a:t>, and two (2%) no study medication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027" y="1264527"/>
            <a:ext cx="4640500" cy="501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13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Partial oral </a:t>
            </a:r>
            <a:r>
              <a:rPr lang="de-DE" dirty="0" err="1"/>
              <a:t>treatment</a:t>
            </a:r>
            <a:r>
              <a:rPr lang="de-DE" dirty="0"/>
              <a:t> in </a:t>
            </a:r>
            <a:r>
              <a:rPr lang="de-DE" dirty="0" err="1"/>
              <a:t>endocarditis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306320" y="6365632"/>
            <a:ext cx="8916287" cy="289168"/>
          </a:xfrm>
        </p:spPr>
        <p:txBody>
          <a:bodyPr/>
          <a:lstStyle/>
          <a:p>
            <a:r>
              <a:rPr lang="de-DE" dirty="0" err="1"/>
              <a:t>Iversen</a:t>
            </a:r>
            <a:r>
              <a:rPr lang="de-DE" dirty="0"/>
              <a:t> K, </a:t>
            </a:r>
            <a:r>
              <a:rPr lang="de-DE" dirty="0" err="1"/>
              <a:t>Ihlemann</a:t>
            </a:r>
            <a:r>
              <a:rPr lang="de-DE" dirty="0"/>
              <a:t> N, Gill SU, et al. Partial Oral versus </a:t>
            </a:r>
            <a:r>
              <a:rPr lang="de-DE" dirty="0" err="1"/>
              <a:t>Intravenous</a:t>
            </a:r>
            <a:r>
              <a:rPr lang="de-DE" dirty="0"/>
              <a:t> </a:t>
            </a:r>
            <a:r>
              <a:rPr lang="de-DE" dirty="0" err="1"/>
              <a:t>Antibiotic</a:t>
            </a:r>
            <a:r>
              <a:rPr lang="de-DE" dirty="0"/>
              <a:t> Treatment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Endocarditis</a:t>
            </a:r>
            <a:r>
              <a:rPr lang="de-DE" dirty="0"/>
              <a:t>. </a:t>
            </a:r>
            <a:r>
              <a:rPr lang="de-DE" i="1" dirty="0"/>
              <a:t>N Engl J Med</a:t>
            </a:r>
            <a:r>
              <a:rPr lang="de-DE" dirty="0"/>
              <a:t>. 2019;380(5):415-424. doi:10.1056/NEJMoa1808312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24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6013027" cy="4967288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Stabile </a:t>
            </a:r>
            <a:r>
              <a:rPr lang="de-DE" dirty="0" err="1"/>
              <a:t>PatientInnen</a:t>
            </a:r>
            <a:r>
              <a:rPr lang="de-DE" dirty="0"/>
              <a:t> &gt;18 Jahren mit Streptokokken, Staphylokokken und Enterokokken</a:t>
            </a:r>
          </a:p>
          <a:p>
            <a:pPr lvl="1"/>
            <a:r>
              <a:rPr lang="en-US" dirty="0" err="1"/>
              <a:t>Gutes</a:t>
            </a:r>
            <a:r>
              <a:rPr lang="en-US" dirty="0"/>
              <a:t> </a:t>
            </a:r>
            <a:r>
              <a:rPr lang="en-US" dirty="0" err="1"/>
              <a:t>Ansprechen</a:t>
            </a:r>
            <a:r>
              <a:rPr lang="en-US" dirty="0"/>
              <a:t> auf </a:t>
            </a:r>
            <a:r>
              <a:rPr lang="en-US" dirty="0" err="1"/>
              <a:t>initiale</a:t>
            </a:r>
            <a:r>
              <a:rPr lang="en-US" dirty="0"/>
              <a:t> </a:t>
            </a:r>
            <a:r>
              <a:rPr lang="en-US" dirty="0" err="1"/>
              <a:t>Therapie</a:t>
            </a:r>
            <a:endParaRPr lang="en-US" dirty="0"/>
          </a:p>
          <a:p>
            <a:pPr lvl="1"/>
            <a:r>
              <a:rPr lang="en-US" dirty="0"/>
              <a:t>Mind. 10 </a:t>
            </a:r>
            <a:r>
              <a:rPr lang="en-US" dirty="0" err="1"/>
              <a:t>Tage</a:t>
            </a:r>
            <a:r>
              <a:rPr lang="en-US" dirty="0"/>
              <a:t> </a:t>
            </a:r>
            <a:r>
              <a:rPr lang="en-US" dirty="0" err="1"/>
              <a:t>i.v.</a:t>
            </a:r>
            <a:r>
              <a:rPr lang="en-US" dirty="0"/>
              <a:t> </a:t>
            </a:r>
            <a:r>
              <a:rPr lang="en-US" dirty="0" err="1"/>
              <a:t>Therapie</a:t>
            </a:r>
            <a:r>
              <a:rPr lang="en-US" dirty="0"/>
              <a:t> </a:t>
            </a:r>
            <a:r>
              <a:rPr lang="en-US" dirty="0" err="1"/>
              <a:t>bzw</a:t>
            </a:r>
            <a:r>
              <a:rPr lang="en-US" dirty="0"/>
              <a:t>. mind. 7 </a:t>
            </a:r>
            <a:r>
              <a:rPr lang="en-US" dirty="0" err="1"/>
              <a:t>Tage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OP</a:t>
            </a:r>
          </a:p>
          <a:p>
            <a:pPr lvl="1"/>
            <a:r>
              <a:rPr lang="en-US" dirty="0" err="1"/>
              <a:t>Randomisierung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median 17 </a:t>
            </a:r>
            <a:r>
              <a:rPr lang="en-US" b="1" dirty="0" err="1">
                <a:solidFill>
                  <a:srgbClr val="FF0000"/>
                </a:solidFill>
              </a:rPr>
              <a:t>Tage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Diagnose</a:t>
            </a:r>
          </a:p>
          <a:p>
            <a:r>
              <a:rPr lang="en-US" dirty="0"/>
              <a:t>Outcome</a:t>
            </a:r>
          </a:p>
          <a:p>
            <a:pPr lvl="1"/>
            <a:r>
              <a:rPr lang="en-US" dirty="0"/>
              <a:t>All cause mortality</a:t>
            </a:r>
          </a:p>
          <a:p>
            <a:pPr lvl="1"/>
            <a:r>
              <a:rPr lang="en-US" dirty="0" err="1"/>
              <a:t>Ungeplante</a:t>
            </a:r>
            <a:r>
              <a:rPr lang="en-US" dirty="0"/>
              <a:t> OP</a:t>
            </a:r>
          </a:p>
          <a:p>
            <a:pPr lvl="1"/>
            <a:r>
              <a:rPr lang="en-US" dirty="0" err="1"/>
              <a:t>Embolische</a:t>
            </a:r>
            <a:r>
              <a:rPr lang="en-US" dirty="0"/>
              <a:t> Events</a:t>
            </a:r>
          </a:p>
          <a:p>
            <a:pPr lvl="1"/>
            <a:r>
              <a:rPr lang="en-US" dirty="0"/>
              <a:t>Relapse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1227" y="1337125"/>
            <a:ext cx="5252963" cy="370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11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DEA5D1-57FD-FB83-420C-AC18E255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Infektiologisches</a:t>
            </a:r>
            <a:r>
              <a:rPr lang="de-AT" dirty="0"/>
              <a:t> </a:t>
            </a:r>
            <a:r>
              <a:rPr lang="de-AT" dirty="0" err="1"/>
              <a:t>Konsil</a:t>
            </a:r>
            <a:r>
              <a:rPr lang="de-AT" dirty="0"/>
              <a:t> bei </a:t>
            </a:r>
            <a:r>
              <a:rPr lang="de-AT" i="1" dirty="0"/>
              <a:t>S. </a:t>
            </a:r>
            <a:r>
              <a:rPr lang="de-AT" i="1" dirty="0" err="1"/>
              <a:t>aureus</a:t>
            </a:r>
            <a:r>
              <a:rPr lang="de-AT" i="1" dirty="0"/>
              <a:t> </a:t>
            </a:r>
            <a:r>
              <a:rPr lang="de-AT" dirty="0"/>
              <a:t>BSI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DC0932-BC85-F2F3-9F15-A270C4741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06320" y="6365632"/>
            <a:ext cx="8916287" cy="258688"/>
          </a:xfrm>
        </p:spPr>
        <p:txBody>
          <a:bodyPr/>
          <a:lstStyle/>
          <a:p>
            <a:r>
              <a:rPr lang="de-DE" dirty="0"/>
              <a:t>Vogel M, Schmitz RP, Hagel S, et al. </a:t>
            </a:r>
            <a:r>
              <a:rPr lang="de-DE" dirty="0" err="1"/>
              <a:t>Infectious</a:t>
            </a:r>
            <a:r>
              <a:rPr lang="de-DE" dirty="0"/>
              <a:t> </a:t>
            </a:r>
            <a:r>
              <a:rPr lang="de-DE" dirty="0" err="1"/>
              <a:t>disease</a:t>
            </a:r>
            <a:r>
              <a:rPr lang="de-DE" dirty="0"/>
              <a:t> </a:t>
            </a:r>
            <a:r>
              <a:rPr lang="de-DE" dirty="0" err="1"/>
              <a:t>consultation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bacteremia</a:t>
            </a:r>
            <a:r>
              <a:rPr lang="de-DE" dirty="0"/>
              <a:t> - A </a:t>
            </a:r>
            <a:r>
              <a:rPr lang="de-DE" dirty="0" err="1"/>
              <a:t>systematic</a:t>
            </a:r>
            <a:r>
              <a:rPr lang="de-DE" dirty="0"/>
              <a:t> </a:t>
            </a:r>
            <a:r>
              <a:rPr lang="de-DE" dirty="0" err="1"/>
              <a:t>review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meta-analysis. </a:t>
            </a:r>
            <a:r>
              <a:rPr lang="de-DE" i="1" dirty="0"/>
              <a:t>J </a:t>
            </a:r>
            <a:r>
              <a:rPr lang="de-DE" i="1" dirty="0" err="1"/>
              <a:t>Infect</a:t>
            </a:r>
            <a:r>
              <a:rPr lang="de-DE" dirty="0"/>
              <a:t>. 2016;72(1):19-28. doi:10.1016/j.jinf.2015.09.037</a:t>
            </a:r>
          </a:p>
          <a:p>
            <a:r>
              <a:rPr lang="de-DE" dirty="0"/>
              <a:t/>
            </a:r>
            <a:br>
              <a:rPr lang="de-DE" dirty="0"/>
            </a:b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3AD231-FA1D-9502-5B26-4CE2EF3A2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25</a:t>
            </a:fld>
            <a:endParaRPr lang="de-DE"/>
          </a:p>
        </p:txBody>
      </p:sp>
      <p:grpSp>
        <p:nvGrpSpPr>
          <p:cNvPr id="6" name="Gruppieren 5"/>
          <p:cNvGrpSpPr/>
          <p:nvPr/>
        </p:nvGrpSpPr>
        <p:grpSpPr>
          <a:xfrm>
            <a:off x="531707" y="2843822"/>
            <a:ext cx="4946005" cy="3099239"/>
            <a:chOff x="71120" y="2267414"/>
            <a:chExt cx="4946005" cy="3099239"/>
          </a:xfrm>
        </p:grpSpPr>
        <p:pic>
          <p:nvPicPr>
            <p:cNvPr id="7" name="Google Shape;351;p14">
              <a:extLst>
                <a:ext uri="{FF2B5EF4-FFF2-40B4-BE49-F238E27FC236}">
                  <a16:creationId xmlns:a16="http://schemas.microsoft.com/office/drawing/2014/main" id="{394F8FEC-ACA7-3568-5839-4C32E450B74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4299"/>
            <a:stretch/>
          </p:blipFill>
          <p:spPr>
            <a:xfrm>
              <a:off x="71120" y="2267414"/>
              <a:ext cx="4812010" cy="3099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Rad 8"/>
            <p:cNvSpPr/>
            <p:nvPr/>
          </p:nvSpPr>
          <p:spPr>
            <a:xfrm>
              <a:off x="3117205" y="4602480"/>
              <a:ext cx="1899920" cy="452464"/>
            </a:xfrm>
            <a:prstGeom prst="donut">
              <a:avLst>
                <a:gd name="adj" fmla="val 916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5506720" y="2948876"/>
            <a:ext cx="6465368" cy="2889130"/>
            <a:chOff x="5222240" y="2267414"/>
            <a:chExt cx="6465368" cy="2889130"/>
          </a:xfrm>
        </p:grpSpPr>
        <p:pic>
          <p:nvPicPr>
            <p:cNvPr id="8" name="Google Shape;352;p14">
              <a:extLst>
                <a:ext uri="{FF2B5EF4-FFF2-40B4-BE49-F238E27FC236}">
                  <a16:creationId xmlns:a16="http://schemas.microsoft.com/office/drawing/2014/main" id="{752D831B-086C-7C62-9268-F853999CE7B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3287"/>
            <a:stretch/>
          </p:blipFill>
          <p:spPr>
            <a:xfrm>
              <a:off x="5222240" y="2267414"/>
              <a:ext cx="6465368" cy="28891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ad 9"/>
            <p:cNvSpPr/>
            <p:nvPr/>
          </p:nvSpPr>
          <p:spPr>
            <a:xfrm>
              <a:off x="9670405" y="4376248"/>
              <a:ext cx="1899920" cy="452464"/>
            </a:xfrm>
            <a:prstGeom prst="donut">
              <a:avLst>
                <a:gd name="adj" fmla="val 9169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838200" y="1168400"/>
            <a:ext cx="1094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Meta-analyse mit 18 Studien und 5337 </a:t>
            </a:r>
            <a:r>
              <a:rPr lang="de-DE" dirty="0" err="1"/>
              <a:t>PatientInnen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therapy</a:t>
            </a:r>
            <a:r>
              <a:rPr lang="de-DE" dirty="0"/>
              <a:t>“ höher (RR 1,14)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duration</a:t>
            </a:r>
            <a:r>
              <a:rPr lang="de-DE" dirty="0"/>
              <a:t>“ höher (RR 1,85)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öfter follow-</a:t>
            </a:r>
            <a:r>
              <a:rPr lang="de-DE" dirty="0" err="1"/>
              <a:t>up</a:t>
            </a:r>
            <a:r>
              <a:rPr lang="de-DE" dirty="0"/>
              <a:t> Blutkulturen (RR 1,35)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Echokardiographie öfter (RR 1,98)</a:t>
            </a:r>
          </a:p>
        </p:txBody>
      </p:sp>
    </p:spTree>
    <p:extLst>
      <p:ext uri="{BB962C8B-B14F-4D97-AF65-F5344CB8AC3E}">
        <p14:creationId xmlns:p14="http://schemas.microsoft.com/office/powerpoint/2010/main" val="28747102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7005320" cy="972000"/>
          </a:xfrm>
        </p:spPr>
        <p:txBody>
          <a:bodyPr/>
          <a:lstStyle/>
          <a:p>
            <a:r>
              <a:rPr lang="de-DE" i="1" dirty="0"/>
              <a:t>Standard </a:t>
            </a:r>
            <a:r>
              <a:rPr lang="de-DE" i="1" dirty="0" err="1"/>
              <a:t>of</a:t>
            </a:r>
            <a:r>
              <a:rPr lang="de-DE" i="1" dirty="0"/>
              <a:t> Care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25916" y="6434322"/>
            <a:ext cx="8479407" cy="382771"/>
          </a:xfrm>
        </p:spPr>
        <p:txBody>
          <a:bodyPr/>
          <a:lstStyle/>
          <a:p>
            <a:r>
              <a:rPr lang="de-DE" dirty="0"/>
              <a:t>López-Cortés LE, Del </a:t>
            </a:r>
            <a:r>
              <a:rPr lang="de-DE" dirty="0" err="1"/>
              <a:t>Toro</a:t>
            </a:r>
            <a:r>
              <a:rPr lang="de-DE" dirty="0"/>
              <a:t> MD, Gálvez-</a:t>
            </a:r>
            <a:r>
              <a:rPr lang="de-DE" dirty="0" err="1"/>
              <a:t>Acebal</a:t>
            </a:r>
            <a:r>
              <a:rPr lang="de-DE" dirty="0"/>
              <a:t> J, et al. Impact </a:t>
            </a:r>
            <a:r>
              <a:rPr lang="de-DE" dirty="0" err="1"/>
              <a:t>of</a:t>
            </a:r>
            <a:r>
              <a:rPr lang="de-DE" dirty="0"/>
              <a:t> an </a:t>
            </a:r>
            <a:r>
              <a:rPr lang="de-DE" dirty="0" err="1"/>
              <a:t>evidence-based</a:t>
            </a:r>
            <a:r>
              <a:rPr lang="de-DE" dirty="0"/>
              <a:t> </a:t>
            </a:r>
            <a:r>
              <a:rPr lang="de-DE" dirty="0" err="1"/>
              <a:t>bundle</a:t>
            </a:r>
            <a:r>
              <a:rPr lang="de-DE" dirty="0"/>
              <a:t> </a:t>
            </a:r>
            <a:r>
              <a:rPr lang="de-DE" dirty="0" err="1"/>
              <a:t>intervention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quality</a:t>
            </a:r>
            <a:r>
              <a:rPr lang="de-DE" dirty="0"/>
              <a:t>-</a:t>
            </a:r>
            <a:r>
              <a:rPr lang="de-DE" dirty="0" err="1"/>
              <a:t>of</a:t>
            </a:r>
            <a:r>
              <a:rPr lang="de-DE" dirty="0"/>
              <a:t>-care </a:t>
            </a:r>
            <a:r>
              <a:rPr lang="de-DE" dirty="0" err="1"/>
              <a:t>management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outcome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Staphylococcus</a:t>
            </a:r>
            <a:r>
              <a:rPr lang="de-DE" dirty="0"/>
              <a:t> </a:t>
            </a:r>
            <a:r>
              <a:rPr lang="de-DE" dirty="0" err="1"/>
              <a:t>aureus</a:t>
            </a:r>
            <a:r>
              <a:rPr lang="de-DE" dirty="0"/>
              <a:t> </a:t>
            </a:r>
            <a:r>
              <a:rPr lang="de-DE" dirty="0" err="1"/>
              <a:t>bacteremia</a:t>
            </a:r>
            <a:r>
              <a:rPr lang="de-DE" dirty="0"/>
              <a:t>. </a:t>
            </a:r>
            <a:r>
              <a:rPr lang="de-DE" i="1" dirty="0" err="1"/>
              <a:t>Clin</a:t>
            </a:r>
            <a:r>
              <a:rPr lang="de-DE" i="1" dirty="0"/>
              <a:t> </a:t>
            </a:r>
            <a:r>
              <a:rPr lang="de-DE" i="1" dirty="0" err="1"/>
              <a:t>Infect</a:t>
            </a:r>
            <a:r>
              <a:rPr lang="de-DE" i="1" dirty="0"/>
              <a:t> Dis</a:t>
            </a:r>
            <a:r>
              <a:rPr lang="de-DE" dirty="0"/>
              <a:t>. 2013;57(9):1225-1233.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26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6602307" cy="496728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In der Regel keine „empirische“ MRSA-Therapie </a:t>
            </a:r>
          </a:p>
          <a:p>
            <a:pPr lvl="1"/>
            <a:r>
              <a:rPr lang="de-DE" dirty="0"/>
              <a:t>mikrobiologisch rasche Unterscheidung zwischen MSSA &amp; MRSA</a:t>
            </a:r>
          </a:p>
          <a:p>
            <a:pPr lvl="1"/>
            <a:r>
              <a:rPr lang="de-DE" dirty="0"/>
              <a:t>&lt;5% in AUT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Gezielte </a:t>
            </a:r>
            <a:r>
              <a:rPr lang="de-DE" dirty="0" err="1">
                <a:solidFill>
                  <a:schemeClr val="accent3"/>
                </a:solidFill>
              </a:rPr>
              <a:t>Schmalspektrumtherapie</a:t>
            </a:r>
            <a:r>
              <a:rPr lang="de-DE" dirty="0">
                <a:solidFill>
                  <a:schemeClr val="accent3"/>
                </a:solidFill>
              </a:rPr>
              <a:t> mit </a:t>
            </a:r>
            <a:r>
              <a:rPr lang="de-DE" dirty="0" err="1">
                <a:solidFill>
                  <a:schemeClr val="accent3"/>
                </a:solidFill>
              </a:rPr>
              <a:t>Cefazolin</a:t>
            </a:r>
            <a:endParaRPr lang="de-DE" dirty="0">
              <a:solidFill>
                <a:schemeClr val="accent3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solidFill>
                  <a:schemeClr val="accent3"/>
                </a:solidFill>
              </a:rPr>
              <a:t>Fokussuche und –</a:t>
            </a:r>
            <a:r>
              <a:rPr lang="de-DE" dirty="0" err="1">
                <a:solidFill>
                  <a:schemeClr val="accent3"/>
                </a:solidFill>
              </a:rPr>
              <a:t>sanierung</a:t>
            </a:r>
            <a:r>
              <a:rPr lang="de-DE" dirty="0">
                <a:solidFill>
                  <a:schemeClr val="accent3"/>
                </a:solidFill>
              </a:rPr>
              <a:t> inkl. TTE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>
                <a:solidFill>
                  <a:schemeClr val="accent3"/>
                </a:solidFill>
              </a:rPr>
              <a:t>Kontrollblutkulturen (unsanierter Fokus) alle 48-72h bis negativ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Aufforderung, infektiologisches </a:t>
            </a:r>
            <a:r>
              <a:rPr lang="de-DE" dirty="0" err="1"/>
              <a:t>Konsil</a:t>
            </a:r>
            <a:r>
              <a:rPr lang="de-DE" dirty="0"/>
              <a:t> einzuholen / Weitergabe der Info ad </a:t>
            </a:r>
            <a:r>
              <a:rPr lang="de-DE" dirty="0" err="1"/>
              <a:t>Konsilinfektiologe</a:t>
            </a:r>
            <a:endParaRPr lang="de-DE" dirty="0"/>
          </a:p>
          <a:p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7406641" y="1337124"/>
            <a:ext cx="4785360" cy="4498899"/>
            <a:chOff x="6679691" y="1394032"/>
            <a:chExt cx="5292397" cy="4297038"/>
          </a:xfrm>
        </p:grpSpPr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9691" y="1394032"/>
              <a:ext cx="5292397" cy="4297038"/>
            </a:xfrm>
            <a:prstGeom prst="rect">
              <a:avLst/>
            </a:prstGeom>
          </p:spPr>
        </p:pic>
        <p:sp>
          <p:nvSpPr>
            <p:cNvPr id="11" name="Rechteck 10"/>
            <p:cNvSpPr/>
            <p:nvPr/>
          </p:nvSpPr>
          <p:spPr>
            <a:xfrm>
              <a:off x="6939280" y="3738880"/>
              <a:ext cx="70104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939280" y="5354320"/>
              <a:ext cx="701040" cy="6096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92014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615C4-16B8-9589-33DB-9EEE54A03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Sie müssen wissen, wie die Welt tatsächlich aussieht!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636946A-8269-6CC1-3EC1-2638C3B2E2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Schritt 2: Datenerhebung über die tatsächliche Versorgungsqualität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0521E4-334A-F13A-82EA-765298F3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436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4029B-3403-643A-C4B6-16578DB42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5865D4-9176-DE8C-D836-57DEF9AA1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 </a:t>
            </a:r>
            <a:r>
              <a:rPr lang="de-DE" dirty="0" err="1"/>
              <a:t>things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!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87E275-211C-FA9E-A483-9B02ADC4FE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Schritt 3: Priorisierung von Problem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5F1A87-4439-E40A-90A4-1081645C7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0140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790DA-6134-3E7C-6124-AE2F9CE95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bei der MSSA-BSI Versorgung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747F49-B0A2-859F-5F58-C6E86DCF7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29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97FB07-E803-5648-C050-84C60A2076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5291667" cy="4709739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dirty="0"/>
              <a:t>Behandlung mittels Breitspektrum-Therapie</a:t>
            </a:r>
          </a:p>
          <a:p>
            <a:pPr marL="736600" lvl="1" indent="-457200">
              <a:buFont typeface="+mj-lt"/>
              <a:buAutoNum type="arabicPeriod"/>
            </a:pPr>
            <a:r>
              <a:rPr lang="de-DE" dirty="0"/>
              <a:t>Amoxicillin/Clavulansäure</a:t>
            </a:r>
          </a:p>
          <a:p>
            <a:pPr marL="736600" lvl="1" indent="-457200">
              <a:buFont typeface="+mj-lt"/>
              <a:buAutoNum type="arabicPeriod"/>
            </a:pPr>
            <a:r>
              <a:rPr lang="de-DE" dirty="0" err="1"/>
              <a:t>Piperacillin</a:t>
            </a:r>
            <a:r>
              <a:rPr lang="de-DE" dirty="0"/>
              <a:t>/</a:t>
            </a:r>
            <a:r>
              <a:rPr lang="de-DE" dirty="0" err="1"/>
              <a:t>Tazobactam</a:t>
            </a:r>
            <a:endParaRPr lang="de-DE" dirty="0"/>
          </a:p>
          <a:p>
            <a:pPr marL="736600" lvl="1" indent="-457200">
              <a:buFont typeface="+mj-lt"/>
              <a:buAutoNum type="arabicPeriod"/>
            </a:pPr>
            <a:r>
              <a:rPr lang="de-DE" dirty="0"/>
              <a:t>Ampicillin/</a:t>
            </a:r>
            <a:r>
              <a:rPr lang="de-DE" dirty="0" err="1"/>
              <a:t>Sulbactam</a:t>
            </a:r>
            <a:endParaRPr lang="de-DE" dirty="0"/>
          </a:p>
          <a:p>
            <a:pPr marL="736600" lvl="1" indent="-457200">
              <a:buFont typeface="+mj-lt"/>
              <a:buAutoNum type="arabicPeriod"/>
            </a:pPr>
            <a:r>
              <a:rPr lang="de-DE" dirty="0"/>
              <a:t>Carbapeneme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Zu wenig systematische Fokussuche (TTEs)</a:t>
            </a:r>
          </a:p>
          <a:p>
            <a:pPr marL="457200" indent="-457200">
              <a:buFont typeface="+mj-lt"/>
              <a:buAutoNum type="arabicPeriod"/>
            </a:pPr>
            <a:r>
              <a:rPr lang="de-DE" dirty="0"/>
              <a:t>Kaum Kontrollblutkulturen</a:t>
            </a:r>
          </a:p>
          <a:p>
            <a:pPr marL="736600" lvl="1" indent="-457200">
              <a:buFont typeface="+mj-lt"/>
              <a:buAutoNum type="arabicPeriod"/>
            </a:pPr>
            <a:r>
              <a:rPr lang="de-DE" dirty="0"/>
              <a:t>-&gt; insuffiziente Therapiedauer?</a:t>
            </a:r>
          </a:p>
          <a:p>
            <a:pPr marL="736600" lvl="1" indent="-457200">
              <a:buFont typeface="+mj-lt"/>
              <a:buAutoNum type="arabicPeriod"/>
            </a:pPr>
            <a:r>
              <a:rPr lang="de-DE" dirty="0"/>
              <a:t>Insuffiziente Fokussanierung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trike="sngStrike" dirty="0"/>
              <a:t>Therapiedauer</a:t>
            </a:r>
          </a:p>
          <a:p>
            <a:pPr marL="457200" indent="-457200">
              <a:buFont typeface="+mj-lt"/>
              <a:buAutoNum type="arabicPeriod"/>
            </a:pPr>
            <a:r>
              <a:rPr lang="de-DE" strike="sngStrike" dirty="0"/>
              <a:t>Fokusbeseitigung</a:t>
            </a:r>
          </a:p>
          <a:p>
            <a:pPr marL="457200" indent="-457200">
              <a:buFont typeface="+mj-lt"/>
              <a:buAutoNum type="arabicPeriod"/>
            </a:pPr>
            <a:r>
              <a:rPr lang="de-DE" strike="sngStrike" dirty="0" err="1"/>
              <a:t>Oralisierung</a:t>
            </a:r>
            <a:r>
              <a:rPr lang="de-DE" strike="sngStrike" dirty="0"/>
              <a:t> der Therapie</a:t>
            </a:r>
          </a:p>
        </p:txBody>
      </p:sp>
    </p:spTree>
    <p:extLst>
      <p:ext uri="{BB962C8B-B14F-4D97-AF65-F5344CB8AC3E}">
        <p14:creationId xmlns:p14="http://schemas.microsoft.com/office/powerpoint/2010/main" val="120657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D4AF2-3052-6F2F-3157-D0AE5927E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82782" cy="769194"/>
          </a:xfrm>
        </p:spPr>
        <p:txBody>
          <a:bodyPr/>
          <a:lstStyle/>
          <a:p>
            <a:r>
              <a:rPr lang="de-AT" dirty="0"/>
              <a:t>Determinanten antimikrobieller Resistenz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430D88-2047-81BB-9214-09EFB3C88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04372" y="6480778"/>
            <a:ext cx="9249428" cy="219508"/>
          </a:xfrm>
        </p:spPr>
        <p:txBody>
          <a:bodyPr/>
          <a:lstStyle/>
          <a:p>
            <a:r>
              <a:rPr lang="de-AT" dirty="0">
                <a:effectLst/>
              </a:rPr>
              <a:t>Holmes AH, Moore LS, </a:t>
            </a:r>
            <a:r>
              <a:rPr lang="de-AT" dirty="0" err="1">
                <a:effectLst/>
              </a:rPr>
              <a:t>Sundsfjord</a:t>
            </a:r>
            <a:r>
              <a:rPr lang="de-AT" dirty="0">
                <a:effectLst/>
              </a:rPr>
              <a:t> A, </a:t>
            </a:r>
            <a:r>
              <a:rPr lang="de-AT" dirty="0" err="1">
                <a:effectLst/>
              </a:rPr>
              <a:t>Steinbakk</a:t>
            </a:r>
            <a:r>
              <a:rPr lang="de-AT" dirty="0">
                <a:effectLst/>
              </a:rPr>
              <a:t> M, </a:t>
            </a:r>
            <a:r>
              <a:rPr lang="de-AT" dirty="0" err="1">
                <a:effectLst/>
              </a:rPr>
              <a:t>Regmi</a:t>
            </a:r>
            <a:r>
              <a:rPr lang="de-AT" dirty="0">
                <a:effectLst/>
              </a:rPr>
              <a:t> S, </a:t>
            </a:r>
            <a:r>
              <a:rPr lang="de-AT" dirty="0" err="1">
                <a:effectLst/>
              </a:rPr>
              <a:t>Karkey</a:t>
            </a:r>
            <a:r>
              <a:rPr lang="de-AT" dirty="0">
                <a:effectLst/>
              </a:rPr>
              <a:t> A, Guerin PJ, </a:t>
            </a:r>
            <a:r>
              <a:rPr lang="de-AT" dirty="0" err="1">
                <a:effectLst/>
              </a:rPr>
              <a:t>Piddock</a:t>
            </a:r>
            <a:r>
              <a:rPr lang="de-AT" dirty="0">
                <a:effectLst/>
              </a:rPr>
              <a:t> LJ. Understanding </a:t>
            </a:r>
            <a:r>
              <a:rPr lang="de-AT" dirty="0" err="1">
                <a:effectLst/>
              </a:rPr>
              <a:t>the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mechanisms</a:t>
            </a:r>
            <a:r>
              <a:rPr lang="de-AT" dirty="0">
                <a:effectLst/>
              </a:rPr>
              <a:t> and </a:t>
            </a:r>
            <a:r>
              <a:rPr lang="de-AT" dirty="0" err="1">
                <a:effectLst/>
              </a:rPr>
              <a:t>drivers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of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antimicrobial</a:t>
            </a:r>
            <a:r>
              <a:rPr lang="de-AT" dirty="0">
                <a:effectLst/>
              </a:rPr>
              <a:t> </a:t>
            </a:r>
            <a:r>
              <a:rPr lang="de-AT" dirty="0" err="1">
                <a:effectLst/>
              </a:rPr>
              <a:t>resistance</a:t>
            </a:r>
            <a:r>
              <a:rPr lang="de-AT" dirty="0">
                <a:effectLst/>
              </a:rPr>
              <a:t>. Lancet. 2016 Jan 9;387(10014):176-87. </a:t>
            </a:r>
            <a:r>
              <a:rPr lang="de-AT" dirty="0" err="1">
                <a:effectLst/>
              </a:rPr>
              <a:t>doi</a:t>
            </a:r>
            <a:r>
              <a:rPr lang="de-AT" dirty="0">
                <a:effectLst/>
              </a:rPr>
              <a:t>: 10.1016/S0140-6736(15)00473-0. </a:t>
            </a:r>
            <a:r>
              <a:rPr lang="de-AT" dirty="0" err="1">
                <a:effectLst/>
              </a:rPr>
              <a:t>Epub</a:t>
            </a:r>
            <a:r>
              <a:rPr lang="de-AT" dirty="0">
                <a:effectLst/>
              </a:rPr>
              <a:t> 2015 Nov 18. PMID: 26603922.</a:t>
            </a:r>
          </a:p>
          <a:p>
            <a:r>
              <a:rPr lang="de-AT" dirty="0">
                <a:effectLst/>
              </a:rPr>
              <a:t/>
            </a:r>
            <a:br>
              <a:rPr lang="de-AT" dirty="0">
                <a:effectLst/>
              </a:rPr>
            </a:br>
            <a:endParaRPr lang="de-AT" dirty="0">
              <a:effectLst/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8ABEC3F-3B0E-09EF-B162-946BB90C4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</a:t>
            </a:fld>
            <a:endParaRPr lang="de-DE"/>
          </a:p>
        </p:txBody>
      </p:sp>
      <p:pic>
        <p:nvPicPr>
          <p:cNvPr id="1026" name="Picture 2" descr="Understanding the mechanisms and drivers of antimicrobial resistance -  ScienceDirect">
            <a:extLst>
              <a:ext uri="{FF2B5EF4-FFF2-40B4-BE49-F238E27FC236}">
                <a16:creationId xmlns:a16="http://schemas.microsoft.com/office/drawing/2014/main" id="{1EB1F03A-BC76-5F18-9AF0-1E879BA54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757" y="1429335"/>
            <a:ext cx="4837043" cy="466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349DF26F-8A98-C6D8-8623-868BF9A106B8}"/>
              </a:ext>
            </a:extLst>
          </p:cNvPr>
          <p:cNvSpPr txBox="1"/>
          <p:nvPr/>
        </p:nvSpPr>
        <p:spPr>
          <a:xfrm>
            <a:off x="138023" y="1342663"/>
            <a:ext cx="6283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b="1" dirty="0">
                <a:solidFill>
                  <a:schemeClr val="accent4"/>
                </a:solidFill>
                <a:latin typeface="+mj-lt"/>
              </a:rPr>
              <a:t>Missbrauch in Humanmedizin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400" b="1" dirty="0" err="1">
                <a:solidFill>
                  <a:schemeClr val="accent4"/>
                </a:solidFill>
                <a:latin typeface="+mj-lt"/>
              </a:rPr>
              <a:t>Antimicrobial</a:t>
            </a:r>
            <a:r>
              <a:rPr lang="de-AT" sz="2400" b="1" dirty="0">
                <a:solidFill>
                  <a:schemeClr val="accent4"/>
                </a:solidFill>
                <a:latin typeface="+mj-lt"/>
              </a:rPr>
              <a:t> Stewardship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b="1" dirty="0">
                <a:latin typeface="+mj-lt"/>
              </a:rPr>
              <a:t>Missbrauch in der Veterinärmedizin (Landwirtschaft)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latin typeface="+mj-lt"/>
              </a:rPr>
              <a:t>Übertragung im Gesundheitsbereich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>
                <a:latin typeface="+mj-lt"/>
              </a:rPr>
              <a:t>-&gt; IPC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accent4"/>
                </a:solidFill>
                <a:latin typeface="+mj-lt"/>
              </a:rPr>
              <a:t>Schlechte Diagnostik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2000" dirty="0">
                <a:solidFill>
                  <a:schemeClr val="accent4"/>
                </a:solidFill>
                <a:latin typeface="+mj-lt"/>
              </a:rPr>
              <a:t>ASP!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latin typeface="+mj-lt"/>
              </a:rPr>
              <a:t>Falsche Dosierungen inkl. Fälschungen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>
                <a:latin typeface="+mj-lt"/>
              </a:rPr>
              <a:t>Insuffiziente </a:t>
            </a:r>
            <a:r>
              <a:rPr lang="de-AT" sz="2000" dirty="0" err="1">
                <a:latin typeface="+mj-lt"/>
              </a:rPr>
              <a:t>Impfrate</a:t>
            </a:r>
            <a:endParaRPr lang="de-AT" sz="2000" dirty="0">
              <a:latin typeface="+mj-lt"/>
            </a:endParaRPr>
          </a:p>
        </p:txBody>
      </p:sp>
      <p:sp>
        <p:nvSpPr>
          <p:cNvPr id="8" name="Pfeil nach unten 7"/>
          <p:cNvSpPr/>
          <p:nvPr/>
        </p:nvSpPr>
        <p:spPr>
          <a:xfrm>
            <a:off x="7974419" y="2573080"/>
            <a:ext cx="191386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10646736" y="2317897"/>
            <a:ext cx="155943" cy="3635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>
            <a:off x="9527774" y="2791048"/>
            <a:ext cx="191386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8791739" y="2922183"/>
            <a:ext cx="191386" cy="457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952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141123-2D66-2854-DC93-B36FC716A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machen die das?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77CD30-7D57-4702-0D9E-4D88155306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Schritt 4: </a:t>
            </a:r>
            <a:r>
              <a:rPr lang="de-DE" dirty="0" err="1"/>
              <a:t>Behavioural</a:t>
            </a:r>
            <a:r>
              <a:rPr lang="de-DE" dirty="0"/>
              <a:t> Change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D0919FB-A619-6906-CC23-8D1A913F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64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6F8CA7-4202-7839-C873-98A32731A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COM-B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behavioural</a:t>
            </a:r>
            <a:r>
              <a:rPr lang="de-DE" dirty="0"/>
              <a:t> </a:t>
            </a:r>
            <a:r>
              <a:rPr lang="de-DE" dirty="0" err="1"/>
              <a:t>change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C607CE5-930C-B636-86E0-B01E0B761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31</a:t>
            </a:fld>
            <a:endParaRPr lang="de-DE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53DBB847-186E-5C3B-9E3A-1CCF8591E9FF}"/>
              </a:ext>
            </a:extLst>
          </p:cNvPr>
          <p:cNvGrpSpPr/>
          <p:nvPr/>
        </p:nvGrpSpPr>
        <p:grpSpPr>
          <a:xfrm>
            <a:off x="475530" y="1210517"/>
            <a:ext cx="11240940" cy="4436965"/>
            <a:chOff x="838200" y="1096156"/>
            <a:chExt cx="11240940" cy="4436965"/>
          </a:xfrm>
        </p:grpSpPr>
        <p:grpSp>
          <p:nvGrpSpPr>
            <p:cNvPr id="42" name="Gruppieren 41">
              <a:extLst>
                <a:ext uri="{FF2B5EF4-FFF2-40B4-BE49-F238E27FC236}">
                  <a16:creationId xmlns:a16="http://schemas.microsoft.com/office/drawing/2014/main" id="{30A7F3C9-1588-710E-2294-BD66208F81DF}"/>
                </a:ext>
              </a:extLst>
            </p:cNvPr>
            <p:cNvGrpSpPr/>
            <p:nvPr/>
          </p:nvGrpSpPr>
          <p:grpSpPr>
            <a:xfrm>
              <a:off x="838200" y="1829066"/>
              <a:ext cx="11240940" cy="3704055"/>
              <a:chOff x="838200" y="1829066"/>
              <a:chExt cx="11240940" cy="3704055"/>
            </a:xfrm>
          </p:grpSpPr>
          <p:sp>
            <p:nvSpPr>
              <p:cNvPr id="8" name="Abgerundetes Rechteck 7">
                <a:extLst>
                  <a:ext uri="{FF2B5EF4-FFF2-40B4-BE49-F238E27FC236}">
                    <a16:creationId xmlns:a16="http://schemas.microsoft.com/office/drawing/2014/main" id="{9891BA1C-2832-2298-6E15-399C6D84FA0C}"/>
                  </a:ext>
                </a:extLst>
              </p:cNvPr>
              <p:cNvSpPr/>
              <p:nvPr/>
            </p:nvSpPr>
            <p:spPr>
              <a:xfrm>
                <a:off x="838200" y="1833087"/>
                <a:ext cx="2405514" cy="11558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Capability</a:t>
                </a:r>
                <a:endParaRPr lang="de-DE" dirty="0"/>
              </a:p>
            </p:txBody>
          </p:sp>
          <p:sp>
            <p:nvSpPr>
              <p:cNvPr id="9" name="Abgerundetes Rechteck 8">
                <a:extLst>
                  <a:ext uri="{FF2B5EF4-FFF2-40B4-BE49-F238E27FC236}">
                    <a16:creationId xmlns:a16="http://schemas.microsoft.com/office/drawing/2014/main" id="{DAEAA3C4-7A8C-CD45-4D62-1ECC233D752C}"/>
                  </a:ext>
                </a:extLst>
              </p:cNvPr>
              <p:cNvSpPr/>
              <p:nvPr/>
            </p:nvSpPr>
            <p:spPr>
              <a:xfrm>
                <a:off x="838200" y="3105195"/>
                <a:ext cx="2405514" cy="1155818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 err="1"/>
                  <a:t>Opportunity</a:t>
                </a:r>
                <a:endParaRPr lang="de-DE" dirty="0"/>
              </a:p>
            </p:txBody>
          </p:sp>
          <p:sp>
            <p:nvSpPr>
              <p:cNvPr id="10" name="Abgerundetes Rechteck 9">
                <a:extLst>
                  <a:ext uri="{FF2B5EF4-FFF2-40B4-BE49-F238E27FC236}">
                    <a16:creationId xmlns:a16="http://schemas.microsoft.com/office/drawing/2014/main" id="{99CEF2AB-7B29-A06D-516B-408716136CD1}"/>
                  </a:ext>
                </a:extLst>
              </p:cNvPr>
              <p:cNvSpPr/>
              <p:nvPr/>
            </p:nvSpPr>
            <p:spPr>
              <a:xfrm>
                <a:off x="838200" y="4377303"/>
                <a:ext cx="2405514" cy="1155818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Motivation</a:t>
                </a:r>
              </a:p>
            </p:txBody>
          </p:sp>
          <p:sp>
            <p:nvSpPr>
              <p:cNvPr id="11" name="Abgerundetes Rechteck 10">
                <a:extLst>
                  <a:ext uri="{FF2B5EF4-FFF2-40B4-BE49-F238E27FC236}">
                    <a16:creationId xmlns:a16="http://schemas.microsoft.com/office/drawing/2014/main" id="{827F2EDA-EAB3-A450-B292-16FCF016613A}"/>
                  </a:ext>
                </a:extLst>
              </p:cNvPr>
              <p:cNvSpPr/>
              <p:nvPr/>
            </p:nvSpPr>
            <p:spPr>
              <a:xfrm>
                <a:off x="6187747" y="1833087"/>
                <a:ext cx="1843474" cy="5197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Physisch</a:t>
                </a:r>
              </a:p>
            </p:txBody>
          </p:sp>
          <p:sp>
            <p:nvSpPr>
              <p:cNvPr id="12" name="Abgerundetes Rechteck 11">
                <a:extLst>
                  <a:ext uri="{FF2B5EF4-FFF2-40B4-BE49-F238E27FC236}">
                    <a16:creationId xmlns:a16="http://schemas.microsoft.com/office/drawing/2014/main" id="{DFBB8D63-1A29-6482-BA6E-FAC594B140FB}"/>
                  </a:ext>
                </a:extLst>
              </p:cNvPr>
              <p:cNvSpPr/>
              <p:nvPr/>
            </p:nvSpPr>
            <p:spPr>
              <a:xfrm>
                <a:off x="6187747" y="2469141"/>
                <a:ext cx="1843474" cy="5197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Kognitiv</a:t>
                </a:r>
              </a:p>
            </p:txBody>
          </p:sp>
          <p:sp>
            <p:nvSpPr>
              <p:cNvPr id="13" name="Abgerundetes Rechteck 12">
                <a:extLst>
                  <a:ext uri="{FF2B5EF4-FFF2-40B4-BE49-F238E27FC236}">
                    <a16:creationId xmlns:a16="http://schemas.microsoft.com/office/drawing/2014/main" id="{07BE45DA-4060-FEFC-B5E2-569E4FA8752F}"/>
                  </a:ext>
                </a:extLst>
              </p:cNvPr>
              <p:cNvSpPr/>
              <p:nvPr/>
            </p:nvSpPr>
            <p:spPr>
              <a:xfrm>
                <a:off x="6187747" y="3105195"/>
                <a:ext cx="1843474" cy="51976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Sozial</a:t>
                </a:r>
              </a:p>
            </p:txBody>
          </p:sp>
          <p:sp>
            <p:nvSpPr>
              <p:cNvPr id="14" name="Abgerundetes Rechteck 13">
                <a:extLst>
                  <a:ext uri="{FF2B5EF4-FFF2-40B4-BE49-F238E27FC236}">
                    <a16:creationId xmlns:a16="http://schemas.microsoft.com/office/drawing/2014/main" id="{3867A404-9EB9-1CF1-1F59-6DAE744F37BB}"/>
                  </a:ext>
                </a:extLst>
              </p:cNvPr>
              <p:cNvSpPr/>
              <p:nvPr/>
            </p:nvSpPr>
            <p:spPr>
              <a:xfrm>
                <a:off x="6187747" y="3741249"/>
                <a:ext cx="1843474" cy="51976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Physisch</a:t>
                </a:r>
              </a:p>
            </p:txBody>
          </p:sp>
          <p:sp>
            <p:nvSpPr>
              <p:cNvPr id="15" name="Abgerundetes Rechteck 14">
                <a:extLst>
                  <a:ext uri="{FF2B5EF4-FFF2-40B4-BE49-F238E27FC236}">
                    <a16:creationId xmlns:a16="http://schemas.microsoft.com/office/drawing/2014/main" id="{BF68A5E4-3A1C-24AD-6353-5DB447F42BC1}"/>
                  </a:ext>
                </a:extLst>
              </p:cNvPr>
              <p:cNvSpPr/>
              <p:nvPr/>
            </p:nvSpPr>
            <p:spPr>
              <a:xfrm>
                <a:off x="6187747" y="4377303"/>
                <a:ext cx="1843474" cy="51976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Intrinsisch</a:t>
                </a:r>
              </a:p>
            </p:txBody>
          </p:sp>
          <p:sp>
            <p:nvSpPr>
              <p:cNvPr id="16" name="Abgerundetes Rechteck 15">
                <a:extLst>
                  <a:ext uri="{FF2B5EF4-FFF2-40B4-BE49-F238E27FC236}">
                    <a16:creationId xmlns:a16="http://schemas.microsoft.com/office/drawing/2014/main" id="{FF7C080D-FFD1-7A8E-3897-CA76149DACAF}"/>
                  </a:ext>
                </a:extLst>
              </p:cNvPr>
              <p:cNvSpPr/>
              <p:nvPr/>
            </p:nvSpPr>
            <p:spPr>
              <a:xfrm>
                <a:off x="6187747" y="5013357"/>
                <a:ext cx="1843474" cy="51976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Reflektiv</a:t>
                </a:r>
              </a:p>
            </p:txBody>
          </p:sp>
          <p:sp>
            <p:nvSpPr>
              <p:cNvPr id="17" name="Abgerundetes Rechteck 16">
                <a:extLst>
                  <a:ext uri="{FF2B5EF4-FFF2-40B4-BE49-F238E27FC236}">
                    <a16:creationId xmlns:a16="http://schemas.microsoft.com/office/drawing/2014/main" id="{B8F25005-70AE-3AE9-CAB9-EFC23F82CB60}"/>
                  </a:ext>
                </a:extLst>
              </p:cNvPr>
              <p:cNvSpPr/>
              <p:nvPr/>
            </p:nvSpPr>
            <p:spPr>
              <a:xfrm>
                <a:off x="8168876" y="1829066"/>
                <a:ext cx="3910264" cy="5197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u="sng" dirty="0"/>
                  <a:t>Fähigkeit:</a:t>
                </a:r>
                <a:r>
                  <a:rPr lang="de-DE" dirty="0"/>
                  <a:t> interventionelle Radiologie zur Abszesspunktion</a:t>
                </a:r>
              </a:p>
            </p:txBody>
          </p:sp>
          <p:sp>
            <p:nvSpPr>
              <p:cNvPr id="18" name="Abgerundetes Rechteck 17">
                <a:extLst>
                  <a:ext uri="{FF2B5EF4-FFF2-40B4-BE49-F238E27FC236}">
                    <a16:creationId xmlns:a16="http://schemas.microsoft.com/office/drawing/2014/main" id="{D6C29B5B-2EFD-F0BB-0923-649E877E2238}"/>
                  </a:ext>
                </a:extLst>
              </p:cNvPr>
              <p:cNvSpPr/>
              <p:nvPr/>
            </p:nvSpPr>
            <p:spPr>
              <a:xfrm>
                <a:off x="8168876" y="2479136"/>
                <a:ext cx="3910264" cy="51976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u="sng" dirty="0"/>
                  <a:t>Wissen:</a:t>
                </a:r>
                <a:r>
                  <a:rPr lang="de-DE" dirty="0"/>
                  <a:t> Optimale Therapie? </a:t>
                </a:r>
                <a:r>
                  <a:rPr lang="de-DE" dirty="0" err="1"/>
                  <a:t>Cefazolin</a:t>
                </a:r>
                <a:r>
                  <a:rPr lang="de-DE" dirty="0"/>
                  <a:t> bei </a:t>
                </a:r>
                <a:r>
                  <a:rPr lang="de-DE" dirty="0" err="1"/>
                  <a:t>Penicillinallergie</a:t>
                </a:r>
                <a:r>
                  <a:rPr lang="de-DE" dirty="0"/>
                  <a:t>?</a:t>
                </a:r>
              </a:p>
            </p:txBody>
          </p:sp>
          <p:sp>
            <p:nvSpPr>
              <p:cNvPr id="19" name="Abgerundetes Rechteck 18">
                <a:extLst>
                  <a:ext uri="{FF2B5EF4-FFF2-40B4-BE49-F238E27FC236}">
                    <a16:creationId xmlns:a16="http://schemas.microsoft.com/office/drawing/2014/main" id="{F2979D7A-873D-2DEC-EF7A-054D316DE6DC}"/>
                  </a:ext>
                </a:extLst>
              </p:cNvPr>
              <p:cNvSpPr/>
              <p:nvPr/>
            </p:nvSpPr>
            <p:spPr>
              <a:xfrm>
                <a:off x="8168876" y="3750692"/>
                <a:ext cx="3910264" cy="51976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u="sng" dirty="0"/>
                  <a:t>Zeit, Befunde:</a:t>
                </a:r>
                <a:r>
                  <a:rPr lang="de-DE" b="1" dirty="0"/>
                  <a:t> </a:t>
                </a:r>
                <a:r>
                  <a:rPr lang="de-DE" dirty="0"/>
                  <a:t>Es liegt ein interpretierbarer Befund vor</a:t>
                </a:r>
              </a:p>
            </p:txBody>
          </p:sp>
          <p:sp>
            <p:nvSpPr>
              <p:cNvPr id="20" name="Abgerundetes Rechteck 19">
                <a:extLst>
                  <a:ext uri="{FF2B5EF4-FFF2-40B4-BE49-F238E27FC236}">
                    <a16:creationId xmlns:a16="http://schemas.microsoft.com/office/drawing/2014/main" id="{BF61BFAC-D53E-AB77-71BA-D9A1CD416FE4}"/>
                  </a:ext>
                </a:extLst>
              </p:cNvPr>
              <p:cNvSpPr/>
              <p:nvPr/>
            </p:nvSpPr>
            <p:spPr>
              <a:xfrm>
                <a:off x="8168876" y="3107238"/>
                <a:ext cx="3910264" cy="519764"/>
              </a:xfrm>
              <a:prstGeom prst="round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b="1" u="sng" dirty="0"/>
                  <a:t>Hierarchie:</a:t>
                </a:r>
                <a:r>
                  <a:rPr lang="de-DE" b="1" dirty="0"/>
                  <a:t> </a:t>
                </a:r>
                <a:r>
                  <a:rPr lang="de-DE" dirty="0"/>
                  <a:t>der AA darf die Therapie umstellen</a:t>
                </a:r>
              </a:p>
            </p:txBody>
          </p:sp>
          <p:sp>
            <p:nvSpPr>
              <p:cNvPr id="21" name="Abgerundetes Rechteck 20">
                <a:extLst>
                  <a:ext uri="{FF2B5EF4-FFF2-40B4-BE49-F238E27FC236}">
                    <a16:creationId xmlns:a16="http://schemas.microsoft.com/office/drawing/2014/main" id="{1292A65E-9C4B-67B4-638B-7282F764DED5}"/>
                  </a:ext>
                </a:extLst>
              </p:cNvPr>
              <p:cNvSpPr/>
              <p:nvPr/>
            </p:nvSpPr>
            <p:spPr>
              <a:xfrm>
                <a:off x="8168876" y="4377303"/>
                <a:ext cx="3910264" cy="51976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sz="1400" b="1" u="sng" dirty="0"/>
                  <a:t>Emotionen:</a:t>
                </a:r>
                <a:r>
                  <a:rPr lang="de-DE" sz="1400" dirty="0"/>
                  <a:t> Angst vor „schmaler“ / „gezielter“ Therapie auf ICU</a:t>
                </a:r>
              </a:p>
            </p:txBody>
          </p:sp>
          <p:sp>
            <p:nvSpPr>
              <p:cNvPr id="22" name="Abgerundetes Rechteck 21">
                <a:extLst>
                  <a:ext uri="{FF2B5EF4-FFF2-40B4-BE49-F238E27FC236}">
                    <a16:creationId xmlns:a16="http://schemas.microsoft.com/office/drawing/2014/main" id="{BE7CB648-B560-F3F0-2FC7-1878DABB5A1A}"/>
                  </a:ext>
                </a:extLst>
              </p:cNvPr>
              <p:cNvSpPr/>
              <p:nvPr/>
            </p:nvSpPr>
            <p:spPr>
              <a:xfrm>
                <a:off x="8168876" y="5003914"/>
                <a:ext cx="3910264" cy="519764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u="sng" dirty="0"/>
                  <a:t>Entscheidungen:</a:t>
                </a:r>
                <a:r>
                  <a:rPr lang="de-DE" dirty="0"/>
                  <a:t> Priorität auf dieser Station</a:t>
                </a:r>
              </a:p>
            </p:txBody>
          </p:sp>
        </p:grpSp>
        <p:sp>
          <p:nvSpPr>
            <p:cNvPr id="23" name="Ovale Legende 22">
              <a:extLst>
                <a:ext uri="{FF2B5EF4-FFF2-40B4-BE49-F238E27FC236}">
                  <a16:creationId xmlns:a16="http://schemas.microsoft.com/office/drawing/2014/main" id="{67FFD28D-3FEB-6F24-F3CC-A2FBE0C4EDF3}"/>
                </a:ext>
              </a:extLst>
            </p:cNvPr>
            <p:cNvSpPr/>
            <p:nvPr/>
          </p:nvSpPr>
          <p:spPr>
            <a:xfrm>
              <a:off x="3243714" y="1096156"/>
              <a:ext cx="2944033" cy="1364918"/>
            </a:xfrm>
            <a:prstGeom prst="wedgeEllipseCallout">
              <a:avLst>
                <a:gd name="adj1" fmla="val -50522"/>
                <a:gd name="adj2" fmla="val 6250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Can </a:t>
              </a:r>
              <a:r>
                <a:rPr lang="de-DE" dirty="0" err="1"/>
                <a:t>this</a:t>
              </a:r>
              <a:r>
                <a:rPr lang="de-DE" dirty="0"/>
                <a:t> </a:t>
              </a:r>
              <a:r>
                <a:rPr lang="de-DE" dirty="0" err="1"/>
                <a:t>behaviour</a:t>
              </a:r>
              <a:r>
                <a:rPr lang="de-DE" dirty="0"/>
                <a:t> </a:t>
              </a:r>
              <a:r>
                <a:rPr lang="de-DE" dirty="0" err="1"/>
                <a:t>occur</a:t>
              </a:r>
              <a:r>
                <a:rPr lang="de-DE" dirty="0"/>
                <a:t> in </a:t>
              </a:r>
              <a:r>
                <a:rPr lang="de-DE" dirty="0" err="1"/>
                <a:t>principle</a:t>
              </a:r>
              <a:r>
                <a:rPr lang="de-DE" dirty="0"/>
                <a:t>?</a:t>
              </a:r>
            </a:p>
          </p:txBody>
        </p:sp>
        <p:sp>
          <p:nvSpPr>
            <p:cNvPr id="40" name="Ovale Legende 39">
              <a:extLst>
                <a:ext uri="{FF2B5EF4-FFF2-40B4-BE49-F238E27FC236}">
                  <a16:creationId xmlns:a16="http://schemas.microsoft.com/office/drawing/2014/main" id="{02922BC6-8070-6A51-1697-41A897E00888}"/>
                </a:ext>
              </a:extLst>
            </p:cNvPr>
            <p:cNvSpPr/>
            <p:nvPr/>
          </p:nvSpPr>
          <p:spPr>
            <a:xfrm>
              <a:off x="3237936" y="2577364"/>
              <a:ext cx="2944033" cy="1364918"/>
            </a:xfrm>
            <a:prstGeom prst="wedgeEllipseCallout">
              <a:avLst>
                <a:gd name="adj1" fmla="val -50522"/>
                <a:gd name="adj2" fmla="val 62500"/>
              </a:avLst>
            </a:prstGeom>
            <a:solidFill>
              <a:schemeClr val="accent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there</a:t>
              </a:r>
              <a:r>
                <a:rPr lang="de-DE" dirty="0"/>
                <a:t> </a:t>
              </a:r>
              <a:r>
                <a:rPr lang="de-DE" dirty="0" err="1"/>
                <a:t>opportunity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behaviour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occur</a:t>
              </a:r>
              <a:r>
                <a:rPr lang="de-DE" dirty="0"/>
                <a:t>?</a:t>
              </a:r>
            </a:p>
          </p:txBody>
        </p:sp>
        <p:sp>
          <p:nvSpPr>
            <p:cNvPr id="41" name="Ovale Legende 40">
              <a:extLst>
                <a:ext uri="{FF2B5EF4-FFF2-40B4-BE49-F238E27FC236}">
                  <a16:creationId xmlns:a16="http://schemas.microsoft.com/office/drawing/2014/main" id="{B41A88F5-FF5B-DB19-4228-C20BF2A70FF7}"/>
                </a:ext>
              </a:extLst>
            </p:cNvPr>
            <p:cNvSpPr/>
            <p:nvPr/>
          </p:nvSpPr>
          <p:spPr>
            <a:xfrm>
              <a:off x="3249492" y="4018873"/>
              <a:ext cx="2944033" cy="1364918"/>
            </a:xfrm>
            <a:prstGeom prst="wedgeEllipseCallout">
              <a:avLst>
                <a:gd name="adj1" fmla="val -53263"/>
                <a:gd name="adj2" fmla="val 38855"/>
              </a:avLst>
            </a:prstGeom>
            <a:solidFill>
              <a:schemeClr val="accent4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Is</a:t>
              </a:r>
              <a:r>
                <a:rPr lang="de-DE" dirty="0"/>
                <a:t> </a:t>
              </a:r>
              <a:r>
                <a:rPr lang="de-DE" dirty="0" err="1"/>
                <a:t>there</a:t>
              </a:r>
              <a:r>
                <a:rPr lang="de-DE" dirty="0"/>
                <a:t> </a:t>
              </a:r>
              <a:r>
                <a:rPr lang="de-DE" dirty="0" err="1"/>
                <a:t>motivation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this</a:t>
              </a:r>
              <a:r>
                <a:rPr lang="de-DE" dirty="0"/>
                <a:t> </a:t>
              </a:r>
              <a:r>
                <a:rPr lang="de-DE" dirty="0" err="1"/>
                <a:t>behaviour</a:t>
              </a:r>
              <a:r>
                <a:rPr lang="de-DE" dirty="0"/>
                <a:t> </a:t>
              </a:r>
              <a:r>
                <a:rPr lang="de-DE" dirty="0" err="1"/>
                <a:t>to</a:t>
              </a:r>
              <a:r>
                <a:rPr lang="de-DE" dirty="0"/>
                <a:t> </a:t>
              </a:r>
              <a:r>
                <a:rPr lang="de-DE" dirty="0" err="1"/>
                <a:t>occur</a:t>
              </a:r>
              <a:r>
                <a:rPr lang="de-DE" dirty="0"/>
                <a:t>?</a:t>
              </a:r>
            </a:p>
          </p:txBody>
        </p:sp>
      </p:grpSp>
      <p:sp>
        <p:nvSpPr>
          <p:cNvPr id="45" name="Textfeld 44">
            <a:extLst>
              <a:ext uri="{FF2B5EF4-FFF2-40B4-BE49-F238E27FC236}">
                <a16:creationId xmlns:a16="http://schemas.microsoft.com/office/drawing/2014/main" id="{F372CEF9-9ABF-7CC4-07F5-89E769E969AB}"/>
              </a:ext>
            </a:extLst>
          </p:cNvPr>
          <p:cNvSpPr txBox="1"/>
          <p:nvPr/>
        </p:nvSpPr>
        <p:spPr>
          <a:xfrm>
            <a:off x="3046828" y="6434322"/>
            <a:ext cx="60983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Michie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, S., van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Stralen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, M.M. &amp; West, R. The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behaviour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change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wheel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: A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new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method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for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characterising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and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designing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behaviour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change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 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interventions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. </a:t>
            </a:r>
            <a:r>
              <a:rPr lang="de-AT" sz="800" b="0" i="1" u="none" strike="noStrike" dirty="0">
                <a:solidFill>
                  <a:schemeClr val="bg1"/>
                </a:solidFill>
                <a:effectLst/>
                <a:latin typeface="-apple-system"/>
              </a:rPr>
              <a:t>Implementation </a:t>
            </a:r>
            <a:r>
              <a:rPr lang="de-AT" sz="800" b="0" i="1" u="none" strike="noStrike" dirty="0" err="1">
                <a:solidFill>
                  <a:schemeClr val="bg1"/>
                </a:solidFill>
                <a:effectLst/>
                <a:latin typeface="-apple-system"/>
              </a:rPr>
              <a:t>Sci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 </a:t>
            </a:r>
            <a:r>
              <a:rPr lang="de-AT" sz="800" b="1" i="0" u="none" strike="noStrike" dirty="0">
                <a:solidFill>
                  <a:schemeClr val="bg1"/>
                </a:solidFill>
                <a:effectLst/>
                <a:latin typeface="-apple-system"/>
              </a:rPr>
              <a:t>6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, 42 (2011). https://</a:t>
            </a:r>
            <a:r>
              <a:rPr lang="de-AT" sz="800" b="0" i="0" u="none" strike="noStrike" dirty="0" err="1">
                <a:solidFill>
                  <a:schemeClr val="bg1"/>
                </a:solidFill>
                <a:effectLst/>
                <a:latin typeface="-apple-system"/>
              </a:rPr>
              <a:t>doi.org</a:t>
            </a:r>
            <a:r>
              <a:rPr lang="de-AT" sz="800" b="0" i="0" u="none" strike="noStrike" dirty="0">
                <a:solidFill>
                  <a:schemeClr val="bg1"/>
                </a:solidFill>
                <a:effectLst/>
                <a:latin typeface="-apple-system"/>
              </a:rPr>
              <a:t>/10.1186/1748-5908-6-42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950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17D1522-D299-8D5E-2856-CA2D7D513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219D380-254C-1DD3-E505-11E32F0AA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079" y="1089211"/>
            <a:ext cx="4887933" cy="50429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520B384-CBF7-5CA0-5B73-DE8AB291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Behavioural</a:t>
            </a:r>
            <a:r>
              <a:rPr lang="de-DE" dirty="0"/>
              <a:t> Change Wheel</a:t>
            </a: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5CDFADA5-733A-7657-4EA2-C0450F1E2078}"/>
              </a:ext>
            </a:extLst>
          </p:cNvPr>
          <p:cNvSpPr/>
          <p:nvPr/>
        </p:nvSpPr>
        <p:spPr>
          <a:xfrm>
            <a:off x="6750424" y="1869141"/>
            <a:ext cx="4603376" cy="8471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Verhaltensgründe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4833352B-5F86-9ACD-7AD1-8A0EFDF1B4DC}"/>
              </a:ext>
            </a:extLst>
          </p:cNvPr>
          <p:cNvSpPr/>
          <p:nvPr/>
        </p:nvSpPr>
        <p:spPr>
          <a:xfrm>
            <a:off x="6750424" y="3038558"/>
            <a:ext cx="4603376" cy="8471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Interventionen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5561A495-89A3-4E71-E350-7279AEC33C06}"/>
              </a:ext>
            </a:extLst>
          </p:cNvPr>
          <p:cNvSpPr/>
          <p:nvPr/>
        </p:nvSpPr>
        <p:spPr>
          <a:xfrm>
            <a:off x="6750424" y="4207975"/>
            <a:ext cx="4603376" cy="8471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Policy</a:t>
            </a:r>
          </a:p>
        </p:txBody>
      </p:sp>
      <p:sp>
        <p:nvSpPr>
          <p:cNvPr id="11" name="Pfeil nach rechts 10">
            <a:extLst>
              <a:ext uri="{FF2B5EF4-FFF2-40B4-BE49-F238E27FC236}">
                <a16:creationId xmlns:a16="http://schemas.microsoft.com/office/drawing/2014/main" id="{A0F23FC2-6B58-BCE3-F683-E6AB22220AB9}"/>
              </a:ext>
            </a:extLst>
          </p:cNvPr>
          <p:cNvSpPr/>
          <p:nvPr/>
        </p:nvSpPr>
        <p:spPr>
          <a:xfrm rot="20039141">
            <a:off x="3438752" y="2809985"/>
            <a:ext cx="3060978" cy="38015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rechts 11">
            <a:extLst>
              <a:ext uri="{FF2B5EF4-FFF2-40B4-BE49-F238E27FC236}">
                <a16:creationId xmlns:a16="http://schemas.microsoft.com/office/drawing/2014/main" id="{8D723C29-BDE5-4522-F4F4-B66C9DFAEC8B}"/>
              </a:ext>
            </a:extLst>
          </p:cNvPr>
          <p:cNvSpPr/>
          <p:nvPr/>
        </p:nvSpPr>
        <p:spPr>
          <a:xfrm rot="21274634">
            <a:off x="4496965" y="3421112"/>
            <a:ext cx="2112095" cy="37913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rechts 12">
            <a:extLst>
              <a:ext uri="{FF2B5EF4-FFF2-40B4-BE49-F238E27FC236}">
                <a16:creationId xmlns:a16="http://schemas.microsoft.com/office/drawing/2014/main" id="{C31F873A-E196-B6CE-6D67-1FFF2FD17068}"/>
              </a:ext>
            </a:extLst>
          </p:cNvPr>
          <p:cNvSpPr/>
          <p:nvPr/>
        </p:nvSpPr>
        <p:spPr>
          <a:xfrm>
            <a:off x="4643263" y="4441989"/>
            <a:ext cx="1887071" cy="379136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9E419C60-4D5C-D13F-8327-04C10D634A58}"/>
              </a:ext>
            </a:extLst>
          </p:cNvPr>
          <p:cNvSpPr txBox="1"/>
          <p:nvPr/>
        </p:nvSpPr>
        <p:spPr>
          <a:xfrm>
            <a:off x="2953768" y="6434322"/>
            <a:ext cx="60983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https://</a:t>
            </a:r>
            <a:r>
              <a:rPr lang="de-DE" sz="800" dirty="0" err="1">
                <a:solidFill>
                  <a:schemeClr val="bg1"/>
                </a:solidFill>
              </a:rPr>
              <a:t>www.behaviourchangewheel.com</a:t>
            </a:r>
            <a:r>
              <a:rPr lang="de-DE" sz="800" dirty="0">
                <a:solidFill>
                  <a:schemeClr val="bg1"/>
                </a:solidFill>
              </a:rPr>
              <a:t>/</a:t>
            </a:r>
            <a:r>
              <a:rPr lang="de-DE" sz="800" dirty="0" err="1">
                <a:solidFill>
                  <a:schemeClr val="bg1"/>
                </a:solidFill>
              </a:rPr>
              <a:t>about-wheel</a:t>
            </a:r>
            <a:endParaRPr lang="de-DE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49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4BBE5-50B3-027E-6A92-85EC8B5743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A44AFA-4096-C3C2-71ED-B06EDB30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bei der MSSA-BSI Versorgung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01DC390-480E-918C-FFE5-392F5314F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33</a:t>
            </a:fld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031B2854-EF76-2CFC-CA87-739BA85C093B}"/>
              </a:ext>
            </a:extLst>
          </p:cNvPr>
          <p:cNvSpPr/>
          <p:nvPr/>
        </p:nvSpPr>
        <p:spPr>
          <a:xfrm>
            <a:off x="475530" y="1947448"/>
            <a:ext cx="1662552" cy="115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Capability</a:t>
            </a:r>
            <a:endParaRPr lang="de-DE" dirty="0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311A33BC-FC6E-8BE1-970F-09A0DEF7476B}"/>
              </a:ext>
            </a:extLst>
          </p:cNvPr>
          <p:cNvSpPr/>
          <p:nvPr/>
        </p:nvSpPr>
        <p:spPr>
          <a:xfrm>
            <a:off x="475530" y="3219556"/>
            <a:ext cx="1662552" cy="115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Opportunity</a:t>
            </a:r>
            <a:endParaRPr lang="de-DE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7284410D-6942-BED0-BCE9-8510AC5A2DAD}"/>
              </a:ext>
            </a:extLst>
          </p:cNvPr>
          <p:cNvSpPr/>
          <p:nvPr/>
        </p:nvSpPr>
        <p:spPr>
          <a:xfrm>
            <a:off x="475530" y="4491664"/>
            <a:ext cx="1662552" cy="115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Motivation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5F846BA0-FE0F-6835-3D9E-982367F2A204}"/>
              </a:ext>
            </a:extLst>
          </p:cNvPr>
          <p:cNvSpPr/>
          <p:nvPr/>
        </p:nvSpPr>
        <p:spPr>
          <a:xfrm>
            <a:off x="2199293" y="1938005"/>
            <a:ext cx="1843474" cy="51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Physisch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A6877939-B188-6B7D-0605-0D500D1F04E8}"/>
              </a:ext>
            </a:extLst>
          </p:cNvPr>
          <p:cNvSpPr/>
          <p:nvPr/>
        </p:nvSpPr>
        <p:spPr>
          <a:xfrm>
            <a:off x="2199293" y="2574059"/>
            <a:ext cx="1843474" cy="51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Kognitiv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CB71B336-70F5-D7DE-1EED-CBE24F49F583}"/>
              </a:ext>
            </a:extLst>
          </p:cNvPr>
          <p:cNvSpPr/>
          <p:nvPr/>
        </p:nvSpPr>
        <p:spPr>
          <a:xfrm>
            <a:off x="2199293" y="3210113"/>
            <a:ext cx="184347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Sozial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C520D2F-F122-F5F2-8091-59D515A1B315}"/>
              </a:ext>
            </a:extLst>
          </p:cNvPr>
          <p:cNvSpPr/>
          <p:nvPr/>
        </p:nvSpPr>
        <p:spPr>
          <a:xfrm>
            <a:off x="2199293" y="3846167"/>
            <a:ext cx="184347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Physisch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40663D3E-CE0D-F182-E96D-FACB42247C98}"/>
              </a:ext>
            </a:extLst>
          </p:cNvPr>
          <p:cNvSpPr/>
          <p:nvPr/>
        </p:nvSpPr>
        <p:spPr>
          <a:xfrm>
            <a:off x="2199293" y="4482221"/>
            <a:ext cx="1843474" cy="5197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Intrinsisch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3166B247-3038-F452-74C1-01526F7BDFFC}"/>
              </a:ext>
            </a:extLst>
          </p:cNvPr>
          <p:cNvSpPr/>
          <p:nvPr/>
        </p:nvSpPr>
        <p:spPr>
          <a:xfrm>
            <a:off x="2199293" y="5118275"/>
            <a:ext cx="1843474" cy="5197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Reflektiv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FB6012DA-9343-0095-372A-F1A688EECF05}"/>
              </a:ext>
            </a:extLst>
          </p:cNvPr>
          <p:cNvSpPr/>
          <p:nvPr/>
        </p:nvSpPr>
        <p:spPr>
          <a:xfrm>
            <a:off x="4135163" y="2593497"/>
            <a:ext cx="7617565" cy="51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/>
              <a:t>Wissen:</a:t>
            </a:r>
            <a:r>
              <a:rPr lang="de-DE" dirty="0"/>
              <a:t> Optimale Therapie? Nebenwirkungen von breiter Therapie?</a:t>
            </a: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9946C84E-01FB-2B72-C3EE-92C682124904}"/>
              </a:ext>
            </a:extLst>
          </p:cNvPr>
          <p:cNvSpPr/>
          <p:nvPr/>
        </p:nvSpPr>
        <p:spPr>
          <a:xfrm>
            <a:off x="4135164" y="3865053"/>
            <a:ext cx="761756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/>
              <a:t>Zeit, Befunde:</a:t>
            </a:r>
            <a:r>
              <a:rPr lang="de-DE" b="1" dirty="0"/>
              <a:t> </a:t>
            </a:r>
            <a:r>
              <a:rPr lang="de-DE" dirty="0"/>
              <a:t>Es liegt ein interpretierbarer Befund vor</a:t>
            </a:r>
          </a:p>
        </p:txBody>
      </p:sp>
      <p:sp>
        <p:nvSpPr>
          <p:cNvPr id="29" name="Abgerundetes Rechteck 28">
            <a:extLst>
              <a:ext uri="{FF2B5EF4-FFF2-40B4-BE49-F238E27FC236}">
                <a16:creationId xmlns:a16="http://schemas.microsoft.com/office/drawing/2014/main" id="{CAA13975-8B02-9D21-E679-CB23AB0BB4E8}"/>
              </a:ext>
            </a:extLst>
          </p:cNvPr>
          <p:cNvSpPr/>
          <p:nvPr/>
        </p:nvSpPr>
        <p:spPr>
          <a:xfrm>
            <a:off x="4135164" y="3221599"/>
            <a:ext cx="761756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/>
              <a:t>Hierarchie:</a:t>
            </a:r>
            <a:r>
              <a:rPr lang="de-DE" dirty="0"/>
              <a:t> Der AA darf die Therapie umstellen</a:t>
            </a:r>
          </a:p>
        </p:txBody>
      </p:sp>
      <p:sp>
        <p:nvSpPr>
          <p:cNvPr id="30" name="Abgerundetes Rechteck 29">
            <a:extLst>
              <a:ext uri="{FF2B5EF4-FFF2-40B4-BE49-F238E27FC236}">
                <a16:creationId xmlns:a16="http://schemas.microsoft.com/office/drawing/2014/main" id="{09622593-499C-8216-A8EE-D8957B6115E3}"/>
              </a:ext>
            </a:extLst>
          </p:cNvPr>
          <p:cNvSpPr/>
          <p:nvPr/>
        </p:nvSpPr>
        <p:spPr>
          <a:xfrm>
            <a:off x="4135163" y="4491664"/>
            <a:ext cx="7617563" cy="5197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u="sng" dirty="0"/>
              <a:t>Emotionen:</a:t>
            </a:r>
            <a:r>
              <a:rPr lang="de-DE" sz="1400" dirty="0"/>
              <a:t> Angst vor „schmaler“ / „gezielter“ Therapie auf ICU; Angst vor Allergie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5078C489-8C59-0A09-0332-E75B4326B52F}"/>
              </a:ext>
            </a:extLst>
          </p:cNvPr>
          <p:cNvSpPr/>
          <p:nvPr/>
        </p:nvSpPr>
        <p:spPr>
          <a:xfrm>
            <a:off x="475530" y="1219961"/>
            <a:ext cx="11277199" cy="5197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Behandlung mit Breitspektrum-Substanzen</a:t>
            </a:r>
          </a:p>
        </p:txBody>
      </p:sp>
    </p:spTree>
    <p:extLst>
      <p:ext uri="{BB962C8B-B14F-4D97-AF65-F5344CB8AC3E}">
        <p14:creationId xmlns:p14="http://schemas.microsoft.com/office/powerpoint/2010/main" val="1256238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2711630C-B80A-7E70-9276-CAEF0B98B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Lösungsansätze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70F2C53E-8E6F-CF0D-B862-DA8FFA055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9388" y="1341439"/>
            <a:ext cx="4509518" cy="4835525"/>
          </a:xfrm>
        </p:spPr>
        <p:txBody>
          <a:bodyPr/>
          <a:lstStyle/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Education („Fortbildung“):</a:t>
            </a:r>
            <a:r>
              <a:rPr lang="de-DE" dirty="0"/>
              <a:t> zu aufwändig (unzählige Stationen)</a:t>
            </a:r>
          </a:p>
          <a:p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Enablement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de-DE" dirty="0"/>
              <a:t> -&gt; aktive Kontaktaufnahme bei jeder </a:t>
            </a:r>
            <a:r>
              <a:rPr lang="de-DE" i="1" dirty="0"/>
              <a:t>S. </a:t>
            </a:r>
            <a:r>
              <a:rPr lang="de-DE" i="1" dirty="0" err="1"/>
              <a:t>aureus</a:t>
            </a:r>
            <a:r>
              <a:rPr lang="de-DE" dirty="0"/>
              <a:t> Bakteriämie durch </a:t>
            </a:r>
            <a:r>
              <a:rPr lang="de-DE" dirty="0" err="1"/>
              <a:t>MiBi</a:t>
            </a:r>
            <a:endParaRPr lang="de-DE" dirty="0"/>
          </a:p>
          <a:p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Environmental </a:t>
            </a:r>
            <a:r>
              <a:rPr lang="de-DE" dirty="0" err="1">
                <a:solidFill>
                  <a:schemeClr val="accent4">
                    <a:lumMod val="75000"/>
                  </a:schemeClr>
                </a:solidFill>
              </a:rPr>
              <a:t>Restructuring</a:t>
            </a:r>
            <a:r>
              <a:rPr lang="de-DE" dirty="0">
                <a:solidFill>
                  <a:schemeClr val="accent4">
                    <a:lumMod val="75000"/>
                  </a:schemeClr>
                </a:solidFill>
              </a:rPr>
              <a:t> (Antibiogramme!):</a:t>
            </a:r>
            <a:r>
              <a:rPr lang="de-DE" dirty="0"/>
              <a:t> siehe nächste Folie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9AB759C-AFD0-A3DD-4A17-CD3E1AB0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https://</a:t>
            </a:r>
            <a:r>
              <a:rPr lang="en-GB" dirty="0" err="1"/>
              <a:t>www.behaviourchangewheel.com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79A2A4F-D090-EC58-CA9E-218ABB0EC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34</a:t>
            </a:fld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8C0D42F-645D-1485-59F2-DDEEFFF12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713"/>
            <a:ext cx="3675235" cy="387697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B4AD4B9-0C6E-D182-9CBF-6E03AC241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4154" y="1820712"/>
            <a:ext cx="3675235" cy="3876977"/>
          </a:xfrm>
          <a:prstGeom prst="rect">
            <a:avLst/>
          </a:prstGeom>
        </p:spPr>
      </p:pic>
      <p:pic>
        <p:nvPicPr>
          <p:cNvPr id="17" name="Grafik 16" descr="Martinshorn mit einfarbiger Füllung">
            <a:extLst>
              <a:ext uri="{FF2B5EF4-FFF2-40B4-BE49-F238E27FC236}">
                <a16:creationId xmlns:a16="http://schemas.microsoft.com/office/drawing/2014/main" id="{7E902043-3047-F2C8-D791-895493215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3428" y="4736983"/>
            <a:ext cx="1568660" cy="1568660"/>
          </a:xfrm>
          <a:prstGeom prst="rect">
            <a:avLst/>
          </a:prstGeom>
        </p:spPr>
      </p:pic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F9052576-B349-208D-B403-97DE80490E47}"/>
              </a:ext>
            </a:extLst>
          </p:cNvPr>
          <p:cNvSpPr/>
          <p:nvPr/>
        </p:nvSpPr>
        <p:spPr>
          <a:xfrm>
            <a:off x="7413674" y="5036234"/>
            <a:ext cx="3002749" cy="11407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„Die </a:t>
            </a:r>
            <a:r>
              <a:rPr lang="de-DE" i="1" dirty="0"/>
              <a:t>S. </a:t>
            </a:r>
            <a:r>
              <a:rPr lang="de-DE" i="1" dirty="0" err="1"/>
              <a:t>aureus</a:t>
            </a:r>
            <a:r>
              <a:rPr lang="de-DE" i="1" dirty="0"/>
              <a:t> </a:t>
            </a:r>
            <a:r>
              <a:rPr lang="de-DE" dirty="0"/>
              <a:t>Polizei ruft an…“</a:t>
            </a:r>
          </a:p>
        </p:txBody>
      </p:sp>
    </p:spTree>
    <p:extLst>
      <p:ext uri="{BB962C8B-B14F-4D97-AF65-F5344CB8AC3E}">
        <p14:creationId xmlns:p14="http://schemas.microsoft.com/office/powerpoint/2010/main" val="14678135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2F745-9A4B-2F36-C5D2-5660AEE43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09E4119-A11A-8240-365D-C7B37E24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MSSA wird trotz Antibiogramm nicht erkannt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4FC3F5-9ECC-97CD-A3E6-8D04DC9B5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Abteilung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0B5FD9-EBDB-CB55-1BD7-4593131F4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Felix Lötsch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6761B7-8D36-7FB1-7700-09903D23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35</a:t>
            </a:fld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0A14E32-C395-9C49-C480-EC06BE4E2120}"/>
              </a:ext>
            </a:extLst>
          </p:cNvPr>
          <p:cNvGrpSpPr/>
          <p:nvPr/>
        </p:nvGrpSpPr>
        <p:grpSpPr>
          <a:xfrm>
            <a:off x="801652" y="1337125"/>
            <a:ext cx="3755819" cy="2979381"/>
            <a:chOff x="838199" y="2041139"/>
            <a:chExt cx="3445922" cy="2618377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12C93D54-11FF-FABC-F75D-4049566DA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041139"/>
              <a:ext cx="3445921" cy="2618377"/>
            </a:xfrm>
            <a:prstGeom prst="rect">
              <a:avLst/>
            </a:prstGeom>
            <a:ln w="31750">
              <a:solidFill>
                <a:schemeClr val="accent1"/>
              </a:solidFill>
            </a:ln>
          </p:spPr>
        </p:pic>
        <p:sp>
          <p:nvSpPr>
            <p:cNvPr id="11" name="Abgerundetes Rechteck 10">
              <a:extLst>
                <a:ext uri="{FF2B5EF4-FFF2-40B4-BE49-F238E27FC236}">
                  <a16:creationId xmlns:a16="http://schemas.microsoft.com/office/drawing/2014/main" id="{6D7747AE-A861-A716-C476-F8DE12BC3F6C}"/>
                </a:ext>
              </a:extLst>
            </p:cNvPr>
            <p:cNvSpPr/>
            <p:nvPr/>
          </p:nvSpPr>
          <p:spPr>
            <a:xfrm>
              <a:off x="838199" y="2554514"/>
              <a:ext cx="3445921" cy="203200"/>
            </a:xfrm>
            <a:prstGeom prst="roundRect">
              <a:avLst/>
            </a:prstGeom>
            <a:solidFill>
              <a:schemeClr val="accent4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7C2B428-AB49-5E52-8358-21ECA4F5A4AE}"/>
              </a:ext>
            </a:extLst>
          </p:cNvPr>
          <p:cNvGrpSpPr/>
          <p:nvPr/>
        </p:nvGrpSpPr>
        <p:grpSpPr>
          <a:xfrm>
            <a:off x="5390616" y="1337125"/>
            <a:ext cx="6272328" cy="2093612"/>
            <a:chOff x="5919672" y="2303521"/>
            <a:chExt cx="6272328" cy="2093612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12AE20DF-55DB-019D-15E4-84EE65CE0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9672" y="2303521"/>
              <a:ext cx="6272328" cy="2093612"/>
            </a:xfrm>
            <a:prstGeom prst="rect">
              <a:avLst/>
            </a:prstGeom>
            <a:ln w="34925">
              <a:solidFill>
                <a:schemeClr val="accent1"/>
              </a:solidFill>
            </a:ln>
          </p:spPr>
        </p:pic>
        <p:sp>
          <p:nvSpPr>
            <p:cNvPr id="12" name="Abgerundetes Rechteck 11">
              <a:extLst>
                <a:ext uri="{FF2B5EF4-FFF2-40B4-BE49-F238E27FC236}">
                  <a16:creationId xmlns:a16="http://schemas.microsoft.com/office/drawing/2014/main" id="{00682025-5280-5C9B-CB70-A3834505D2C1}"/>
                </a:ext>
              </a:extLst>
            </p:cNvPr>
            <p:cNvSpPr/>
            <p:nvPr/>
          </p:nvSpPr>
          <p:spPr>
            <a:xfrm>
              <a:off x="6096000" y="3202763"/>
              <a:ext cx="1854200" cy="159562"/>
            </a:xfrm>
            <a:prstGeom prst="roundRect">
              <a:avLst/>
            </a:prstGeom>
            <a:solidFill>
              <a:schemeClr val="accent4">
                <a:alpha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EE5FBD4-D9FC-038A-F550-0E43A1257B9B}"/>
              </a:ext>
            </a:extLst>
          </p:cNvPr>
          <p:cNvGrpSpPr/>
          <p:nvPr/>
        </p:nvGrpSpPr>
        <p:grpSpPr>
          <a:xfrm>
            <a:off x="838200" y="4468877"/>
            <a:ext cx="3719271" cy="1525898"/>
            <a:chOff x="1252330" y="1254864"/>
            <a:chExt cx="5021981" cy="3700034"/>
          </a:xfrm>
        </p:grpSpPr>
        <p:sp>
          <p:nvSpPr>
            <p:cNvPr id="16" name="Abgerundetes Rechteck 15">
              <a:extLst>
                <a:ext uri="{FF2B5EF4-FFF2-40B4-BE49-F238E27FC236}">
                  <a16:creationId xmlns:a16="http://schemas.microsoft.com/office/drawing/2014/main" id="{C23A1B5B-C2D9-5C2C-DDA6-2C4A50F28D1A}"/>
                </a:ext>
              </a:extLst>
            </p:cNvPr>
            <p:cNvSpPr/>
            <p:nvPr/>
          </p:nvSpPr>
          <p:spPr>
            <a:xfrm>
              <a:off x="1252330" y="1254864"/>
              <a:ext cx="2405514" cy="115581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Capability</a:t>
              </a:r>
              <a:endParaRPr lang="de-DE" dirty="0"/>
            </a:p>
          </p:txBody>
        </p:sp>
        <p:sp>
          <p:nvSpPr>
            <p:cNvPr id="17" name="Abgerundetes Rechteck 16">
              <a:extLst>
                <a:ext uri="{FF2B5EF4-FFF2-40B4-BE49-F238E27FC236}">
                  <a16:creationId xmlns:a16="http://schemas.microsoft.com/office/drawing/2014/main" id="{8B11EAEB-37D4-5CCB-5169-BE8AB3F1FD5C}"/>
                </a:ext>
              </a:extLst>
            </p:cNvPr>
            <p:cNvSpPr/>
            <p:nvPr/>
          </p:nvSpPr>
          <p:spPr>
            <a:xfrm>
              <a:off x="1252330" y="2526972"/>
              <a:ext cx="2405514" cy="1155818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Opportunity</a:t>
              </a:r>
              <a:endParaRPr lang="de-DE" dirty="0"/>
            </a:p>
          </p:txBody>
        </p:sp>
        <p:sp>
          <p:nvSpPr>
            <p:cNvPr id="18" name="Abgerundetes Rechteck 17">
              <a:extLst>
                <a:ext uri="{FF2B5EF4-FFF2-40B4-BE49-F238E27FC236}">
                  <a16:creationId xmlns:a16="http://schemas.microsoft.com/office/drawing/2014/main" id="{8F55DC70-337D-4D3C-FC58-4DC24A7E3931}"/>
                </a:ext>
              </a:extLst>
            </p:cNvPr>
            <p:cNvSpPr/>
            <p:nvPr/>
          </p:nvSpPr>
          <p:spPr>
            <a:xfrm>
              <a:off x="1252330" y="3799080"/>
              <a:ext cx="2405514" cy="1155818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Motivation</a:t>
              </a:r>
            </a:p>
          </p:txBody>
        </p:sp>
        <p:sp>
          <p:nvSpPr>
            <p:cNvPr id="19" name="Abgerundetes Rechteck 18">
              <a:extLst>
                <a:ext uri="{FF2B5EF4-FFF2-40B4-BE49-F238E27FC236}">
                  <a16:creationId xmlns:a16="http://schemas.microsoft.com/office/drawing/2014/main" id="{E6DA69E2-211B-A062-CDEC-953AC00B1543}"/>
                </a:ext>
              </a:extLst>
            </p:cNvPr>
            <p:cNvSpPr/>
            <p:nvPr/>
          </p:nvSpPr>
          <p:spPr>
            <a:xfrm>
              <a:off x="3868797" y="1254864"/>
              <a:ext cx="2405514" cy="5197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Physical</a:t>
              </a:r>
              <a:endParaRPr lang="de-DE" dirty="0"/>
            </a:p>
          </p:txBody>
        </p:sp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B1A1304C-CD75-2E26-3935-74939DA74F5B}"/>
                </a:ext>
              </a:extLst>
            </p:cNvPr>
            <p:cNvSpPr/>
            <p:nvPr/>
          </p:nvSpPr>
          <p:spPr>
            <a:xfrm>
              <a:off x="3868797" y="1890918"/>
              <a:ext cx="2405514" cy="5197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Psychological</a:t>
              </a:r>
            </a:p>
          </p:txBody>
        </p:sp>
        <p:sp>
          <p:nvSpPr>
            <p:cNvPr id="21" name="Abgerundetes Rechteck 20">
              <a:extLst>
                <a:ext uri="{FF2B5EF4-FFF2-40B4-BE49-F238E27FC236}">
                  <a16:creationId xmlns:a16="http://schemas.microsoft.com/office/drawing/2014/main" id="{6A6E9BC7-0620-21D7-8CC0-9B1918434B62}"/>
                </a:ext>
              </a:extLst>
            </p:cNvPr>
            <p:cNvSpPr/>
            <p:nvPr/>
          </p:nvSpPr>
          <p:spPr>
            <a:xfrm>
              <a:off x="3868797" y="2526972"/>
              <a:ext cx="2405514" cy="5197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Social</a:t>
              </a:r>
              <a:endParaRPr lang="de-DE" dirty="0"/>
            </a:p>
          </p:txBody>
        </p:sp>
        <p:sp>
          <p:nvSpPr>
            <p:cNvPr id="22" name="Abgerundetes Rechteck 21">
              <a:extLst>
                <a:ext uri="{FF2B5EF4-FFF2-40B4-BE49-F238E27FC236}">
                  <a16:creationId xmlns:a16="http://schemas.microsoft.com/office/drawing/2014/main" id="{36DEF292-52B4-B468-70D6-E082A0E9E7A2}"/>
                </a:ext>
              </a:extLst>
            </p:cNvPr>
            <p:cNvSpPr/>
            <p:nvPr/>
          </p:nvSpPr>
          <p:spPr>
            <a:xfrm>
              <a:off x="3868797" y="3163026"/>
              <a:ext cx="2405514" cy="519764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Physical</a:t>
              </a:r>
              <a:endParaRPr lang="de-DE" dirty="0"/>
            </a:p>
          </p:txBody>
        </p:sp>
        <p:sp>
          <p:nvSpPr>
            <p:cNvPr id="23" name="Abgerundetes Rechteck 22">
              <a:extLst>
                <a:ext uri="{FF2B5EF4-FFF2-40B4-BE49-F238E27FC236}">
                  <a16:creationId xmlns:a16="http://schemas.microsoft.com/office/drawing/2014/main" id="{896E4AB1-61E9-E6ED-8A9A-72D440B7E146}"/>
                </a:ext>
              </a:extLst>
            </p:cNvPr>
            <p:cNvSpPr/>
            <p:nvPr/>
          </p:nvSpPr>
          <p:spPr>
            <a:xfrm>
              <a:off x="3868797" y="3799080"/>
              <a:ext cx="2405514" cy="5197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Automatic</a:t>
              </a:r>
              <a:endParaRPr lang="de-DE" dirty="0"/>
            </a:p>
          </p:txBody>
        </p:sp>
        <p:sp>
          <p:nvSpPr>
            <p:cNvPr id="24" name="Abgerundetes Rechteck 23">
              <a:extLst>
                <a:ext uri="{FF2B5EF4-FFF2-40B4-BE49-F238E27FC236}">
                  <a16:creationId xmlns:a16="http://schemas.microsoft.com/office/drawing/2014/main" id="{4BC6E228-C481-C81E-C443-1A51C666DCF7}"/>
                </a:ext>
              </a:extLst>
            </p:cNvPr>
            <p:cNvSpPr/>
            <p:nvPr/>
          </p:nvSpPr>
          <p:spPr>
            <a:xfrm>
              <a:off x="3868797" y="4435134"/>
              <a:ext cx="2405514" cy="519764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Reflective</a:t>
              </a:r>
              <a:endParaRPr lang="de-DE" dirty="0"/>
            </a:p>
          </p:txBody>
        </p:sp>
      </p:grpSp>
      <p:sp>
        <p:nvSpPr>
          <p:cNvPr id="26" name="Textfeld 25">
            <a:extLst>
              <a:ext uri="{FF2B5EF4-FFF2-40B4-BE49-F238E27FC236}">
                <a16:creationId xmlns:a16="http://schemas.microsoft.com/office/drawing/2014/main" id="{1E287471-A6F8-F1CE-12A0-5A7C446B948A}"/>
              </a:ext>
            </a:extLst>
          </p:cNvPr>
          <p:cNvSpPr txBox="1"/>
          <p:nvPr/>
        </p:nvSpPr>
        <p:spPr>
          <a:xfrm>
            <a:off x="5390615" y="3578809"/>
            <a:ext cx="6272328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bg1"/>
                </a:solidFill>
              </a:rPr>
              <a:t>Anpassung der Infrastruktur</a:t>
            </a:r>
          </a:p>
          <a:p>
            <a:pPr algn="ctr"/>
            <a:r>
              <a:rPr lang="de-DE" b="1" dirty="0">
                <a:solidFill>
                  <a:schemeClr val="bg1"/>
                </a:solidFill>
              </a:rPr>
              <a:t>„Environmental </a:t>
            </a:r>
            <a:r>
              <a:rPr lang="de-DE" b="1" dirty="0" err="1">
                <a:solidFill>
                  <a:schemeClr val="bg1"/>
                </a:solidFill>
              </a:rPr>
              <a:t>Restructuring</a:t>
            </a:r>
            <a:r>
              <a:rPr lang="de-DE" b="1" dirty="0">
                <a:solidFill>
                  <a:schemeClr val="bg1"/>
                </a:solidFill>
              </a:rPr>
              <a:t>“</a:t>
            </a:r>
          </a:p>
        </p:txBody>
      </p:sp>
      <p:sp>
        <p:nvSpPr>
          <p:cNvPr id="27" name="Pfeil nach rechts 26">
            <a:extLst>
              <a:ext uri="{FF2B5EF4-FFF2-40B4-BE49-F238E27FC236}">
                <a16:creationId xmlns:a16="http://schemas.microsoft.com/office/drawing/2014/main" id="{52DB0D98-7D6F-E8BF-C494-8188FFB51973}"/>
              </a:ext>
            </a:extLst>
          </p:cNvPr>
          <p:cNvSpPr/>
          <p:nvPr/>
        </p:nvSpPr>
        <p:spPr>
          <a:xfrm>
            <a:off x="4814047" y="3106271"/>
            <a:ext cx="363071" cy="136260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„Persuasion“: Deeskalation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36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= Anpassung der antimikrobiellen Therapie nach Einlangen relevanter Befunde auf eine wirksame, aber möglichst schmale und gut verträgliche Therapie</a:t>
            </a:r>
          </a:p>
          <a:p>
            <a:pPr lvl="1"/>
            <a:r>
              <a:rPr lang="de-DE" dirty="0"/>
              <a:t>Voraussetzung: adäquate Diagnostik</a:t>
            </a:r>
          </a:p>
          <a:p>
            <a:pPr lvl="1"/>
            <a:r>
              <a:rPr lang="de-DE" dirty="0"/>
              <a:t>Beispiele</a:t>
            </a:r>
          </a:p>
          <a:p>
            <a:pPr lvl="2"/>
            <a:r>
              <a:rPr lang="de-DE" dirty="0"/>
              <a:t>Nachweis von Pneumonie mit </a:t>
            </a:r>
            <a:r>
              <a:rPr lang="de-DE" i="1" dirty="0" err="1"/>
              <a:t>Streptococcus</a:t>
            </a:r>
            <a:r>
              <a:rPr lang="de-DE" i="1" dirty="0"/>
              <a:t> pneumoniae </a:t>
            </a:r>
            <a:r>
              <a:rPr lang="de-DE" dirty="0"/>
              <a:t>-&gt; Penicillin (und nicht </a:t>
            </a:r>
            <a:r>
              <a:rPr lang="de-DE" dirty="0" err="1"/>
              <a:t>Piperacillin</a:t>
            </a:r>
            <a:r>
              <a:rPr lang="de-DE" dirty="0"/>
              <a:t>/Tazobactam)</a:t>
            </a:r>
          </a:p>
          <a:p>
            <a:pPr lvl="2"/>
            <a:r>
              <a:rPr lang="de-DE" dirty="0"/>
              <a:t>Urosepsis mit </a:t>
            </a:r>
            <a:r>
              <a:rPr lang="de-DE" i="1" dirty="0"/>
              <a:t>Escherichia coli</a:t>
            </a:r>
            <a:r>
              <a:rPr lang="de-DE" dirty="0"/>
              <a:t>: z.B. Deeskalation auf Cephalosporin statt Meropenem</a:t>
            </a:r>
          </a:p>
        </p:txBody>
      </p:sp>
    </p:spTree>
    <p:extLst>
      <p:ext uri="{BB962C8B-B14F-4D97-AF65-F5344CB8AC3E}">
        <p14:creationId xmlns:p14="http://schemas.microsoft.com/office/powerpoint/2010/main" val="4116159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Deeskalation - Mortalität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454442" y="6365632"/>
            <a:ext cx="8768165" cy="163263"/>
          </a:xfrm>
        </p:spPr>
        <p:txBody>
          <a:bodyPr/>
          <a:lstStyle/>
          <a:p>
            <a:r>
              <a:rPr lang="de-DE" dirty="0"/>
              <a:t>Caroline M. A. van den Bosch, Suzanne E. </a:t>
            </a:r>
            <a:r>
              <a:rPr lang="de-DE" dirty="0" err="1"/>
              <a:t>Geerlings</a:t>
            </a:r>
            <a:r>
              <a:rPr lang="de-DE" dirty="0"/>
              <a:t>, Stephanie </a:t>
            </a:r>
            <a:r>
              <a:rPr lang="de-DE" dirty="0" err="1"/>
              <a:t>Natsch</a:t>
            </a:r>
            <a:r>
              <a:rPr lang="de-DE" dirty="0"/>
              <a:t>, Jan M. </a:t>
            </a:r>
            <a:r>
              <a:rPr lang="de-DE" dirty="0" err="1"/>
              <a:t>Prins</a:t>
            </a:r>
            <a:r>
              <a:rPr lang="de-DE" dirty="0"/>
              <a:t>, Marlies E. J. L. </a:t>
            </a:r>
            <a:r>
              <a:rPr lang="de-DE" dirty="0" err="1"/>
              <a:t>Hulscher</a:t>
            </a:r>
            <a:r>
              <a:rPr lang="de-DE" dirty="0"/>
              <a:t>, Trish M. Perl, Quality </a:t>
            </a:r>
            <a:r>
              <a:rPr lang="de-DE" dirty="0" err="1"/>
              <a:t>Indicators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Measure</a:t>
            </a:r>
            <a:r>
              <a:rPr lang="de-DE" dirty="0"/>
              <a:t> </a:t>
            </a:r>
            <a:r>
              <a:rPr lang="de-DE" dirty="0" err="1"/>
              <a:t>Appropriate</a:t>
            </a:r>
            <a:r>
              <a:rPr lang="de-DE" dirty="0"/>
              <a:t> </a:t>
            </a:r>
            <a:r>
              <a:rPr lang="de-DE" dirty="0" err="1"/>
              <a:t>Antibiotic</a:t>
            </a:r>
            <a:r>
              <a:rPr lang="de-DE" dirty="0"/>
              <a:t> </a:t>
            </a:r>
            <a:r>
              <a:rPr lang="de-DE" dirty="0" err="1"/>
              <a:t>Use</a:t>
            </a:r>
            <a:r>
              <a:rPr lang="de-DE" dirty="0"/>
              <a:t> in </a:t>
            </a:r>
            <a:r>
              <a:rPr lang="de-DE" dirty="0" err="1"/>
              <a:t>Hospitalized</a:t>
            </a:r>
            <a:r>
              <a:rPr lang="de-DE" dirty="0"/>
              <a:t> </a:t>
            </a:r>
            <a:r>
              <a:rPr lang="de-DE" dirty="0" err="1"/>
              <a:t>Adults</a:t>
            </a:r>
            <a:r>
              <a:rPr lang="de-DE" dirty="0"/>
              <a:t>, </a:t>
            </a:r>
            <a:r>
              <a:rPr lang="de-DE" i="1" dirty="0"/>
              <a:t>Clinical </a:t>
            </a:r>
            <a:r>
              <a:rPr lang="de-DE" i="1" dirty="0" err="1"/>
              <a:t>Infectious</a:t>
            </a:r>
            <a:r>
              <a:rPr lang="de-DE" i="1" dirty="0"/>
              <a:t> </a:t>
            </a:r>
            <a:r>
              <a:rPr lang="de-DE" i="1" dirty="0" err="1"/>
              <a:t>Diseases</a:t>
            </a:r>
            <a:r>
              <a:rPr lang="de-DE" dirty="0"/>
              <a:t>, Volume 60, </a:t>
            </a:r>
            <a:r>
              <a:rPr lang="de-DE" dirty="0" err="1"/>
              <a:t>Issue</a:t>
            </a:r>
            <a:r>
              <a:rPr lang="de-DE" dirty="0"/>
              <a:t> 2, 15 </a:t>
            </a:r>
            <a:r>
              <a:rPr lang="de-DE" dirty="0" err="1"/>
              <a:t>January</a:t>
            </a:r>
            <a:r>
              <a:rPr lang="de-DE" dirty="0"/>
              <a:t> 2015, Pages 281–291, </a:t>
            </a:r>
            <a:r>
              <a:rPr lang="de-DE" dirty="0">
                <a:hlinkClick r:id="rId3"/>
              </a:rPr>
              <a:t>https://doi.org/10.1093/cid/ciu747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37</a:t>
            </a:fld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1684858" y="1221622"/>
            <a:ext cx="8822284" cy="4766185"/>
            <a:chOff x="612206" y="1337125"/>
            <a:chExt cx="8822284" cy="476618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2206" y="1337125"/>
              <a:ext cx="8822284" cy="4766185"/>
            </a:xfrm>
            <a:prstGeom prst="rect">
              <a:avLst/>
            </a:prstGeom>
          </p:spPr>
        </p:pic>
        <p:sp>
          <p:nvSpPr>
            <p:cNvPr id="6" name="Rahmen 5"/>
            <p:cNvSpPr/>
            <p:nvPr/>
          </p:nvSpPr>
          <p:spPr>
            <a:xfrm>
              <a:off x="5188017" y="4976261"/>
              <a:ext cx="1097280" cy="413886"/>
            </a:xfrm>
            <a:prstGeom prst="fram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3110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BDD0B8-BF87-2602-069A-AB79078A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altLang="de-DE" sz="2400" dirty="0">
                <a:solidFill>
                  <a:schemeClr val="accent1"/>
                </a:solidFill>
              </a:rPr>
              <a:t>The gut </a:t>
            </a:r>
            <a:r>
              <a:rPr lang="de-AT" altLang="de-DE" sz="2400" dirty="0" err="1">
                <a:solidFill>
                  <a:schemeClr val="accent1"/>
                </a:solidFill>
              </a:rPr>
              <a:t>microbiota</a:t>
            </a:r>
            <a:r>
              <a:rPr lang="de-AT" altLang="de-DE" sz="2400" dirty="0">
                <a:solidFill>
                  <a:schemeClr val="accent1"/>
                </a:solidFill>
              </a:rPr>
              <a:t> </a:t>
            </a:r>
            <a:r>
              <a:rPr lang="de-AT" altLang="de-DE" sz="2400" dirty="0" err="1">
                <a:solidFill>
                  <a:schemeClr val="accent1"/>
                </a:solidFill>
              </a:rPr>
              <a:t>plays</a:t>
            </a:r>
            <a:r>
              <a:rPr lang="de-AT" altLang="de-DE" sz="2400" dirty="0">
                <a:solidFill>
                  <a:schemeClr val="accent1"/>
                </a:solidFill>
              </a:rPr>
              <a:t> a </a:t>
            </a:r>
            <a:r>
              <a:rPr lang="de-AT" altLang="de-DE" sz="2400" dirty="0" err="1">
                <a:solidFill>
                  <a:schemeClr val="accent1"/>
                </a:solidFill>
              </a:rPr>
              <a:t>protective</a:t>
            </a:r>
            <a:r>
              <a:rPr lang="de-AT" altLang="de-DE" sz="2400" dirty="0">
                <a:solidFill>
                  <a:schemeClr val="accent1"/>
                </a:solidFill>
              </a:rPr>
              <a:t> </a:t>
            </a:r>
            <a:r>
              <a:rPr lang="de-AT" altLang="de-DE" sz="2400" dirty="0" err="1">
                <a:solidFill>
                  <a:schemeClr val="accent1"/>
                </a:solidFill>
              </a:rPr>
              <a:t>role</a:t>
            </a:r>
            <a:r>
              <a:rPr lang="de-AT" altLang="de-DE" sz="2400" dirty="0">
                <a:solidFill>
                  <a:schemeClr val="accent1"/>
                </a:solidFill>
              </a:rPr>
              <a:t> in </a:t>
            </a:r>
            <a:r>
              <a:rPr lang="de-AT" altLang="de-DE" sz="2400" dirty="0" err="1">
                <a:solidFill>
                  <a:schemeClr val="accent1"/>
                </a:solidFill>
              </a:rPr>
              <a:t>the</a:t>
            </a:r>
            <a:r>
              <a:rPr lang="de-AT" altLang="de-DE" sz="2400" dirty="0">
                <a:solidFill>
                  <a:schemeClr val="accent1"/>
                </a:solidFill>
              </a:rPr>
              <a:t> host </a:t>
            </a:r>
            <a:r>
              <a:rPr lang="de-AT" altLang="de-DE" sz="2400" dirty="0" err="1">
                <a:solidFill>
                  <a:schemeClr val="accent1"/>
                </a:solidFill>
              </a:rPr>
              <a:t>defence</a:t>
            </a:r>
            <a:r>
              <a:rPr lang="de-AT" altLang="de-DE" sz="2400" dirty="0">
                <a:solidFill>
                  <a:schemeClr val="accent1"/>
                </a:solidFill>
              </a:rPr>
              <a:t> </a:t>
            </a:r>
            <a:r>
              <a:rPr lang="de-AT" altLang="de-DE" sz="2400" dirty="0" err="1">
                <a:solidFill>
                  <a:schemeClr val="accent1"/>
                </a:solidFill>
              </a:rPr>
              <a:t>against</a:t>
            </a:r>
            <a:r>
              <a:rPr lang="de-AT" altLang="de-DE" sz="2400" dirty="0">
                <a:solidFill>
                  <a:schemeClr val="accent1"/>
                </a:solidFill>
              </a:rPr>
              <a:t> </a:t>
            </a:r>
            <a:r>
              <a:rPr lang="de-AT" altLang="de-DE" sz="2400" dirty="0" err="1">
                <a:solidFill>
                  <a:schemeClr val="accent1"/>
                </a:solidFill>
              </a:rPr>
              <a:t>pneumococcal</a:t>
            </a:r>
            <a:r>
              <a:rPr lang="de-AT" altLang="de-DE" sz="2400" dirty="0">
                <a:solidFill>
                  <a:schemeClr val="accent1"/>
                </a:solidFill>
              </a:rPr>
              <a:t> </a:t>
            </a:r>
            <a:r>
              <a:rPr lang="de-AT" altLang="de-DE" sz="2400" dirty="0" err="1">
                <a:solidFill>
                  <a:schemeClr val="accent1"/>
                </a:solidFill>
              </a:rPr>
              <a:t>pneumonia</a:t>
            </a:r>
            <a:r>
              <a:rPr lang="de-AT" altLang="de-DE" sz="2400" dirty="0">
                <a:solidFill>
                  <a:schemeClr val="accent1"/>
                </a:solidFill>
              </a:rPr>
              <a:t>.</a:t>
            </a:r>
            <a:br>
              <a:rPr lang="de-AT" altLang="de-DE" sz="2400" dirty="0">
                <a:solidFill>
                  <a:schemeClr val="accent1"/>
                </a:solidFill>
              </a:rPr>
            </a:b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75028E0-C026-7704-573B-23895364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76130" y="6419154"/>
            <a:ext cx="4850224" cy="226237"/>
          </a:xfrm>
        </p:spPr>
        <p:txBody>
          <a:bodyPr/>
          <a:lstStyle/>
          <a:p>
            <a:pPr>
              <a:defRPr/>
            </a:pPr>
            <a:r>
              <a:rPr lang="de-DE" dirty="0"/>
              <a:t>Gut. 2015 </a:t>
            </a:r>
            <a:r>
              <a:rPr lang="de-DE" dirty="0" err="1"/>
              <a:t>Oct</a:t>
            </a:r>
            <a:r>
              <a:rPr lang="de-DE" dirty="0"/>
              <a:t> 28. </a:t>
            </a:r>
            <a:r>
              <a:rPr lang="de-DE" dirty="0" err="1"/>
              <a:t>pii</a:t>
            </a:r>
            <a:r>
              <a:rPr lang="de-DE" dirty="0"/>
              <a:t>: gutjnl-2015-309728. </a:t>
            </a:r>
            <a:r>
              <a:rPr lang="de-DE" dirty="0" err="1"/>
              <a:t>doi</a:t>
            </a:r>
            <a:r>
              <a:rPr lang="de-DE" dirty="0"/>
              <a:t>: 10.1136/gutjnl-2015-309728.</a:t>
            </a:r>
          </a:p>
          <a:p>
            <a:pPr>
              <a:defRPr/>
            </a:pPr>
            <a:r>
              <a:rPr lang="de-DE" dirty="0"/>
              <a:t>Danke an Oliver </a:t>
            </a:r>
            <a:r>
              <a:rPr lang="de-DE" dirty="0" err="1"/>
              <a:t>Robak</a:t>
            </a:r>
            <a:r>
              <a:rPr lang="de-DE" dirty="0"/>
              <a:t> 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0AC1F9C-2EBC-6E2F-4362-7B66F5E26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469" y="1457050"/>
            <a:ext cx="7259063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00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33" y="0"/>
            <a:ext cx="6438900" cy="1790700"/>
          </a:xfrm>
          <a:prstGeom prst="rect">
            <a:avLst/>
          </a:prstGeom>
        </p:spPr>
      </p:pic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Abteilung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Felix Lötsch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39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2258007"/>
            <a:ext cx="5862281" cy="4050717"/>
          </a:xfrm>
        </p:spPr>
        <p:txBody>
          <a:bodyPr/>
          <a:lstStyle/>
          <a:p>
            <a:r>
              <a:rPr lang="de-DE" dirty="0"/>
              <a:t>Retrospektive Studie, aber vmtl. wegen „</a:t>
            </a:r>
            <a:r>
              <a:rPr lang="de-DE" dirty="0" err="1"/>
              <a:t>bias</a:t>
            </a:r>
            <a:r>
              <a:rPr lang="de-DE" dirty="0"/>
              <a:t> due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indication</a:t>
            </a:r>
            <a:r>
              <a:rPr lang="de-DE" dirty="0"/>
              <a:t>“</a:t>
            </a:r>
          </a:p>
          <a:p>
            <a:r>
              <a:rPr lang="en-US" dirty="0"/>
              <a:t>4523 were treated with vancomycin and piperacillin/tazobactam</a:t>
            </a:r>
          </a:p>
          <a:p>
            <a:r>
              <a:rPr lang="en-US" dirty="0"/>
              <a:t>3046 were treated with vancomycin and </a:t>
            </a:r>
            <a:r>
              <a:rPr lang="en-US" dirty="0" err="1"/>
              <a:t>cefepime</a:t>
            </a:r>
            <a:endParaRPr lang="en-US" dirty="0"/>
          </a:p>
          <a:p>
            <a:r>
              <a:rPr lang="en-US" dirty="0"/>
              <a:t>5%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Mortalität</a:t>
            </a:r>
            <a:r>
              <a:rPr lang="en-US" dirty="0"/>
              <a:t> in </a:t>
            </a:r>
            <a:r>
              <a:rPr lang="en-US" dirty="0" err="1"/>
              <a:t>Cefepime-Gruppe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202" y="2037835"/>
            <a:ext cx="5430886" cy="33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07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056EBD-D5DC-B888-B5A3-E58858ED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Antimicrobial</a:t>
            </a:r>
            <a:r>
              <a:rPr lang="de-DE" dirty="0"/>
              <a:t> Stewardship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82D12C2-7C35-774E-D3DD-61E2A0282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8182" y="6365632"/>
            <a:ext cx="9144425" cy="163263"/>
          </a:xfrm>
        </p:spPr>
        <p:txBody>
          <a:bodyPr/>
          <a:lstStyle/>
          <a:p>
            <a:r>
              <a:rPr lang="en-GB" dirty="0" err="1"/>
              <a:t>Dellit</a:t>
            </a:r>
            <a:r>
              <a:rPr lang="en-GB" dirty="0"/>
              <a:t> TH, Owens RC, McGowan JE, </a:t>
            </a:r>
            <a:r>
              <a:rPr lang="en-GB" dirty="0" err="1"/>
              <a:t>Gerding</a:t>
            </a:r>
            <a:r>
              <a:rPr lang="en-GB" dirty="0"/>
              <a:t> DN, Weinstein RA, Burke JP, et al. </a:t>
            </a:r>
          </a:p>
          <a:p>
            <a:r>
              <a:rPr lang="en-GB" dirty="0"/>
              <a:t>Infectious diseases society of America and the society for healthcare </a:t>
            </a:r>
            <a:r>
              <a:rPr lang="en-GB" dirty="0" err="1"/>
              <a:t>epide</a:t>
            </a:r>
            <a:r>
              <a:rPr lang="en-GB" dirty="0"/>
              <a:t>- </a:t>
            </a:r>
            <a:r>
              <a:rPr lang="en-GB" dirty="0" err="1"/>
              <a:t>miology</a:t>
            </a:r>
            <a:r>
              <a:rPr lang="en-GB" dirty="0"/>
              <a:t> of America guidelines for developing an institutional program to enhance antimicrobial stewardship. Clin Infect Dis 2007;44:159e77. 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BF8925-B295-B316-C1F7-3F02A481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4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56A6D46-85C1-A4B3-1212-B8F00FA553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4333" y="1341437"/>
            <a:ext cx="10549467" cy="4885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AT" u="sng" dirty="0">
                <a:effectLst/>
                <a:latin typeface="+mj-lt"/>
                <a:cs typeface="Calibri" panose="020F0502020204030204" pitchFamily="34" charset="0"/>
              </a:rPr>
              <a:t>Definition über die Ziele:</a:t>
            </a:r>
          </a:p>
          <a:p>
            <a:pPr marL="0" indent="0">
              <a:buNone/>
            </a:pPr>
            <a:r>
              <a:rPr lang="de-AT" dirty="0">
                <a:effectLst/>
                <a:latin typeface="+mj-lt"/>
                <a:cs typeface="Calibri" panose="020F0502020204030204" pitchFamily="34" charset="0"/>
              </a:rPr>
              <a:t>„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The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primary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goal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of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antimicrobial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stewardship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is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to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optimize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clinical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outcomes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while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minimizing</a:t>
            </a:r>
            <a:r>
              <a:rPr lang="de-AT" i="1" dirty="0">
                <a:effectLst/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unintended</a:t>
            </a:r>
            <a:r>
              <a:rPr lang="de-AT" i="1" dirty="0">
                <a:effectLst/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consequences</a:t>
            </a:r>
            <a:r>
              <a:rPr lang="de-AT" i="1" dirty="0">
                <a:effectLst/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of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antimicrobial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use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,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including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toxicity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,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the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selection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of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pathogenic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organisms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, and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the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emergence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of</a:t>
            </a:r>
            <a:r>
              <a:rPr lang="de-AT" i="1" dirty="0"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de-AT" i="1" dirty="0" err="1">
                <a:effectLst/>
                <a:latin typeface="+mj-lt"/>
                <a:cs typeface="Calibri" panose="020F0502020204030204" pitchFamily="34" charset="0"/>
              </a:rPr>
              <a:t>resistance</a:t>
            </a:r>
            <a:r>
              <a:rPr lang="de-AT" dirty="0">
                <a:latin typeface="+mj-lt"/>
                <a:cs typeface="Calibri" panose="020F0502020204030204" pitchFamily="34" charset="0"/>
              </a:rPr>
              <a:t>.“</a:t>
            </a:r>
            <a:r>
              <a:rPr lang="de-AT" dirty="0">
                <a:effectLst/>
                <a:latin typeface="+mj-lt"/>
                <a:cs typeface="Calibri" panose="020F0502020204030204" pitchFamily="34" charset="0"/>
              </a:rPr>
              <a:t> (</a:t>
            </a:r>
            <a:r>
              <a:rPr lang="de-AT" dirty="0" err="1">
                <a:effectLst/>
                <a:latin typeface="+mj-lt"/>
                <a:cs typeface="Calibri" panose="020F0502020204030204" pitchFamily="34" charset="0"/>
              </a:rPr>
              <a:t>Dellit</a:t>
            </a:r>
            <a:r>
              <a:rPr lang="de-AT" dirty="0">
                <a:effectLst/>
                <a:latin typeface="+mj-lt"/>
                <a:cs typeface="Calibri" panose="020F0502020204030204" pitchFamily="34" charset="0"/>
              </a:rPr>
              <a:t> et al. 2007)</a:t>
            </a:r>
          </a:p>
          <a:p>
            <a:pPr marL="0" indent="0">
              <a:buNone/>
            </a:pPr>
            <a:endParaRPr lang="de-AT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AT" u="sng" dirty="0">
                <a:effectLst/>
                <a:latin typeface="+mj-lt"/>
                <a:cs typeface="Calibri" panose="020F0502020204030204" pitchFamily="34" charset="0"/>
              </a:rPr>
              <a:t>Definition über die Aktivitäten:</a:t>
            </a:r>
          </a:p>
          <a:p>
            <a:pPr marL="0" indent="0">
              <a:buNone/>
            </a:pPr>
            <a:r>
              <a:rPr lang="de-AT" i="1" dirty="0">
                <a:latin typeface="+mj-lt"/>
                <a:cs typeface="Calibri" panose="020F0502020204030204" pitchFamily="34" charset="0"/>
              </a:rPr>
              <a:t>„</a:t>
            </a:r>
            <a:r>
              <a:rPr lang="en-US" i="1" dirty="0">
                <a:latin typeface="+mj-lt"/>
                <a:cs typeface="Calibri" panose="020F0502020204030204" pitchFamily="34" charset="0"/>
              </a:rPr>
              <a:t>Antimicrobial stewardship includes optimal selection, dose and duration of treatment, as well as control of antibiotic use. Antimicrobial stewardship refers to the </a:t>
            </a:r>
            <a:r>
              <a:rPr lang="en-US" i="1" dirty="0">
                <a:highlight>
                  <a:srgbClr val="FFFF00"/>
                </a:highlight>
                <a:latin typeface="+mj-lt"/>
                <a:cs typeface="Calibri" panose="020F0502020204030204" pitchFamily="34" charset="0"/>
              </a:rPr>
              <a:t>responsible use of antimicrobials by healthcare professionals</a:t>
            </a:r>
            <a:r>
              <a:rPr lang="en-US" i="1" dirty="0">
                <a:latin typeface="+mj-lt"/>
                <a:cs typeface="Calibri" panose="020F0502020204030204" pitchFamily="34" charset="0"/>
              </a:rPr>
              <a:t>, and more specifically, to selection of the most appropriate antibiotic, duration, dose and route of administration for a given patient with a demonstrated or suspected infection.</a:t>
            </a:r>
            <a:r>
              <a:rPr lang="de-AT" i="1" dirty="0">
                <a:latin typeface="+mj-lt"/>
                <a:cs typeface="Calibri" panose="020F0502020204030204" pitchFamily="34" charset="0"/>
              </a:rPr>
              <a:t>“</a:t>
            </a:r>
            <a:r>
              <a:rPr lang="de-AT" dirty="0">
                <a:latin typeface="+mj-lt"/>
                <a:cs typeface="Calibri" panose="020F0502020204030204" pitchFamily="34" charset="0"/>
              </a:rPr>
              <a:t> (Goff et al. 2011)</a:t>
            </a:r>
            <a:endParaRPr lang="de-AT" i="1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AT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AT" dirty="0">
              <a:latin typeface="+mj-lt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55672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40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2153987"/>
            <a:ext cx="4999701" cy="4154737"/>
          </a:xfrm>
        </p:spPr>
        <p:txBody>
          <a:bodyPr/>
          <a:lstStyle/>
          <a:p>
            <a:r>
              <a:rPr lang="de-DE" dirty="0"/>
              <a:t>Retrospektive Studie in 3032 kritisch kranken </a:t>
            </a:r>
            <a:r>
              <a:rPr lang="de-DE" dirty="0" err="1"/>
              <a:t>PatientInnen</a:t>
            </a:r>
            <a:endParaRPr lang="de-DE" dirty="0"/>
          </a:p>
          <a:p>
            <a:r>
              <a:rPr lang="de-DE" dirty="0"/>
              <a:t>Frühe Verabreichung von Antibiotika mit Anaerobier-Aktivität assoziiert </a:t>
            </a:r>
          </a:p>
          <a:p>
            <a:pPr lvl="1"/>
            <a:r>
              <a:rPr lang="de-DE" dirty="0"/>
              <a:t>mit </a:t>
            </a:r>
            <a:r>
              <a:rPr lang="de-DE" b="1" dirty="0"/>
              <a:t>VAP</a:t>
            </a:r>
            <a:r>
              <a:rPr lang="de-DE" dirty="0"/>
              <a:t> (</a:t>
            </a:r>
            <a:r>
              <a:rPr lang="de-DE" dirty="0" err="1"/>
              <a:t>hazard</a:t>
            </a:r>
            <a:r>
              <a:rPr lang="de-DE" dirty="0"/>
              <a:t> </a:t>
            </a:r>
            <a:r>
              <a:rPr lang="de-DE" dirty="0" err="1"/>
              <a:t>ratio</a:t>
            </a:r>
            <a:r>
              <a:rPr lang="de-DE" dirty="0"/>
              <a:t> (HR) 1.24, 95% CI 1.06–1.45)</a:t>
            </a:r>
          </a:p>
          <a:p>
            <a:pPr lvl="1"/>
            <a:r>
              <a:rPr lang="de-DE" dirty="0"/>
              <a:t>mit </a:t>
            </a:r>
            <a:r>
              <a:rPr lang="de-DE" b="1" dirty="0"/>
              <a:t>Tod</a:t>
            </a:r>
            <a:r>
              <a:rPr lang="de-DE" dirty="0"/>
              <a:t> (HR 1.14, 95% CI 1.02–1.28)</a:t>
            </a:r>
          </a:p>
          <a:p>
            <a:pPr lvl="1"/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333" y="37664"/>
            <a:ext cx="6486525" cy="199072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0858" y="1472665"/>
            <a:ext cx="4489111" cy="441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091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chemeClr val="accent1"/>
                </a:solidFill>
              </a:rPr>
              <a:t>Deeskalation und Resistenzentwicklung bei Sepsis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83399" y="6365127"/>
            <a:ext cx="8553835" cy="383277"/>
          </a:xfrm>
        </p:spPr>
        <p:txBody>
          <a:bodyPr/>
          <a:lstStyle/>
          <a:p>
            <a:r>
              <a:rPr lang="de-DE" dirty="0" err="1"/>
              <a:t>Besu</a:t>
            </a:r>
            <a:r>
              <a:rPr lang="de-DE" dirty="0"/>
              <a:t> F </a:t>
            </a:r>
            <a:r>
              <a:rPr lang="de-DE" dirty="0" err="1"/>
              <a:t>Teshome</a:t>
            </a:r>
            <a:r>
              <a:rPr lang="de-DE" dirty="0"/>
              <a:t>, </a:t>
            </a:r>
            <a:r>
              <a:rPr lang="de-DE" dirty="0" err="1"/>
              <a:t>Taehwan</a:t>
            </a:r>
            <a:r>
              <a:rPr lang="de-DE" dirty="0"/>
              <a:t> Park, Joel </a:t>
            </a:r>
            <a:r>
              <a:rPr lang="de-DE" dirty="0" err="1"/>
              <a:t>Arackal</a:t>
            </a:r>
            <a:r>
              <a:rPr lang="de-DE" dirty="0"/>
              <a:t>, Nicholas Hampton, Marin H </a:t>
            </a:r>
            <a:r>
              <a:rPr lang="de-DE" dirty="0" err="1"/>
              <a:t>Kollef</a:t>
            </a:r>
            <a:r>
              <a:rPr lang="de-DE" dirty="0"/>
              <a:t>, Scott T </a:t>
            </a:r>
            <a:r>
              <a:rPr lang="de-DE" dirty="0" err="1"/>
              <a:t>Micek</a:t>
            </a:r>
            <a:r>
              <a:rPr lang="de-DE" dirty="0"/>
              <a:t>, </a:t>
            </a:r>
            <a:r>
              <a:rPr lang="de-DE" dirty="0" err="1"/>
              <a:t>Preventing</a:t>
            </a:r>
            <a:r>
              <a:rPr lang="de-DE" dirty="0"/>
              <a:t> New Gram-negative Resistance Through Beta-lactam De-</a:t>
            </a:r>
            <a:r>
              <a:rPr lang="de-DE" dirty="0" err="1"/>
              <a:t>escalation</a:t>
            </a:r>
            <a:r>
              <a:rPr lang="de-DE" dirty="0"/>
              <a:t> in </a:t>
            </a:r>
            <a:r>
              <a:rPr lang="de-DE" dirty="0" err="1"/>
              <a:t>Hospitalized</a:t>
            </a:r>
            <a:r>
              <a:rPr lang="de-DE" dirty="0"/>
              <a:t> </a:t>
            </a:r>
            <a:r>
              <a:rPr lang="de-DE" dirty="0" err="1"/>
              <a:t>Patients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Sepsis: A </a:t>
            </a:r>
            <a:r>
              <a:rPr lang="de-DE" dirty="0" err="1"/>
              <a:t>Retrospective</a:t>
            </a:r>
            <a:r>
              <a:rPr lang="de-DE" dirty="0"/>
              <a:t> </a:t>
            </a:r>
            <a:r>
              <a:rPr lang="de-DE" dirty="0" err="1"/>
              <a:t>Cohort</a:t>
            </a:r>
            <a:r>
              <a:rPr lang="de-DE" dirty="0"/>
              <a:t> Study, </a:t>
            </a:r>
            <a:r>
              <a:rPr lang="de-DE" i="1" dirty="0"/>
              <a:t>Clinical </a:t>
            </a:r>
            <a:r>
              <a:rPr lang="de-DE" i="1" dirty="0" err="1"/>
              <a:t>Infectious</a:t>
            </a:r>
            <a:r>
              <a:rPr lang="de-DE" i="1" dirty="0"/>
              <a:t> </a:t>
            </a:r>
            <a:r>
              <a:rPr lang="de-DE" i="1" dirty="0" err="1"/>
              <a:t>Diseases</a:t>
            </a:r>
            <a:r>
              <a:rPr lang="de-DE" dirty="0"/>
              <a:t>, 2024;, ciae253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9D440-01F2-4F07-846B-5D2F220EF488}" type="slidenum">
              <a:rPr lang="de-AT" smtClean="0"/>
              <a:t>41</a:t>
            </a:fld>
            <a:endParaRPr lang="de-AT"/>
          </a:p>
        </p:txBody>
      </p:sp>
      <p:pic>
        <p:nvPicPr>
          <p:cNvPr id="5122" name="Picture 2" descr="A,B, Cumulative incidence of new-drug resistant gram-negative pathogen isolation. The cumulative incidence curves are plotted to the last event time in each treatment group. The cumulative incidence of new-drug resistant gram-negative pathogen isolation over the course of 60 d was 1.42 per 1000 d (95% CI: 1.16–1.68) in the de-escalation group (A and B—solid line), 2.03 per 1000 d (95% CI: 1.84–2.22) in the no change group (A—dashed line) and 1.80 per 1000 d (95% CI: 1.45–2.15) in the escalation group B—dashed line). Abbreviation: CI, confidence interval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92"/>
          <a:stretch/>
        </p:blipFill>
        <p:spPr bwMode="auto">
          <a:xfrm>
            <a:off x="838198" y="2537454"/>
            <a:ext cx="5493279" cy="37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838199" y="1337125"/>
            <a:ext cx="5581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7742 Patienten mit mindestens 2 Tagen eines Breitspektrum-Betalaktams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HR für Resistenzentwicklung 0.59 (95% CI 0.48-0.73)</a:t>
            </a:r>
          </a:p>
        </p:txBody>
      </p:sp>
      <p:pic>
        <p:nvPicPr>
          <p:cNvPr id="5124" name="Picture 4" descr="Heterogeneity of the treatment effect of time to new-drug resistant gram-negative pathogen isolation, De-escalation vs no change. A hazard ratio 1.0 indicates an increased risk of resistance. Shown are the covariate-adjusted and model-based estimates of the treatment effect for selected subgroups. Abbreviations: CI, confidence interval; HR, hazard rati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56" y="1337125"/>
            <a:ext cx="4456283" cy="461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bgerundetes Rechteck 7"/>
          <p:cNvSpPr/>
          <p:nvPr/>
        </p:nvSpPr>
        <p:spPr>
          <a:xfrm>
            <a:off x="8995144" y="3466214"/>
            <a:ext cx="1233377" cy="372139"/>
          </a:xfrm>
          <a:prstGeom prst="roundRect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829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39C06-9381-FE08-20DC-2C8B85A04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4636-CA50-5E09-6CAD-25851516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Probleme bei der MSSA-BSI Versorgung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88ABF1-3E0D-9660-D85C-0615507A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42</a:t>
            </a:fld>
            <a:endParaRPr lang="de-DE"/>
          </a:p>
        </p:txBody>
      </p:sp>
      <p:sp>
        <p:nvSpPr>
          <p:cNvPr id="17" name="Abgerundetes Rechteck 16">
            <a:extLst>
              <a:ext uri="{FF2B5EF4-FFF2-40B4-BE49-F238E27FC236}">
                <a16:creationId xmlns:a16="http://schemas.microsoft.com/office/drawing/2014/main" id="{68F7161E-1EF3-6BC5-74FD-91B08771E2CF}"/>
              </a:ext>
            </a:extLst>
          </p:cNvPr>
          <p:cNvSpPr/>
          <p:nvPr/>
        </p:nvSpPr>
        <p:spPr>
          <a:xfrm>
            <a:off x="475530" y="1947448"/>
            <a:ext cx="1662552" cy="115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Capability</a:t>
            </a:r>
            <a:endParaRPr lang="de-DE" dirty="0"/>
          </a:p>
        </p:txBody>
      </p:sp>
      <p:sp>
        <p:nvSpPr>
          <p:cNvPr id="18" name="Abgerundetes Rechteck 17">
            <a:extLst>
              <a:ext uri="{FF2B5EF4-FFF2-40B4-BE49-F238E27FC236}">
                <a16:creationId xmlns:a16="http://schemas.microsoft.com/office/drawing/2014/main" id="{B34B7CBE-B91F-2E67-1B89-562CECDFED49}"/>
              </a:ext>
            </a:extLst>
          </p:cNvPr>
          <p:cNvSpPr/>
          <p:nvPr/>
        </p:nvSpPr>
        <p:spPr>
          <a:xfrm>
            <a:off x="475530" y="3219556"/>
            <a:ext cx="1662552" cy="115581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Opportunity</a:t>
            </a:r>
            <a:endParaRPr lang="de-DE" dirty="0"/>
          </a:p>
        </p:txBody>
      </p:sp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5CC275A4-A4E0-0218-52FC-542602592377}"/>
              </a:ext>
            </a:extLst>
          </p:cNvPr>
          <p:cNvSpPr/>
          <p:nvPr/>
        </p:nvSpPr>
        <p:spPr>
          <a:xfrm>
            <a:off x="475530" y="4491664"/>
            <a:ext cx="1662552" cy="115581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Motivation</a:t>
            </a: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DF93EEE3-E543-FAF8-584B-81C4A2AC6060}"/>
              </a:ext>
            </a:extLst>
          </p:cNvPr>
          <p:cNvSpPr/>
          <p:nvPr/>
        </p:nvSpPr>
        <p:spPr>
          <a:xfrm>
            <a:off x="2199293" y="1938005"/>
            <a:ext cx="1843474" cy="51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Physisch</a:t>
            </a: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12826BBB-BA59-362D-B411-81B9E72A0A9C}"/>
              </a:ext>
            </a:extLst>
          </p:cNvPr>
          <p:cNvSpPr/>
          <p:nvPr/>
        </p:nvSpPr>
        <p:spPr>
          <a:xfrm>
            <a:off x="2199293" y="2574059"/>
            <a:ext cx="1843474" cy="51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Kognitiv</a:t>
            </a: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9F9FAFDC-22C4-8B49-5B81-A8836F6C5E0A}"/>
              </a:ext>
            </a:extLst>
          </p:cNvPr>
          <p:cNvSpPr/>
          <p:nvPr/>
        </p:nvSpPr>
        <p:spPr>
          <a:xfrm>
            <a:off x="2199293" y="3210113"/>
            <a:ext cx="184347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Sozial</a:t>
            </a: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B1B6A9EC-6DC6-3F7C-F4D8-B432A7BC057A}"/>
              </a:ext>
            </a:extLst>
          </p:cNvPr>
          <p:cNvSpPr/>
          <p:nvPr/>
        </p:nvSpPr>
        <p:spPr>
          <a:xfrm>
            <a:off x="2199293" y="3846167"/>
            <a:ext cx="184347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Physisch</a:t>
            </a:r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B8D29951-20E9-1C56-3DD0-7155E04C1850}"/>
              </a:ext>
            </a:extLst>
          </p:cNvPr>
          <p:cNvSpPr/>
          <p:nvPr/>
        </p:nvSpPr>
        <p:spPr>
          <a:xfrm>
            <a:off x="2199293" y="4482221"/>
            <a:ext cx="1843474" cy="5197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Intrinsisch</a:t>
            </a:r>
          </a:p>
        </p:txBody>
      </p:sp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846563A3-5C1D-57DD-66B0-59352271A21E}"/>
              </a:ext>
            </a:extLst>
          </p:cNvPr>
          <p:cNvSpPr/>
          <p:nvPr/>
        </p:nvSpPr>
        <p:spPr>
          <a:xfrm>
            <a:off x="2199293" y="5118275"/>
            <a:ext cx="1843474" cy="51976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Reflektiv</a:t>
            </a:r>
          </a:p>
        </p:txBody>
      </p:sp>
      <p:sp>
        <p:nvSpPr>
          <p:cNvPr id="27" name="Abgerundetes Rechteck 26">
            <a:extLst>
              <a:ext uri="{FF2B5EF4-FFF2-40B4-BE49-F238E27FC236}">
                <a16:creationId xmlns:a16="http://schemas.microsoft.com/office/drawing/2014/main" id="{BD519542-BBC3-E7DD-9EA3-5A2F15710FC1}"/>
              </a:ext>
            </a:extLst>
          </p:cNvPr>
          <p:cNvSpPr/>
          <p:nvPr/>
        </p:nvSpPr>
        <p:spPr>
          <a:xfrm>
            <a:off x="4135164" y="2593497"/>
            <a:ext cx="3910264" cy="5197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/>
              <a:t>Wissen:</a:t>
            </a:r>
            <a:r>
              <a:rPr lang="de-DE" dirty="0"/>
              <a:t> Notwendigkeit der Fokussuche</a:t>
            </a:r>
          </a:p>
        </p:txBody>
      </p:sp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86BF7EFB-7869-EDC5-65C1-2DDEE0DEFF35}"/>
              </a:ext>
            </a:extLst>
          </p:cNvPr>
          <p:cNvSpPr/>
          <p:nvPr/>
        </p:nvSpPr>
        <p:spPr>
          <a:xfrm>
            <a:off x="4135164" y="3865053"/>
            <a:ext cx="3910264" cy="51976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u="sng" dirty="0"/>
              <a:t>Verfügbarkeit:</a:t>
            </a:r>
            <a:r>
              <a:rPr lang="de-DE" b="1" dirty="0"/>
              <a:t> </a:t>
            </a:r>
            <a:r>
              <a:rPr lang="de-DE" dirty="0"/>
              <a:t>TTEs nur mit langer Wartezeit</a:t>
            </a: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D1A68165-A79B-4970-4DB2-0DB7DF24699E}"/>
              </a:ext>
            </a:extLst>
          </p:cNvPr>
          <p:cNvSpPr/>
          <p:nvPr/>
        </p:nvSpPr>
        <p:spPr>
          <a:xfrm>
            <a:off x="2904565" y="1219961"/>
            <a:ext cx="4961964" cy="5197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Zu wenig TTEs</a:t>
            </a:r>
          </a:p>
        </p:txBody>
      </p:sp>
      <p:sp>
        <p:nvSpPr>
          <p:cNvPr id="8" name="Inhaltsplatzhalter 11">
            <a:extLst>
              <a:ext uri="{FF2B5EF4-FFF2-40B4-BE49-F238E27FC236}">
                <a16:creationId xmlns:a16="http://schemas.microsoft.com/office/drawing/2014/main" id="{F44CE6DF-6976-D8F2-9143-0B5BDFEE1492}"/>
              </a:ext>
            </a:extLst>
          </p:cNvPr>
          <p:cNvSpPr txBox="1">
            <a:spLocks/>
          </p:cNvSpPr>
          <p:nvPr/>
        </p:nvSpPr>
        <p:spPr>
          <a:xfrm>
            <a:off x="8485094" y="1947448"/>
            <a:ext cx="3603812" cy="42295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63525" indent="-263525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94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6450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975" indent="-263525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7788" indent="-277813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Fortbildung vmtl. sinnlos &amp; aufwändig</a:t>
            </a:r>
          </a:p>
          <a:p>
            <a:r>
              <a:rPr lang="de-DE" dirty="0"/>
              <a:t>“</a:t>
            </a:r>
            <a:r>
              <a:rPr lang="de-DE" dirty="0" err="1"/>
              <a:t>Enablement</a:t>
            </a:r>
            <a:r>
              <a:rPr lang="de-DE" dirty="0"/>
              <a:t>“ durch aktiv Kontaktaufnahme &amp; </a:t>
            </a:r>
            <a:r>
              <a:rPr lang="de-DE" dirty="0" err="1"/>
              <a:t>klappenfokusiertes</a:t>
            </a:r>
            <a:r>
              <a:rPr lang="de-DE" dirty="0"/>
              <a:t> „Kurzprogramm“</a:t>
            </a:r>
          </a:p>
          <a:p>
            <a:r>
              <a:rPr lang="de-DE" dirty="0"/>
              <a:t>Vermerk Endokarditis auf Zuweisung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0253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7FE5C52-5A8B-5C28-A6BB-1A903C86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MSSA-BSI Versorgung am AKH Wien seit Juli 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5DD541-8548-A303-D685-2D56453B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43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217BF400-EE69-040E-AB83-5FC5D3D0143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AT" dirty="0"/>
              <a:t>24h-Bearbeitung von Blutkulturen + sofortige Bestimmung des MRSA-Status (</a:t>
            </a:r>
            <a:r>
              <a:rPr lang="de-AT" dirty="0" err="1"/>
              <a:t>Biofire</a:t>
            </a:r>
            <a:r>
              <a:rPr lang="de-AT" dirty="0"/>
              <a:t>® oder Amplex®) </a:t>
            </a:r>
            <a:r>
              <a:rPr lang="de-AT" b="1" dirty="0">
                <a:solidFill>
                  <a:schemeClr val="accent3"/>
                </a:solidFill>
              </a:rPr>
              <a:t>(„Environmental </a:t>
            </a:r>
            <a:r>
              <a:rPr lang="de-AT" b="1" dirty="0" err="1">
                <a:solidFill>
                  <a:schemeClr val="accent3"/>
                </a:solidFill>
              </a:rPr>
              <a:t>Restructuring</a:t>
            </a:r>
            <a:r>
              <a:rPr lang="de-AT" b="1" dirty="0">
                <a:solidFill>
                  <a:schemeClr val="accent3"/>
                </a:solidFill>
              </a:rPr>
              <a:t>“</a:t>
            </a:r>
            <a:r>
              <a:rPr lang="de-AT" dirty="0"/>
              <a:t>)</a:t>
            </a:r>
          </a:p>
          <a:p>
            <a:r>
              <a:rPr lang="de-AT" dirty="0"/>
              <a:t>Telefonische Erinnerung an Mindeststandards durch Mikrobiologie (</a:t>
            </a:r>
            <a:r>
              <a:rPr lang="de-AT" b="1" dirty="0">
                <a:solidFill>
                  <a:schemeClr val="accent3"/>
                </a:solidFill>
              </a:rPr>
              <a:t>“</a:t>
            </a:r>
            <a:r>
              <a:rPr lang="de-AT" b="1" dirty="0" err="1">
                <a:solidFill>
                  <a:schemeClr val="accent3"/>
                </a:solidFill>
              </a:rPr>
              <a:t>Enablement</a:t>
            </a:r>
            <a:r>
              <a:rPr lang="de-AT" b="1" dirty="0">
                <a:solidFill>
                  <a:schemeClr val="accent3"/>
                </a:solidFill>
              </a:rPr>
              <a:t>“, „Persuasion“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First-line Therapie mit </a:t>
            </a:r>
            <a:r>
              <a:rPr lang="de-AT" dirty="0" err="1"/>
              <a:t>Cefazolin</a:t>
            </a:r>
            <a:r>
              <a:rPr lang="de-AT" dirty="0"/>
              <a:t> (“Penicillin“-Allergie irrelevant; besser verträglich; effektiver?) im Gegensatz zu Guidelines (</a:t>
            </a:r>
            <a:r>
              <a:rPr lang="de-AT" dirty="0" err="1"/>
              <a:t>Flucloxacillin</a:t>
            </a:r>
            <a:r>
              <a:rPr lang="de-AT" dirty="0"/>
              <a:t> als gleichwertig)</a:t>
            </a:r>
          </a:p>
          <a:p>
            <a:pPr lvl="1"/>
            <a:r>
              <a:rPr lang="de-AT" dirty="0"/>
              <a:t>Kontroll-Blutkulturen alle 48-72h bis negativ</a:t>
            </a:r>
          </a:p>
          <a:p>
            <a:pPr lvl="1"/>
            <a:r>
              <a:rPr lang="de-AT" dirty="0"/>
              <a:t>TTE bei </a:t>
            </a:r>
            <a:r>
              <a:rPr lang="de-AT" b="1" u="sng" dirty="0"/>
              <a:t>allen</a:t>
            </a:r>
            <a:r>
              <a:rPr lang="de-AT" dirty="0"/>
              <a:t> MSSA-BSI</a:t>
            </a:r>
          </a:p>
          <a:p>
            <a:pPr lvl="1"/>
            <a:r>
              <a:rPr lang="de-AT" dirty="0"/>
              <a:t>Rasche Source-Control (Abszesspunktion, </a:t>
            </a:r>
            <a:r>
              <a:rPr lang="de-AT" dirty="0" err="1"/>
              <a:t>Katheterentfernung</a:t>
            </a:r>
            <a:r>
              <a:rPr lang="de-AT" dirty="0"/>
              <a:t>, etc.)</a:t>
            </a:r>
          </a:p>
          <a:p>
            <a:r>
              <a:rPr lang="de-AT" dirty="0"/>
              <a:t>Konsiliarische Mitbetreuung durch FÄ/FA für Infektiologie (</a:t>
            </a:r>
            <a:r>
              <a:rPr lang="de-AT" b="1" dirty="0">
                <a:solidFill>
                  <a:schemeClr val="accent3"/>
                </a:solidFill>
              </a:rPr>
              <a:t>„</a:t>
            </a:r>
            <a:r>
              <a:rPr lang="de-AT" b="1" dirty="0" err="1">
                <a:solidFill>
                  <a:schemeClr val="accent3"/>
                </a:solidFill>
              </a:rPr>
              <a:t>Enablement</a:t>
            </a:r>
            <a:r>
              <a:rPr lang="de-AT" b="1" dirty="0">
                <a:solidFill>
                  <a:schemeClr val="accent3"/>
                </a:solidFill>
              </a:rPr>
              <a:t>“, „Persuasion“</a:t>
            </a:r>
            <a:r>
              <a:rPr lang="de-AT" dirty="0"/>
              <a:t>)</a:t>
            </a:r>
          </a:p>
          <a:p>
            <a:pPr lvl="1"/>
            <a:r>
              <a:rPr lang="de-AT" dirty="0"/>
              <a:t>Adäquate Dosierung und Therapiedauer (2-4-6 Wochen)</a:t>
            </a:r>
          </a:p>
          <a:p>
            <a:pPr lvl="1"/>
            <a:r>
              <a:rPr lang="de-AT" dirty="0"/>
              <a:t>Erweiterte Bildgebung (TEE? CT? PET-CT?)</a:t>
            </a:r>
          </a:p>
          <a:p>
            <a:pPr lvl="1"/>
            <a:r>
              <a:rPr lang="de-AT" dirty="0"/>
              <a:t>Kombinationstherapien in ausgewählten Fällen</a:t>
            </a:r>
          </a:p>
        </p:txBody>
      </p:sp>
    </p:spTree>
    <p:extLst>
      <p:ext uri="{BB962C8B-B14F-4D97-AF65-F5344CB8AC3E}">
        <p14:creationId xmlns:p14="http://schemas.microsoft.com/office/powerpoint/2010/main" val="15122519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96DA62E-EADF-D716-C3F1-AFF6DEE9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Aufmerksamkeit!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49FEFFD-0792-10D7-D0C1-9D076221C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felix.loetsch@meduniwien.ac.at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2B1029D-894D-AC97-2EFA-368C09ED1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716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Antimicrobial</a:t>
            </a:r>
            <a:r>
              <a:rPr lang="de-DE" dirty="0"/>
              <a:t> Stewardship = Interessenskonflikt?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5</a:t>
            </a:fld>
            <a:endParaRPr lang="de-DE"/>
          </a:p>
        </p:txBody>
      </p:sp>
      <p:pic>
        <p:nvPicPr>
          <p:cNvPr id="2050" name="Picture 2" descr="Waage Symbol PNG Bilder | Vektoren Und PSD Dateien | Kostenloser Download  Auf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450" y="1008577"/>
            <a:ext cx="4349049" cy="434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69508" y="2548015"/>
            <a:ext cx="402336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Wirksame Antibiotika als erschöpfliche Ressource!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Wirkungslose oder toxische Therapie!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Sicherheit medizinischer Eingriffe im Allgemeinen!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z.B. </a:t>
            </a:r>
            <a:r>
              <a:rPr lang="de-DE" sz="1600" dirty="0" err="1"/>
              <a:t>perioperative</a:t>
            </a:r>
            <a:r>
              <a:rPr lang="de-DE" sz="1600" dirty="0"/>
              <a:t> Prophylaxe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Immunsuppression,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Empirische Therapie!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99131" y="2561969"/>
            <a:ext cx="402336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„Auf Nummer Sicher“ bei meiner Patientin?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„Einfacher“ Zugang zu Antibiotika?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Behandlungsfreiheit?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Indikation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Dauer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Substanzwahl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9508" y="1973179"/>
            <a:ext cx="40233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Gesellschaft („</a:t>
            </a:r>
            <a:r>
              <a:rPr lang="de-DE" dirty="0" err="1"/>
              <a:t>population</a:t>
            </a:r>
            <a:r>
              <a:rPr lang="de-DE" dirty="0"/>
              <a:t>-level“)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896315" y="1973179"/>
            <a:ext cx="402336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Individuelle Patientin</a:t>
            </a:r>
          </a:p>
        </p:txBody>
      </p:sp>
      <p:sp>
        <p:nvSpPr>
          <p:cNvPr id="15" name="Pfeil nach unten 14"/>
          <p:cNvSpPr/>
          <p:nvPr/>
        </p:nvSpPr>
        <p:spPr>
          <a:xfrm>
            <a:off x="9654139" y="4940747"/>
            <a:ext cx="244604" cy="42871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948728" y="5428936"/>
            <a:ext cx="402336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ASP auch von Vorteil für individuellen Patient!!!</a:t>
            </a:r>
          </a:p>
        </p:txBody>
      </p:sp>
      <p:sp>
        <p:nvSpPr>
          <p:cNvPr id="19" name="Pfeil nach unten 18"/>
          <p:cNvSpPr/>
          <p:nvPr/>
        </p:nvSpPr>
        <p:spPr>
          <a:xfrm>
            <a:off x="2004922" y="4951046"/>
            <a:ext cx="258142" cy="42871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69508" y="5428936"/>
            <a:ext cx="402336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b="1" dirty="0"/>
              <a:t>Erhalt wirksamer Anti-</a:t>
            </a:r>
            <a:r>
              <a:rPr lang="de-DE" b="1" dirty="0" err="1"/>
              <a:t>Infektiva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414606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ist „rationale“ Verschreibung von </a:t>
            </a:r>
            <a:r>
              <a:rPr lang="de-DE" dirty="0" err="1"/>
              <a:t>Antiinfektiva</a:t>
            </a:r>
            <a:r>
              <a:rPr lang="de-DE" dirty="0"/>
              <a:t>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6</a:t>
            </a:fld>
            <a:endParaRPr lang="de-DE"/>
          </a:p>
        </p:txBody>
      </p:sp>
      <p:sp>
        <p:nvSpPr>
          <p:cNvPr id="7" name="Abgerundetes Rechteck 6"/>
          <p:cNvSpPr/>
          <p:nvPr/>
        </p:nvSpPr>
        <p:spPr>
          <a:xfrm>
            <a:off x="8345978" y="1364848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Blutkulturen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8345978" y="1612560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Kulturen von Infektionsort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8345978" y="1860272"/>
            <a:ext cx="3626110" cy="2007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Guideline </a:t>
            </a:r>
            <a:r>
              <a:rPr lang="de-DE" sz="1400" dirty="0" err="1">
                <a:solidFill>
                  <a:schemeClr val="tx1"/>
                </a:solidFill>
              </a:rPr>
              <a:t>adherence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8345978" y="2107984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Antibiotischer Plan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8345978" y="2355696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Anpassung Nierenfunktion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345978" y="2603408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i.v.</a:t>
            </a:r>
            <a:r>
              <a:rPr lang="de-DE" sz="1400" dirty="0">
                <a:solidFill>
                  <a:schemeClr val="tx1"/>
                </a:solidFill>
              </a:rPr>
              <a:t>-oral </a:t>
            </a:r>
            <a:r>
              <a:rPr lang="de-DE" sz="1400" dirty="0" err="1">
                <a:solidFill>
                  <a:schemeClr val="tx1"/>
                </a:solidFill>
              </a:rPr>
              <a:t>switch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8345978" y="2851120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Deeskalation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8345978" y="3098832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Stop</a:t>
            </a:r>
            <a:r>
              <a:rPr lang="de-DE" sz="1400" dirty="0">
                <a:solidFill>
                  <a:schemeClr val="tx1"/>
                </a:solidFill>
              </a:rPr>
              <a:t> der Therapie ohne Infektion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8345978" y="3341456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TDM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8345978" y="3589168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Verfügbarkeit von Guidelines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8345978" y="3836880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Lokale vs. Nationale Guidelines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8345978" y="4084593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Restriktion 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8345978" y="4332305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Bedside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Konsile</a:t>
            </a: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24" name="Abgerundetes Rechteck 23"/>
          <p:cNvSpPr/>
          <p:nvPr/>
        </p:nvSpPr>
        <p:spPr>
          <a:xfrm>
            <a:off x="8345976" y="4580017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Therapie-Compliance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8345976" y="5372141"/>
            <a:ext cx="3626110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b="1" dirty="0"/>
              <a:t>AMS-Werkzeuge</a:t>
            </a:r>
          </a:p>
        </p:txBody>
      </p:sp>
      <p:grpSp>
        <p:nvGrpSpPr>
          <p:cNvPr id="10" name="Gruppieren 9"/>
          <p:cNvGrpSpPr/>
          <p:nvPr/>
        </p:nvGrpSpPr>
        <p:grpSpPr>
          <a:xfrm>
            <a:off x="838199" y="1364848"/>
            <a:ext cx="7170019" cy="4381607"/>
            <a:chOff x="4746565" y="1562794"/>
            <a:chExt cx="3599413" cy="4381607"/>
          </a:xfrm>
        </p:grpSpPr>
        <p:grpSp>
          <p:nvGrpSpPr>
            <p:cNvPr id="33" name="Gruppieren 32"/>
            <p:cNvGrpSpPr/>
            <p:nvPr/>
          </p:nvGrpSpPr>
          <p:grpSpPr>
            <a:xfrm>
              <a:off x="4746565" y="1562794"/>
              <a:ext cx="3599413" cy="3418554"/>
              <a:chOff x="4746565" y="1562794"/>
              <a:chExt cx="3599413" cy="3418554"/>
            </a:xfrm>
          </p:grpSpPr>
          <p:grpSp>
            <p:nvGrpSpPr>
              <p:cNvPr id="32" name="Gruppieren 31"/>
              <p:cNvGrpSpPr/>
              <p:nvPr/>
            </p:nvGrpSpPr>
            <p:grpSpPr>
              <a:xfrm>
                <a:off x="4746566" y="1562794"/>
                <a:ext cx="3599412" cy="2726281"/>
                <a:chOff x="4746566" y="1562794"/>
                <a:chExt cx="3599412" cy="2726281"/>
              </a:xfrm>
            </p:grpSpPr>
            <p:sp>
              <p:nvSpPr>
                <p:cNvPr id="26" name="Abgerundetes Rechteck 25"/>
                <p:cNvSpPr/>
                <p:nvPr/>
              </p:nvSpPr>
              <p:spPr>
                <a:xfrm>
                  <a:off x="4746567" y="1562794"/>
                  <a:ext cx="3599411" cy="63421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Sterblichkeit von Infektionen senken!</a:t>
                  </a:r>
                </a:p>
              </p:txBody>
            </p:sp>
            <p:sp>
              <p:nvSpPr>
                <p:cNvPr id="27" name="Abgerundetes Rechteck 26"/>
                <p:cNvSpPr/>
                <p:nvPr/>
              </p:nvSpPr>
              <p:spPr>
                <a:xfrm>
                  <a:off x="4746567" y="2258878"/>
                  <a:ext cx="3599411" cy="63421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Resistenzentwicklung vorbeugen, um Wirksamkeit zu erhalten</a:t>
                  </a:r>
                </a:p>
              </p:txBody>
            </p:sp>
            <p:sp>
              <p:nvSpPr>
                <p:cNvPr id="28" name="Abgerundetes Rechteck 27"/>
                <p:cNvSpPr/>
                <p:nvPr/>
              </p:nvSpPr>
              <p:spPr>
                <a:xfrm>
                  <a:off x="4746566" y="2954962"/>
                  <a:ext cx="3599411" cy="63421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Nebenwirkungen antimikrobieller Therapie minimieren</a:t>
                  </a:r>
                </a:p>
              </p:txBody>
            </p:sp>
            <p:sp>
              <p:nvSpPr>
                <p:cNvPr id="29" name="Abgerundetes Rechteck 28"/>
                <p:cNvSpPr/>
                <p:nvPr/>
              </p:nvSpPr>
              <p:spPr>
                <a:xfrm>
                  <a:off x="4746566" y="3654857"/>
                  <a:ext cx="3599411" cy="634218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de-DE" dirty="0"/>
                    <a:t>Dauer der Krankenhausaufnahme reduzieren!</a:t>
                  </a:r>
                </a:p>
              </p:txBody>
            </p:sp>
          </p:grpSp>
          <p:sp>
            <p:nvSpPr>
              <p:cNvPr id="30" name="Abgerundetes Rechteck 29"/>
              <p:cNvSpPr/>
              <p:nvPr/>
            </p:nvSpPr>
            <p:spPr>
              <a:xfrm>
                <a:off x="4746565" y="4347130"/>
                <a:ext cx="3599411" cy="6342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DE" dirty="0"/>
                  <a:t>Kosten antimikrobieller Therapie reduzieren</a:t>
                </a:r>
              </a:p>
            </p:txBody>
          </p:sp>
        </p:grpSp>
        <p:sp>
          <p:nvSpPr>
            <p:cNvPr id="34" name="Textfeld 33"/>
            <p:cNvSpPr txBox="1"/>
            <p:nvPr/>
          </p:nvSpPr>
          <p:spPr>
            <a:xfrm>
              <a:off x="4746565" y="5575069"/>
              <a:ext cx="3599411" cy="369332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DE" b="1" dirty="0"/>
                <a:t>AMS-Ziele</a:t>
              </a:r>
            </a:p>
          </p:txBody>
        </p:sp>
      </p:grpSp>
      <p:sp>
        <p:nvSpPr>
          <p:cNvPr id="35" name="Gleichschenkliges Dreieck 34"/>
          <p:cNvSpPr/>
          <p:nvPr/>
        </p:nvSpPr>
        <p:spPr>
          <a:xfrm rot="10800000">
            <a:off x="101765" y="1364848"/>
            <a:ext cx="634968" cy="341855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Abgerundetes Rechteck 35"/>
          <p:cNvSpPr/>
          <p:nvPr/>
        </p:nvSpPr>
        <p:spPr>
          <a:xfrm>
            <a:off x="8351591" y="4829483"/>
            <a:ext cx="3626110" cy="200743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err="1">
                <a:solidFill>
                  <a:schemeClr val="tx1"/>
                </a:solidFill>
              </a:rPr>
              <a:t>Selective</a:t>
            </a:r>
            <a:r>
              <a:rPr lang="de-DE" sz="1400" dirty="0">
                <a:solidFill>
                  <a:schemeClr val="tx1"/>
                </a:solidFill>
              </a:rPr>
              <a:t> Reporting</a:t>
            </a:r>
          </a:p>
        </p:txBody>
      </p:sp>
      <p:sp>
        <p:nvSpPr>
          <p:cNvPr id="37" name="Abgerundetes Rechteck 36"/>
          <p:cNvSpPr/>
          <p:nvPr/>
        </p:nvSpPr>
        <p:spPr>
          <a:xfrm>
            <a:off x="8345976" y="5089253"/>
            <a:ext cx="3626110" cy="20074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78734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/>
              <a:t>S. </a:t>
            </a:r>
            <a:r>
              <a:rPr lang="de-DE" i="1" dirty="0" err="1"/>
              <a:t>aureus</a:t>
            </a:r>
            <a:r>
              <a:rPr lang="de-DE" i="1" dirty="0"/>
              <a:t> im Blut ist häufig…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7</a:t>
            </a:fld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804333" y="1479665"/>
            <a:ext cx="4858637" cy="4829060"/>
          </a:xfrm>
        </p:spPr>
        <p:txBody>
          <a:bodyPr/>
          <a:lstStyle/>
          <a:p>
            <a:r>
              <a:rPr lang="de-DE" dirty="0"/>
              <a:t>Besiedelt Haut</a:t>
            </a:r>
          </a:p>
          <a:p>
            <a:r>
              <a:rPr lang="de-DE" dirty="0"/>
              <a:t>Milde bis schwerste Infektionen</a:t>
            </a:r>
          </a:p>
          <a:p>
            <a:pPr lvl="1"/>
            <a:r>
              <a:rPr lang="de-DE" dirty="0"/>
              <a:t>Haut- &amp; Weichteilinfektionen</a:t>
            </a:r>
          </a:p>
          <a:p>
            <a:pPr lvl="1"/>
            <a:r>
              <a:rPr lang="de-DE" dirty="0"/>
              <a:t>Katheter-assoziiert</a:t>
            </a:r>
          </a:p>
          <a:p>
            <a:pPr lvl="1"/>
            <a:r>
              <a:rPr lang="de-DE" dirty="0" err="1"/>
              <a:t>Spondylodiszitis</a:t>
            </a:r>
            <a:r>
              <a:rPr lang="de-DE" dirty="0"/>
              <a:t> / Osteomyelitis</a:t>
            </a:r>
          </a:p>
          <a:p>
            <a:pPr lvl="1"/>
            <a:r>
              <a:rPr lang="de-DE" dirty="0"/>
              <a:t>Endokarditis</a:t>
            </a:r>
          </a:p>
          <a:p>
            <a:pPr lvl="1"/>
            <a:r>
              <a:rPr lang="de-DE" dirty="0"/>
              <a:t>Blutbahninfektionen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CA444D6-A581-415C-888A-CCBAF12AF2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71" t="17778" r="20625" b="15741"/>
          <a:stretch/>
        </p:blipFill>
        <p:spPr>
          <a:xfrm>
            <a:off x="5527040" y="1337125"/>
            <a:ext cx="6173430" cy="4007707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6372383" y="6528895"/>
            <a:ext cx="4850224" cy="233363"/>
          </a:xfrm>
        </p:spPr>
        <p:txBody>
          <a:bodyPr/>
          <a:lstStyle/>
          <a:p>
            <a:r>
              <a:rPr lang="en-US" dirty="0" err="1"/>
              <a:t>Abteilung</a:t>
            </a:r>
            <a:r>
              <a:rPr lang="en-US" dirty="0"/>
              <a:t> </a:t>
            </a:r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Klinische</a:t>
            </a:r>
            <a:r>
              <a:rPr lang="en-US" dirty="0"/>
              <a:t> </a:t>
            </a:r>
            <a:r>
              <a:rPr lang="en-US" dirty="0" err="1"/>
              <a:t>Mikrobiologie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372383" y="6351777"/>
            <a:ext cx="4850224" cy="226237"/>
          </a:xfrm>
        </p:spPr>
        <p:txBody>
          <a:bodyPr/>
          <a:lstStyle/>
          <a:p>
            <a:r>
              <a:rPr lang="en-GB" dirty="0"/>
              <a:t>Felix Lötsch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740400" y="5435600"/>
            <a:ext cx="588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Erreger in der Blutkultur (AKH Wien)</a:t>
            </a:r>
          </a:p>
        </p:txBody>
      </p:sp>
      <p:sp>
        <p:nvSpPr>
          <p:cNvPr id="4" name="Abgerundetes Rechteck 3"/>
          <p:cNvSpPr/>
          <p:nvPr/>
        </p:nvSpPr>
        <p:spPr>
          <a:xfrm>
            <a:off x="10312400" y="3362960"/>
            <a:ext cx="1310640" cy="274320"/>
          </a:xfrm>
          <a:prstGeom prst="roundRect">
            <a:avLst/>
          </a:prstGeom>
          <a:solidFill>
            <a:schemeClr val="accent4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468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Betrifft (fast) jede Ärztin im Krankenhaus…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865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49862-1327-712E-C88F-152E5678D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Ist tödlich…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BA2B76-DA01-383C-3317-F95658D44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6C09D1-9D44-46E9-90D5-584F6311654E}" type="slidenum">
              <a:rPr lang="de-DE" smtClean="0"/>
              <a:t>9</a:t>
            </a:fld>
            <a:endParaRPr lang="de-DE"/>
          </a:p>
        </p:txBody>
      </p:sp>
      <p:pic>
        <p:nvPicPr>
          <p:cNvPr id="7" name="Google Shape;361;p15">
            <a:extLst>
              <a:ext uri="{FF2B5EF4-FFF2-40B4-BE49-F238E27FC236}">
                <a16:creationId xmlns:a16="http://schemas.microsoft.com/office/drawing/2014/main" id="{6E408E19-E0D3-F9FF-79AE-A4D85B1500A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47" y="2148942"/>
            <a:ext cx="5036531" cy="4075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362;p15">
            <a:extLst>
              <a:ext uri="{FF2B5EF4-FFF2-40B4-BE49-F238E27FC236}">
                <a16:creationId xmlns:a16="http://schemas.microsoft.com/office/drawing/2014/main" id="{08912803-3AE8-157F-F4F6-4CA8D0E3403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1747" y="1036320"/>
            <a:ext cx="4908893" cy="119884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feld 2"/>
          <p:cNvSpPr txBox="1"/>
          <p:nvPr/>
        </p:nvSpPr>
        <p:spPr>
          <a:xfrm>
            <a:off x="5993664" y="3916050"/>
            <a:ext cx="566928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3600" dirty="0"/>
              <a:t>„Letalität von Ebola in westlichen Gesundheitssystemen:</a:t>
            </a:r>
          </a:p>
          <a:p>
            <a:pPr algn="ctr"/>
            <a:r>
              <a:rPr lang="de-DE" sz="3600" dirty="0"/>
              <a:t>14% (einer von sieben)“</a:t>
            </a:r>
          </a:p>
        </p:txBody>
      </p:sp>
      <p:pic>
        <p:nvPicPr>
          <p:cNvPr id="13314" name="Picture 2" descr="Second Ebola outbreak confirmed in DRC after four people die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4936" y="1223113"/>
            <a:ext cx="3973100" cy="248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3795823" y="6434322"/>
            <a:ext cx="808048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</a:rPr>
              <a:t>https://www.telegraph.co.uk/global-health/science-and-disease/experts-scramble-confirm-second-ebola-outbreak-drc/</a:t>
            </a:r>
          </a:p>
        </p:txBody>
      </p:sp>
    </p:spTree>
    <p:extLst>
      <p:ext uri="{BB962C8B-B14F-4D97-AF65-F5344CB8AC3E}">
        <p14:creationId xmlns:p14="http://schemas.microsoft.com/office/powerpoint/2010/main" val="3832090586"/>
      </p:ext>
    </p:extLst>
  </p:cSld>
  <p:clrMapOvr>
    <a:masterClrMapping/>
  </p:clrMapOvr>
</p:sld>
</file>

<file path=ppt/theme/theme1.xml><?xml version="1.0" encoding="utf-8"?>
<a:theme xmlns:a="http://schemas.openxmlformats.org/drawingml/2006/main" name="MedUni Wien">
  <a:themeElements>
    <a:clrScheme name="MedUni Wien">
      <a:dk1>
        <a:sysClr val="windowText" lastClr="000000"/>
      </a:dk1>
      <a:lt1>
        <a:sysClr val="window" lastClr="FFFFFF"/>
      </a:lt1>
      <a:dk2>
        <a:srgbClr val="757070"/>
      </a:dk2>
      <a:lt2>
        <a:srgbClr val="FDD8C9"/>
      </a:lt2>
      <a:accent1>
        <a:srgbClr val="111D4E"/>
      </a:accent1>
      <a:accent2>
        <a:srgbClr val="5FB4E5"/>
      </a:accent2>
      <a:accent3>
        <a:srgbClr val="3CBFAE"/>
      </a:accent3>
      <a:accent4>
        <a:srgbClr val="F0A794"/>
      </a:accent4>
      <a:accent5>
        <a:srgbClr val="4472C4"/>
      </a:accent5>
      <a:accent6>
        <a:srgbClr val="70AD47"/>
      </a:accent6>
      <a:hlink>
        <a:srgbClr val="111D4E"/>
      </a:hlink>
      <a:folHlink>
        <a:srgbClr val="00297A"/>
      </a:folHlink>
    </a:clrScheme>
    <a:fontScheme name="MedUni Wien">
      <a:majorFont>
        <a:latin typeface="Georgia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dUni Wien_EN_16-9.potx" id="{366F4D5C-E488-4FD7-A87E-03AA2FE67FE9}" vid="{76ECB538-FC85-466F-B52D-62E1CE814E13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MedUni Wien</Template>
  <TotalTime>0</TotalTime>
  <Words>3060</Words>
  <Application>Microsoft Office PowerPoint</Application>
  <PresentationFormat>Breitbild</PresentationFormat>
  <Paragraphs>425</Paragraphs>
  <Slides>44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44</vt:i4>
      </vt:variant>
    </vt:vector>
  </HeadingPairs>
  <TitlesOfParts>
    <vt:vector size="51" baseType="lpstr">
      <vt:lpstr>-apple-system</vt:lpstr>
      <vt:lpstr>Arial</vt:lpstr>
      <vt:lpstr>Calibri</vt:lpstr>
      <vt:lpstr>Georgia</vt:lpstr>
      <vt:lpstr>Lucida Sans</vt:lpstr>
      <vt:lpstr>Times</vt:lpstr>
      <vt:lpstr>MedUni Wien</vt:lpstr>
      <vt:lpstr>Antimicrobial Stewardship &amp; Behavioural Change am Beispiel der Staphylococcus aureus Bakteriämie</vt:lpstr>
      <vt:lpstr>Todesfälle auf Grund von AMR</vt:lpstr>
      <vt:lpstr>Determinanten antimikrobieller Resistenz</vt:lpstr>
      <vt:lpstr>Antimicrobial Stewardship</vt:lpstr>
      <vt:lpstr>Antimicrobial Stewardship = Interessenskonflikt?</vt:lpstr>
      <vt:lpstr>Was ist „rationale“ Verschreibung von Antiinfektiva?</vt:lpstr>
      <vt:lpstr>S. aureus im Blut ist häufig…</vt:lpstr>
      <vt:lpstr>Betrifft (fast) jede Ärztin im Krankenhaus…</vt:lpstr>
      <vt:lpstr>Ist tödlich…</vt:lpstr>
      <vt:lpstr>Sie müssen wissen, was Sie wollen!</vt:lpstr>
      <vt:lpstr>Standard of care bei der Substanzwahl: MSSA vs. MRSA</vt:lpstr>
      <vt:lpstr>MRSA</vt:lpstr>
      <vt:lpstr>beta-Laktam vs. Glykopeptide (Vancomycin)</vt:lpstr>
      <vt:lpstr>Flucloxacillin vs. Cefazolin in MSSA Bakteriämie: Part I</vt:lpstr>
      <vt:lpstr>PowerPoint-Präsentation</vt:lpstr>
      <vt:lpstr>„Penicillin-Allergie“</vt:lpstr>
      <vt:lpstr>Cefazolin bei „Penicillin-Allergie“</vt:lpstr>
      <vt:lpstr>Staphylococcus aureus im Blut -&gt; Komplikationen!</vt:lpstr>
      <vt:lpstr>Überleben &amp; Fokus</vt:lpstr>
      <vt:lpstr>Management-Strategie und infizierte endovaskuläre Device</vt:lpstr>
      <vt:lpstr>PowerPoint-Präsentation</vt:lpstr>
      <vt:lpstr>Behandlungsdauer</vt:lpstr>
      <vt:lpstr>SABATO Trial – oraler switch für low-risk SA-BSI nach 5-7 Tagen?</vt:lpstr>
      <vt:lpstr>Partial oral treatment in endocarditis</vt:lpstr>
      <vt:lpstr>Infektiologisches Konsil bei S. aureus BSI</vt:lpstr>
      <vt:lpstr>Standard of Care</vt:lpstr>
      <vt:lpstr>Sie müssen wissen, wie die Welt tatsächlich aussieht!</vt:lpstr>
      <vt:lpstr>First things first!</vt:lpstr>
      <vt:lpstr>Probleme bei der MSSA-BSI Versorgung</vt:lpstr>
      <vt:lpstr>Warum machen die das?</vt:lpstr>
      <vt:lpstr>COM-B model for behavioural change</vt:lpstr>
      <vt:lpstr>Behavioural Change Wheel</vt:lpstr>
      <vt:lpstr>Probleme bei der MSSA-BSI Versorgung</vt:lpstr>
      <vt:lpstr>Lösungsansätze</vt:lpstr>
      <vt:lpstr>MSSA wird trotz Antibiogramm nicht erkannt</vt:lpstr>
      <vt:lpstr>„Persuasion“: Deeskalation</vt:lpstr>
      <vt:lpstr>Deeskalation - Mortalität</vt:lpstr>
      <vt:lpstr>The gut microbiota plays a protective role in the host defence against pneumococcal pneumonia. </vt:lpstr>
      <vt:lpstr>PowerPoint-Präsentation</vt:lpstr>
      <vt:lpstr>PowerPoint-Präsentation</vt:lpstr>
      <vt:lpstr>Deeskalation und Resistenzentwicklung bei Sepsis</vt:lpstr>
      <vt:lpstr>Probleme bei der MSSA-BSI Versorgung</vt:lpstr>
      <vt:lpstr>MSSA-BSI Versorgung am AKH Wien seit Juli 2023</vt:lpstr>
      <vt:lpstr>Danke für die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Antimicrobial Stewardship &amp; Behavioural Change am Beispiel der Staphylococcus aureus Bakteriämie</dc:title>
  <dc:creator>Felix Lötsch</dc:creator>
  <cp:lastModifiedBy>Felix Lötsch</cp:lastModifiedBy>
  <cp:revision>48</cp:revision>
  <cp:lastPrinted>2016-07-07T12:58:37Z</cp:lastPrinted>
  <dcterms:created xsi:type="dcterms:W3CDTF">2024-12-27T17:15:40Z</dcterms:created>
  <dcterms:modified xsi:type="dcterms:W3CDTF">2025-01-27T11:48:49Z</dcterms:modified>
</cp:coreProperties>
</file>