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356" r:id="rId5"/>
    <p:sldId id="2147481746" r:id="rId6"/>
    <p:sldId id="2147481747" r:id="rId7"/>
    <p:sldId id="2147481748" r:id="rId8"/>
    <p:sldId id="2147481751" r:id="rId9"/>
    <p:sldId id="2147481752" r:id="rId10"/>
    <p:sldId id="2147481753" r:id="rId11"/>
    <p:sldId id="2147481754" r:id="rId12"/>
    <p:sldId id="2147481755" r:id="rId13"/>
    <p:sldId id="2147481749" r:id="rId14"/>
    <p:sldId id="2147481763" r:id="rId15"/>
    <p:sldId id="2147481758" r:id="rId16"/>
    <p:sldId id="2147481759" r:id="rId17"/>
    <p:sldId id="2147481760" r:id="rId18"/>
    <p:sldId id="2147474736" r:id="rId19"/>
    <p:sldId id="2147474737" r:id="rId20"/>
    <p:sldId id="2147474738" r:id="rId21"/>
    <p:sldId id="2147474739" r:id="rId22"/>
    <p:sldId id="2147474741" r:id="rId23"/>
    <p:sldId id="2147474743" r:id="rId24"/>
    <p:sldId id="2147474744" r:id="rId25"/>
    <p:sldId id="2147474745" r:id="rId26"/>
    <p:sldId id="2147481762" r:id="rId27"/>
    <p:sldId id="2147481744" r:id="rId28"/>
    <p:sldId id="2147481745" r:id="rId29"/>
    <p:sldId id="2147474748" r:id="rId30"/>
    <p:sldId id="2147481761" r:id="rId31"/>
    <p:sldId id="2147481756" r:id="rId32"/>
    <p:sldId id="2147481757" r:id="rId33"/>
    <p:sldId id="2147474740" r:id="rId34"/>
    <p:sldId id="2147474742" r:id="rId35"/>
    <p:sldId id="2147481742" r:id="rId3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9630" autoAdjust="0"/>
  </p:normalViewPr>
  <p:slideViewPr>
    <p:cSldViewPr snapToGrid="0">
      <p:cViewPr varScale="1">
        <p:scale>
          <a:sx n="81" d="100"/>
          <a:sy n="81" d="100"/>
        </p:scale>
        <p:origin x="1008" y="90"/>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edemann, Karin" userId="b0aba24e-9414-447f-a190-2a88dffb4afa" providerId="ADAL" clId="{19C6361E-F6A0-411C-91E1-9A15423EEDC1}"/>
    <pc:docChg chg="modSld">
      <pc:chgData name="Luedemann, Karin" userId="b0aba24e-9414-447f-a190-2a88dffb4afa" providerId="ADAL" clId="{19C6361E-F6A0-411C-91E1-9A15423EEDC1}" dt="2025-05-20T09:49:15.194" v="0" actId="20577"/>
      <pc:docMkLst>
        <pc:docMk/>
      </pc:docMkLst>
      <pc:sldChg chg="modSp mod">
        <pc:chgData name="Luedemann, Karin" userId="b0aba24e-9414-447f-a190-2a88dffb4afa" providerId="ADAL" clId="{19C6361E-F6A0-411C-91E1-9A15423EEDC1}" dt="2025-05-20T09:49:15.194" v="0" actId="20577"/>
        <pc:sldMkLst>
          <pc:docMk/>
          <pc:sldMk cId="2496383946" sldId="2147481751"/>
        </pc:sldMkLst>
        <pc:spChg chg="mod">
          <ac:chgData name="Luedemann, Karin" userId="b0aba24e-9414-447f-a190-2a88dffb4afa" providerId="ADAL" clId="{19C6361E-F6A0-411C-91E1-9A15423EEDC1}" dt="2025-05-20T09:49:15.194" v="0" actId="20577"/>
          <ac:spMkLst>
            <pc:docMk/>
            <pc:sldMk cId="2496383946" sldId="2147481751"/>
            <ac:spMk id="3" creationId="{6D093753-5E72-0D64-59BA-BBC78230146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9A7F0F-788B-467B-AF4E-3A9CE4E5E768}" type="datetimeFigureOut">
              <a:rPr lang="de-AT" smtClean="0"/>
              <a:t>20.05.2025</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48B389-C213-4B32-8B75-1A4EF79F9783}" type="slidenum">
              <a:rPr lang="de-AT" smtClean="0"/>
              <a:t>‹#›</a:t>
            </a:fld>
            <a:endParaRPr lang="de-AT"/>
          </a:p>
        </p:txBody>
      </p:sp>
    </p:spTree>
    <p:extLst>
      <p:ext uri="{BB962C8B-B14F-4D97-AF65-F5344CB8AC3E}">
        <p14:creationId xmlns:p14="http://schemas.microsoft.com/office/powerpoint/2010/main" val="1963044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A6B7A71-03E7-47AF-B0A7-22884872A01A}" type="slidenum">
              <a:rPr lang="de-AT" smtClean="0"/>
              <a:pPr/>
              <a:t>1</a:t>
            </a:fld>
            <a:endParaRPr lang="de-AT" dirty="0"/>
          </a:p>
        </p:txBody>
      </p:sp>
    </p:spTree>
    <p:extLst>
      <p:ext uri="{BB962C8B-B14F-4D97-AF65-F5344CB8AC3E}">
        <p14:creationId xmlns:p14="http://schemas.microsoft.com/office/powerpoint/2010/main" val="1488882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T" dirty="0"/>
          </a:p>
        </p:txBody>
      </p:sp>
      <p:sp>
        <p:nvSpPr>
          <p:cNvPr id="4" name="Slide Number Placeholder 3"/>
          <p:cNvSpPr>
            <a:spLocks noGrp="1"/>
          </p:cNvSpPr>
          <p:nvPr>
            <p:ph type="sldNum" sz="quarter" idx="5"/>
          </p:nvPr>
        </p:nvSpPr>
        <p:spPr/>
        <p:txBody>
          <a:bodyPr/>
          <a:lstStyle/>
          <a:p>
            <a:fld id="{0B48B389-C213-4B32-8B75-1A4EF79F9783}" type="slidenum">
              <a:rPr lang="de-AT" smtClean="0"/>
              <a:t>30</a:t>
            </a:fld>
            <a:endParaRPr lang="de-AT"/>
          </a:p>
        </p:txBody>
      </p:sp>
    </p:spTree>
    <p:extLst>
      <p:ext uri="{BB962C8B-B14F-4D97-AF65-F5344CB8AC3E}">
        <p14:creationId xmlns:p14="http://schemas.microsoft.com/office/powerpoint/2010/main" val="2572639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1.bin"/></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3BF9E7-952C-8D81-D209-39A706E54AA0}"/>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9F8C95F3-A61B-1674-C70A-CE72C050BD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6E8023A5-6163-EECB-CE55-B9E9B460CBAB}"/>
              </a:ext>
            </a:extLst>
          </p:cNvPr>
          <p:cNvSpPr>
            <a:spLocks noGrp="1"/>
          </p:cNvSpPr>
          <p:nvPr>
            <p:ph type="dt" sz="half" idx="10"/>
          </p:nvPr>
        </p:nvSpPr>
        <p:spPr/>
        <p:txBody>
          <a:bodyPr/>
          <a:lstStyle/>
          <a:p>
            <a:fld id="{EEA38226-F915-4D53-876F-DDA1463DEB67}" type="datetime1">
              <a:rPr lang="de-AT" smtClean="0"/>
              <a:t>20.05.2025</a:t>
            </a:fld>
            <a:endParaRPr lang="de-AT"/>
          </a:p>
        </p:txBody>
      </p:sp>
      <p:sp>
        <p:nvSpPr>
          <p:cNvPr id="5" name="Fußzeilenplatzhalter 4">
            <a:extLst>
              <a:ext uri="{FF2B5EF4-FFF2-40B4-BE49-F238E27FC236}">
                <a16:creationId xmlns:a16="http://schemas.microsoft.com/office/drawing/2014/main" id="{F7E7C833-77E8-2043-30DD-E6DE0D1FC02A}"/>
              </a:ext>
            </a:extLst>
          </p:cNvPr>
          <p:cNvSpPr>
            <a:spLocks noGrp="1"/>
          </p:cNvSpPr>
          <p:nvPr>
            <p:ph type="ftr" sz="quarter" idx="11"/>
          </p:nvPr>
        </p:nvSpPr>
        <p:spPr/>
        <p:txBody>
          <a:bodyPr/>
          <a:lstStyle/>
          <a:p>
            <a:r>
              <a:rPr lang="de-AT"/>
              <a:t>NUR ZUR PERSÖNLICHEN VERWENDUNG</a:t>
            </a:r>
          </a:p>
        </p:txBody>
      </p:sp>
      <p:sp>
        <p:nvSpPr>
          <p:cNvPr id="6" name="Foliennummernplatzhalter 5">
            <a:extLst>
              <a:ext uri="{FF2B5EF4-FFF2-40B4-BE49-F238E27FC236}">
                <a16:creationId xmlns:a16="http://schemas.microsoft.com/office/drawing/2014/main" id="{57B34AB4-21E4-1AB2-4F27-DC5A05723BD9}"/>
              </a:ext>
            </a:extLst>
          </p:cNvPr>
          <p:cNvSpPr>
            <a:spLocks noGrp="1"/>
          </p:cNvSpPr>
          <p:nvPr>
            <p:ph type="sldNum" sz="quarter" idx="12"/>
          </p:nvPr>
        </p:nvSpPr>
        <p:spPr/>
        <p:txBody>
          <a:bodyPr/>
          <a:lstStyle/>
          <a:p>
            <a:fld id="{F66F0078-6710-48B7-938F-EE87873BACCF}" type="slidenum">
              <a:rPr lang="de-AT" smtClean="0"/>
              <a:t>‹#›</a:t>
            </a:fld>
            <a:endParaRPr lang="de-AT"/>
          </a:p>
        </p:txBody>
      </p:sp>
    </p:spTree>
    <p:extLst>
      <p:ext uri="{BB962C8B-B14F-4D97-AF65-F5344CB8AC3E}">
        <p14:creationId xmlns:p14="http://schemas.microsoft.com/office/powerpoint/2010/main" val="2906649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D441D5-29E2-5FD7-5C01-D0BDC2277205}"/>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E047A40B-AA1D-33B4-1592-46C99EF58E70}"/>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B11A39DF-D51F-1C07-E7D2-2B052E5AA869}"/>
              </a:ext>
            </a:extLst>
          </p:cNvPr>
          <p:cNvSpPr>
            <a:spLocks noGrp="1"/>
          </p:cNvSpPr>
          <p:nvPr>
            <p:ph type="dt" sz="half" idx="10"/>
          </p:nvPr>
        </p:nvSpPr>
        <p:spPr/>
        <p:txBody>
          <a:bodyPr/>
          <a:lstStyle/>
          <a:p>
            <a:fld id="{29CF6567-775E-481D-93DE-8D859DF69B68}" type="datetime1">
              <a:rPr lang="de-AT" smtClean="0"/>
              <a:t>20.05.2025</a:t>
            </a:fld>
            <a:endParaRPr lang="de-AT"/>
          </a:p>
        </p:txBody>
      </p:sp>
      <p:sp>
        <p:nvSpPr>
          <p:cNvPr id="5" name="Fußzeilenplatzhalter 4">
            <a:extLst>
              <a:ext uri="{FF2B5EF4-FFF2-40B4-BE49-F238E27FC236}">
                <a16:creationId xmlns:a16="http://schemas.microsoft.com/office/drawing/2014/main" id="{41433125-904B-D886-5DC9-A0A142D0951C}"/>
              </a:ext>
            </a:extLst>
          </p:cNvPr>
          <p:cNvSpPr>
            <a:spLocks noGrp="1"/>
          </p:cNvSpPr>
          <p:nvPr>
            <p:ph type="ftr" sz="quarter" idx="11"/>
          </p:nvPr>
        </p:nvSpPr>
        <p:spPr/>
        <p:txBody>
          <a:bodyPr/>
          <a:lstStyle/>
          <a:p>
            <a:r>
              <a:rPr lang="de-AT"/>
              <a:t>NUR ZUR PERSÖNLICHEN VERWENDUNG</a:t>
            </a:r>
          </a:p>
        </p:txBody>
      </p:sp>
      <p:sp>
        <p:nvSpPr>
          <p:cNvPr id="6" name="Foliennummernplatzhalter 5">
            <a:extLst>
              <a:ext uri="{FF2B5EF4-FFF2-40B4-BE49-F238E27FC236}">
                <a16:creationId xmlns:a16="http://schemas.microsoft.com/office/drawing/2014/main" id="{05781572-694C-42D4-B3C5-0EBEF17A1CA9}"/>
              </a:ext>
            </a:extLst>
          </p:cNvPr>
          <p:cNvSpPr>
            <a:spLocks noGrp="1"/>
          </p:cNvSpPr>
          <p:nvPr>
            <p:ph type="sldNum" sz="quarter" idx="12"/>
          </p:nvPr>
        </p:nvSpPr>
        <p:spPr/>
        <p:txBody>
          <a:bodyPr/>
          <a:lstStyle/>
          <a:p>
            <a:fld id="{F66F0078-6710-48B7-938F-EE87873BACCF}" type="slidenum">
              <a:rPr lang="de-AT" smtClean="0"/>
              <a:t>‹#›</a:t>
            </a:fld>
            <a:endParaRPr lang="de-AT"/>
          </a:p>
        </p:txBody>
      </p:sp>
    </p:spTree>
    <p:extLst>
      <p:ext uri="{BB962C8B-B14F-4D97-AF65-F5344CB8AC3E}">
        <p14:creationId xmlns:p14="http://schemas.microsoft.com/office/powerpoint/2010/main" val="747135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FB16E61-C910-7C4A-EB04-D41E00865437}"/>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0FDC4BF2-4117-34D8-3A77-0005B4C83DB0}"/>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A1F617B7-FFD5-6F00-1509-23C42705D0B1}"/>
              </a:ext>
            </a:extLst>
          </p:cNvPr>
          <p:cNvSpPr>
            <a:spLocks noGrp="1"/>
          </p:cNvSpPr>
          <p:nvPr>
            <p:ph type="dt" sz="half" idx="10"/>
          </p:nvPr>
        </p:nvSpPr>
        <p:spPr/>
        <p:txBody>
          <a:bodyPr/>
          <a:lstStyle/>
          <a:p>
            <a:fld id="{5737FD45-B51D-4404-B9F3-4A371D326629}" type="datetime1">
              <a:rPr lang="de-AT" smtClean="0"/>
              <a:t>20.05.2025</a:t>
            </a:fld>
            <a:endParaRPr lang="de-AT"/>
          </a:p>
        </p:txBody>
      </p:sp>
      <p:sp>
        <p:nvSpPr>
          <p:cNvPr id="5" name="Fußzeilenplatzhalter 4">
            <a:extLst>
              <a:ext uri="{FF2B5EF4-FFF2-40B4-BE49-F238E27FC236}">
                <a16:creationId xmlns:a16="http://schemas.microsoft.com/office/drawing/2014/main" id="{1673929F-E2AF-3DD7-70D8-0147A0544D37}"/>
              </a:ext>
            </a:extLst>
          </p:cNvPr>
          <p:cNvSpPr>
            <a:spLocks noGrp="1"/>
          </p:cNvSpPr>
          <p:nvPr>
            <p:ph type="ftr" sz="quarter" idx="11"/>
          </p:nvPr>
        </p:nvSpPr>
        <p:spPr/>
        <p:txBody>
          <a:bodyPr/>
          <a:lstStyle/>
          <a:p>
            <a:r>
              <a:rPr lang="de-AT"/>
              <a:t>NUR ZUR PERSÖNLICHEN VERWENDUNG</a:t>
            </a:r>
          </a:p>
        </p:txBody>
      </p:sp>
      <p:sp>
        <p:nvSpPr>
          <p:cNvPr id="6" name="Foliennummernplatzhalter 5">
            <a:extLst>
              <a:ext uri="{FF2B5EF4-FFF2-40B4-BE49-F238E27FC236}">
                <a16:creationId xmlns:a16="http://schemas.microsoft.com/office/drawing/2014/main" id="{A1D59FA0-983C-AA82-A5C9-74FB3C963C50}"/>
              </a:ext>
            </a:extLst>
          </p:cNvPr>
          <p:cNvSpPr>
            <a:spLocks noGrp="1"/>
          </p:cNvSpPr>
          <p:nvPr>
            <p:ph type="sldNum" sz="quarter" idx="12"/>
          </p:nvPr>
        </p:nvSpPr>
        <p:spPr/>
        <p:txBody>
          <a:bodyPr/>
          <a:lstStyle/>
          <a:p>
            <a:fld id="{F66F0078-6710-48B7-938F-EE87873BACCF}" type="slidenum">
              <a:rPr lang="de-AT" smtClean="0"/>
              <a:t>‹#›</a:t>
            </a:fld>
            <a:endParaRPr lang="de-AT"/>
          </a:p>
        </p:txBody>
      </p:sp>
    </p:spTree>
    <p:extLst>
      <p:ext uri="{BB962C8B-B14F-4D97-AF65-F5344CB8AC3E}">
        <p14:creationId xmlns:p14="http://schemas.microsoft.com/office/powerpoint/2010/main" val="3419980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tandard 1-Column Text watermark1">
    <p:spTree>
      <p:nvGrpSpPr>
        <p:cNvPr id="1" name=""/>
        <p:cNvGrpSpPr/>
        <p:nvPr/>
      </p:nvGrpSpPr>
      <p:grpSpPr>
        <a:xfrm>
          <a:off x="0" y="0"/>
          <a:ext cx="0" cy="0"/>
          <a:chOff x="0" y="0"/>
          <a:chExt cx="0" cy="0"/>
        </a:xfrm>
      </p:grpSpPr>
      <p:sp>
        <p:nvSpPr>
          <p:cNvPr id="12" name="Text Placeholder 6">
            <a:extLst>
              <a:ext uri="{FF2B5EF4-FFF2-40B4-BE49-F238E27FC236}">
                <a16:creationId xmlns:a16="http://schemas.microsoft.com/office/drawing/2014/main" id="{FD2406EE-A554-5348-AE6D-4D8B343E6201}"/>
              </a:ext>
            </a:extLst>
          </p:cNvPr>
          <p:cNvSpPr>
            <a:spLocks noGrp="1"/>
          </p:cNvSpPr>
          <p:nvPr>
            <p:ph type="body" sz="quarter" idx="15" hasCustomPrompt="1"/>
          </p:nvPr>
        </p:nvSpPr>
        <p:spPr>
          <a:xfrm>
            <a:off x="311150" y="1233488"/>
            <a:ext cx="11545888" cy="4391025"/>
          </a:xfrm>
          <a:prstGeom prst="rect">
            <a:avLst/>
          </a:prstGeom>
        </p:spPr>
        <p:txBody>
          <a:bodyPr tIns="0" rIns="0" bIns="0" numCol="1">
            <a:normAutofit/>
          </a:bodyPr>
          <a:lstStyle>
            <a:lvl1pPr marL="0" indent="0">
              <a:lnSpc>
                <a:spcPct val="100000"/>
              </a:lnSpc>
              <a:spcBef>
                <a:spcPts val="0"/>
              </a:spcBef>
              <a:spcAft>
                <a:spcPts val="600"/>
              </a:spcAft>
              <a:buFont typeface="Arial" panose="020B0604020202020204" pitchFamily="34" charset="0"/>
              <a:buNone/>
              <a:defRPr sz="1600" b="0">
                <a:solidFill>
                  <a:schemeClr val="tx2"/>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dirty="0"/>
              <a:t>This is a one-column layout. Click to add content</a:t>
            </a:r>
          </a:p>
        </p:txBody>
      </p:sp>
      <p:sp>
        <p:nvSpPr>
          <p:cNvPr id="22" name="タイトル プレースホルダ 1">
            <a:extLst>
              <a:ext uri="{FF2B5EF4-FFF2-40B4-BE49-F238E27FC236}">
                <a16:creationId xmlns:a16="http://schemas.microsoft.com/office/drawing/2014/main" id="{86D2E5B8-9E2B-DB46-A55A-5F26569C4F99}"/>
              </a:ext>
            </a:extLst>
          </p:cNvPr>
          <p:cNvSpPr>
            <a:spLocks noGrp="1"/>
          </p:cNvSpPr>
          <p:nvPr>
            <p:ph type="title" hasCustomPrompt="1"/>
          </p:nvPr>
        </p:nvSpPr>
        <p:spPr>
          <a:xfrm>
            <a:off x="606079" y="161605"/>
            <a:ext cx="8730010" cy="685801"/>
          </a:xfrm>
          <a:prstGeom prst="rect">
            <a:avLst/>
          </a:prstGeom>
        </p:spPr>
        <p:txBody>
          <a:bodyPr vert="horz" lIns="0" tIns="0" rIns="0" bIns="0" rtlCol="0" anchor="ctr">
            <a:normAutofit/>
          </a:bodyPr>
          <a:lstStyle>
            <a:lvl1pPr>
              <a:defRPr>
                <a:solidFill>
                  <a:schemeClr val="tx2"/>
                </a:solidFill>
              </a:defRPr>
            </a:lvl1pPr>
          </a:lstStyle>
          <a:p>
            <a:r>
              <a:rPr kumimoji="1" lang="en-US" altLang="ja-JP" dirty="0"/>
              <a:t>Click to add title</a:t>
            </a:r>
            <a:endParaRPr kumimoji="1" lang="ja-JP" altLang="en-US" dirty="0"/>
          </a:p>
        </p:txBody>
      </p:sp>
      <p:sp>
        <p:nvSpPr>
          <p:cNvPr id="20" name="スライド番号プレースホルダ 5">
            <a:extLst>
              <a:ext uri="{FF2B5EF4-FFF2-40B4-BE49-F238E27FC236}">
                <a16:creationId xmlns:a16="http://schemas.microsoft.com/office/drawing/2014/main" id="{51A4825E-63A1-564F-BC3A-FBC167ECE5EB}"/>
              </a:ext>
            </a:extLst>
          </p:cNvPr>
          <p:cNvSpPr>
            <a:spLocks noGrp="1"/>
          </p:cNvSpPr>
          <p:nvPr>
            <p:ph type="sldNum" sz="quarter" idx="4"/>
          </p:nvPr>
        </p:nvSpPr>
        <p:spPr>
          <a:xfrm>
            <a:off x="11585922" y="6524827"/>
            <a:ext cx="294928" cy="196131"/>
          </a:xfrm>
          <a:prstGeom prst="rect">
            <a:avLst/>
          </a:prstGeom>
        </p:spPr>
        <p:txBody>
          <a:bodyPr vert="horz" lIns="0" tIns="45710" rIns="0" bIns="45710" rtlCol="0" anchor="ctr"/>
          <a:lstStyle>
            <a:lvl1pPr algn="r">
              <a:defRPr sz="800" b="1" i="0">
                <a:solidFill>
                  <a:schemeClr val="tx2"/>
                </a:solidFill>
                <a:latin typeface="Calibri" panose="020F0502020204030204" pitchFamily="34" charset="0"/>
                <a:ea typeface="メイリオ" pitchFamily="50" charset="-128"/>
                <a:cs typeface="Calibri" panose="020F0502020204030204" pitchFamily="34" charset="0"/>
              </a:defRPr>
            </a:lvl1pPr>
          </a:lstStyle>
          <a:p>
            <a:pPr defTabSz="1218810"/>
            <a:fld id="{E9B57936-92EF-4126-AE48-1D9D36D15E98}" type="slidenum">
              <a:rPr lang="ja-JP" altLang="en-US" smtClean="0"/>
              <a:pPr defTabSz="1218810"/>
              <a:t>‹#›</a:t>
            </a:fld>
            <a:endParaRPr lang="ja-JP" altLang="en-US" dirty="0"/>
          </a:p>
        </p:txBody>
      </p:sp>
      <p:sp>
        <p:nvSpPr>
          <p:cNvPr id="21" name="Rectangle 20">
            <a:extLst>
              <a:ext uri="{FF2B5EF4-FFF2-40B4-BE49-F238E27FC236}">
                <a16:creationId xmlns:a16="http://schemas.microsoft.com/office/drawing/2014/main" id="{FCF9CDB0-5730-E246-B31F-F5963CF8EFDC}"/>
              </a:ext>
            </a:extLst>
          </p:cNvPr>
          <p:cNvSpPr/>
          <p:nvPr userDrawn="1"/>
        </p:nvSpPr>
        <p:spPr>
          <a:xfrm>
            <a:off x="308038" y="161606"/>
            <a:ext cx="54000" cy="685800"/>
          </a:xfrm>
          <a:prstGeom prst="rect">
            <a:avLst/>
          </a:prstGeom>
          <a:solidFill>
            <a:schemeClr val="accent1"/>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JP" dirty="0">
              <a:solidFill>
                <a:schemeClr val="accent1"/>
              </a:solidFill>
            </a:endParaRPr>
          </a:p>
        </p:txBody>
      </p:sp>
      <p:sp>
        <p:nvSpPr>
          <p:cNvPr id="13" name="Freeform: Shape 12">
            <a:extLst>
              <a:ext uri="{FF2B5EF4-FFF2-40B4-BE49-F238E27FC236}">
                <a16:creationId xmlns:a16="http://schemas.microsoft.com/office/drawing/2014/main" id="{D77572BE-0A2C-E766-A231-6A175C18DB72}"/>
              </a:ext>
            </a:extLst>
          </p:cNvPr>
          <p:cNvSpPr>
            <a:spLocks/>
          </p:cNvSpPr>
          <p:nvPr userDrawn="1"/>
        </p:nvSpPr>
        <p:spPr bwMode="auto">
          <a:xfrm>
            <a:off x="0" y="3691684"/>
            <a:ext cx="3476220" cy="3166316"/>
          </a:xfrm>
          <a:custGeom>
            <a:avLst/>
            <a:gdLst>
              <a:gd name="connsiteX0" fmla="*/ 3476220 w 3476220"/>
              <a:gd name="connsiteY0" fmla="*/ 0 h 3166316"/>
              <a:gd name="connsiteX1" fmla="*/ 752320 w 3476220"/>
              <a:gd name="connsiteY1" fmla="*/ 3166316 h 3166316"/>
              <a:gd name="connsiteX2" fmla="*/ 0 w 3476220"/>
              <a:gd name="connsiteY2" fmla="*/ 3166316 h 3166316"/>
              <a:gd name="connsiteX3" fmla="*/ 0 w 3476220"/>
              <a:gd name="connsiteY3" fmla="*/ 3057694 h 3166316"/>
              <a:gd name="connsiteX4" fmla="*/ 363150 w 3476220"/>
              <a:gd name="connsiteY4" fmla="*/ 1859484 h 3166316"/>
              <a:gd name="connsiteX5" fmla="*/ 0 w 3476220"/>
              <a:gd name="connsiteY5" fmla="*/ 1744619 h 3166316"/>
              <a:gd name="connsiteX6" fmla="*/ 0 w 3476220"/>
              <a:gd name="connsiteY6" fmla="*/ 947240 h 3166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6220" h="3166316">
                <a:moveTo>
                  <a:pt x="3476220" y="0"/>
                </a:moveTo>
                <a:lnTo>
                  <a:pt x="752320" y="3166316"/>
                </a:lnTo>
                <a:lnTo>
                  <a:pt x="0" y="3166316"/>
                </a:lnTo>
                <a:lnTo>
                  <a:pt x="0" y="3057694"/>
                </a:lnTo>
                <a:lnTo>
                  <a:pt x="363150" y="1859484"/>
                </a:lnTo>
                <a:lnTo>
                  <a:pt x="0" y="1744619"/>
                </a:lnTo>
                <a:lnTo>
                  <a:pt x="0" y="947240"/>
                </a:lnTo>
                <a:close/>
              </a:path>
            </a:pathLst>
          </a:custGeom>
          <a:solidFill>
            <a:srgbClr val="003399">
              <a:alpha val="5000"/>
            </a:srgbClr>
          </a:solidFill>
          <a:ln>
            <a:noFill/>
          </a:ln>
        </p:spPr>
        <p:txBody>
          <a:bodyPr vert="horz" wrap="square" lIns="91440" tIns="45720" rIns="91440" bIns="45720" numCol="1" anchor="t" anchorCtr="0" compatLnSpc="1">
            <a:prstTxWarp prst="textNoShape">
              <a:avLst/>
            </a:prstTxWarp>
            <a:noAutofit/>
          </a:bodyPr>
          <a:lstStyle/>
          <a:p>
            <a:pPr lvl="0"/>
            <a:endParaRPr lang="en-GB"/>
          </a:p>
        </p:txBody>
      </p:sp>
      <p:sp>
        <p:nvSpPr>
          <p:cNvPr id="4" name="Oval 24">
            <a:extLst>
              <a:ext uri="{FF2B5EF4-FFF2-40B4-BE49-F238E27FC236}">
                <a16:creationId xmlns:a16="http://schemas.microsoft.com/office/drawing/2014/main" id="{0EEF8D22-2312-1363-B1FB-BB1E3FF4D6D2}"/>
              </a:ext>
            </a:extLst>
          </p:cNvPr>
          <p:cNvSpPr>
            <a:spLocks noChangeArrowheads="1"/>
          </p:cNvSpPr>
          <p:nvPr userDrawn="1"/>
        </p:nvSpPr>
        <p:spPr bwMode="auto">
          <a:xfrm>
            <a:off x="501042" y="2784923"/>
            <a:ext cx="1316259" cy="1328794"/>
          </a:xfrm>
          <a:prstGeom prst="ellipse">
            <a:avLst/>
          </a:prstGeom>
          <a:solidFill>
            <a:srgbClr val="003399">
              <a:alpha val="5000"/>
            </a:srgbClr>
          </a:solidFill>
          <a:ln>
            <a:noFill/>
          </a:ln>
        </p:spPr>
        <p:txBody>
          <a:bodyPr vert="horz" wrap="square" lIns="91440" tIns="45720" rIns="91440" bIns="45720" numCol="1" anchor="t" anchorCtr="0" compatLnSpc="1">
            <a:prstTxWarp prst="textNoShape">
              <a:avLst/>
            </a:prstTxWarp>
          </a:bodyPr>
          <a:lstStyle/>
          <a:p>
            <a:pPr lvl="0"/>
            <a:endParaRPr lang="en-GB"/>
          </a:p>
        </p:txBody>
      </p:sp>
      <p:sp>
        <p:nvSpPr>
          <p:cNvPr id="14" name="Freeform: Shape 13">
            <a:extLst>
              <a:ext uri="{FF2B5EF4-FFF2-40B4-BE49-F238E27FC236}">
                <a16:creationId xmlns:a16="http://schemas.microsoft.com/office/drawing/2014/main" id="{36FD6763-5019-983B-1432-45E7DCFAC6C9}"/>
              </a:ext>
            </a:extLst>
          </p:cNvPr>
          <p:cNvSpPr>
            <a:spLocks/>
          </p:cNvSpPr>
          <p:nvPr userDrawn="1"/>
        </p:nvSpPr>
        <p:spPr bwMode="auto">
          <a:xfrm>
            <a:off x="1290807" y="5141666"/>
            <a:ext cx="1074321" cy="1716334"/>
          </a:xfrm>
          <a:custGeom>
            <a:avLst/>
            <a:gdLst>
              <a:gd name="connsiteX0" fmla="*/ 936012 w 1074321"/>
              <a:gd name="connsiteY0" fmla="*/ 0 h 1716334"/>
              <a:gd name="connsiteX1" fmla="*/ 973619 w 1074321"/>
              <a:gd name="connsiteY1" fmla="*/ 455470 h 1716334"/>
              <a:gd name="connsiteX2" fmla="*/ 1074321 w 1074321"/>
              <a:gd name="connsiteY2" fmla="*/ 1716334 h 1716334"/>
              <a:gd name="connsiteX3" fmla="*/ 380994 w 1074321"/>
              <a:gd name="connsiteY3" fmla="*/ 1716334 h 1716334"/>
              <a:gd name="connsiteX4" fmla="*/ 0 w 1074321"/>
              <a:gd name="connsiteY4" fmla="*/ 1115692 h 1716334"/>
              <a:gd name="connsiteX5" fmla="*/ 12536 w 1074321"/>
              <a:gd name="connsiteY5" fmla="*/ 1078084 h 1716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4321" h="1716334">
                <a:moveTo>
                  <a:pt x="936012" y="0"/>
                </a:moveTo>
                <a:lnTo>
                  <a:pt x="973619" y="455470"/>
                </a:lnTo>
                <a:lnTo>
                  <a:pt x="1074321" y="1716334"/>
                </a:lnTo>
                <a:lnTo>
                  <a:pt x="380994" y="1716334"/>
                </a:lnTo>
                <a:lnTo>
                  <a:pt x="0" y="1115692"/>
                </a:lnTo>
                <a:lnTo>
                  <a:pt x="12536" y="1078084"/>
                </a:lnTo>
                <a:close/>
              </a:path>
            </a:pathLst>
          </a:custGeom>
          <a:solidFill>
            <a:srgbClr val="00166E">
              <a:alpha val="10000"/>
            </a:srgbClr>
          </a:solidFill>
          <a:ln>
            <a:noFill/>
          </a:ln>
        </p:spPr>
        <p:txBody>
          <a:bodyPr vert="horz" wrap="square" lIns="91440" tIns="45720" rIns="91440" bIns="45720" numCol="1" anchor="t" anchorCtr="0" compatLnSpc="1">
            <a:prstTxWarp prst="textNoShape">
              <a:avLst/>
            </a:prstTxWarp>
            <a:noAutofit/>
          </a:bodyPr>
          <a:lstStyle/>
          <a:p>
            <a:pPr lvl="0"/>
            <a:endParaRPr lang="en-GB"/>
          </a:p>
        </p:txBody>
      </p:sp>
      <p:sp>
        <p:nvSpPr>
          <p:cNvPr id="16" name="Text Placeholder 6">
            <a:extLst>
              <a:ext uri="{FF2B5EF4-FFF2-40B4-BE49-F238E27FC236}">
                <a16:creationId xmlns:a16="http://schemas.microsoft.com/office/drawing/2014/main" id="{538012C8-9F01-BC3E-BC70-D44613BBF5A3}"/>
              </a:ext>
            </a:extLst>
          </p:cNvPr>
          <p:cNvSpPr>
            <a:spLocks noGrp="1"/>
          </p:cNvSpPr>
          <p:nvPr>
            <p:ph type="body" sz="quarter" idx="16" hasCustomPrompt="1"/>
          </p:nvPr>
        </p:nvSpPr>
        <p:spPr>
          <a:xfrm>
            <a:off x="2611826" y="6533123"/>
            <a:ext cx="6968348" cy="205613"/>
          </a:xfrm>
          <a:prstGeom prst="rect">
            <a:avLst/>
          </a:prstGeom>
        </p:spPr>
        <p:txBody>
          <a:bodyPr wrap="none" tIns="0" rIns="0" bIns="72000" numCol="1" anchor="ctr">
            <a:noAutofit/>
          </a:bodyPr>
          <a:lstStyle>
            <a:lvl1pPr marL="0" indent="0" algn="ctr">
              <a:lnSpc>
                <a:spcPts val="1600"/>
              </a:lnSpc>
              <a:spcBef>
                <a:spcPts val="0"/>
              </a:spcBef>
              <a:spcAft>
                <a:spcPts val="600"/>
              </a:spcAft>
              <a:buFont typeface="Arial" panose="020B0604020202020204" pitchFamily="34" charset="0"/>
              <a:buNone/>
              <a:defRPr sz="800" b="0">
                <a:solidFill>
                  <a:schemeClr val="tx2"/>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dirty="0"/>
              <a:t>Private and confidential. For internal use only.</a:t>
            </a:r>
          </a:p>
        </p:txBody>
      </p:sp>
      <p:pic>
        <p:nvPicPr>
          <p:cNvPr id="3" name="Picture 13">
            <a:extLst>
              <a:ext uri="{FF2B5EF4-FFF2-40B4-BE49-F238E27FC236}">
                <a16:creationId xmlns:a16="http://schemas.microsoft.com/office/drawing/2014/main" id="{185F6172-4A94-09A0-53C0-782BCE70A5E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961502" y="5797956"/>
            <a:ext cx="1696231" cy="940780"/>
          </a:xfrm>
          <a:prstGeom prst="rect">
            <a:avLst/>
          </a:prstGeom>
        </p:spPr>
      </p:pic>
    </p:spTree>
    <p:extLst>
      <p:ext uri="{BB962C8B-B14F-4D97-AF65-F5344CB8AC3E}">
        <p14:creationId xmlns:p14="http://schemas.microsoft.com/office/powerpoint/2010/main" val="883264876"/>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tandard 1-Column Text">
    <p:spTree>
      <p:nvGrpSpPr>
        <p:cNvPr id="1" name=""/>
        <p:cNvGrpSpPr/>
        <p:nvPr/>
      </p:nvGrpSpPr>
      <p:grpSpPr>
        <a:xfrm>
          <a:off x="0" y="0"/>
          <a:ext cx="0" cy="0"/>
          <a:chOff x="0" y="0"/>
          <a:chExt cx="0" cy="0"/>
        </a:xfrm>
      </p:grpSpPr>
      <p:sp>
        <p:nvSpPr>
          <p:cNvPr id="12" name="Text Placeholder 6">
            <a:extLst>
              <a:ext uri="{FF2B5EF4-FFF2-40B4-BE49-F238E27FC236}">
                <a16:creationId xmlns:a16="http://schemas.microsoft.com/office/drawing/2014/main" id="{FD2406EE-A554-5348-AE6D-4D8B343E6201}"/>
              </a:ext>
            </a:extLst>
          </p:cNvPr>
          <p:cNvSpPr>
            <a:spLocks noGrp="1"/>
          </p:cNvSpPr>
          <p:nvPr>
            <p:ph type="body" sz="quarter" idx="15" hasCustomPrompt="1"/>
          </p:nvPr>
        </p:nvSpPr>
        <p:spPr>
          <a:xfrm>
            <a:off x="311150" y="1233488"/>
            <a:ext cx="11569700" cy="4391025"/>
          </a:xfrm>
          <a:prstGeom prst="rect">
            <a:avLst/>
          </a:prstGeom>
        </p:spPr>
        <p:txBody>
          <a:bodyPr tIns="0" rIns="0" bIns="0" numCol="1">
            <a:normAutofit/>
          </a:bodyPr>
          <a:lstStyle>
            <a:lvl1pPr marL="0" indent="0">
              <a:lnSpc>
                <a:spcPct val="100000"/>
              </a:lnSpc>
              <a:spcBef>
                <a:spcPts val="0"/>
              </a:spcBef>
              <a:spcAft>
                <a:spcPts val="600"/>
              </a:spcAft>
              <a:buFont typeface="Arial" panose="020B0604020202020204" pitchFamily="34" charset="0"/>
              <a:buNone/>
              <a:defRPr sz="1600" b="0">
                <a:solidFill>
                  <a:schemeClr val="tx2"/>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dirty="0"/>
              <a:t>This is a one-column layout. Click to add content</a:t>
            </a:r>
          </a:p>
        </p:txBody>
      </p:sp>
      <p:sp>
        <p:nvSpPr>
          <p:cNvPr id="22" name="タイトル プレースホルダ 1">
            <a:extLst>
              <a:ext uri="{FF2B5EF4-FFF2-40B4-BE49-F238E27FC236}">
                <a16:creationId xmlns:a16="http://schemas.microsoft.com/office/drawing/2014/main" id="{86D2E5B8-9E2B-DB46-A55A-5F26569C4F99}"/>
              </a:ext>
            </a:extLst>
          </p:cNvPr>
          <p:cNvSpPr>
            <a:spLocks noGrp="1"/>
          </p:cNvSpPr>
          <p:nvPr>
            <p:ph type="title" hasCustomPrompt="1"/>
          </p:nvPr>
        </p:nvSpPr>
        <p:spPr>
          <a:xfrm>
            <a:off x="606079" y="161605"/>
            <a:ext cx="8730010" cy="685801"/>
          </a:xfrm>
          <a:prstGeom prst="rect">
            <a:avLst/>
          </a:prstGeom>
        </p:spPr>
        <p:txBody>
          <a:bodyPr vert="horz" lIns="0" tIns="0" rIns="0" bIns="0" rtlCol="0" anchor="ctr">
            <a:normAutofit/>
          </a:bodyPr>
          <a:lstStyle>
            <a:lvl1pPr>
              <a:defRPr>
                <a:solidFill>
                  <a:schemeClr val="tx2"/>
                </a:solidFill>
              </a:defRPr>
            </a:lvl1pPr>
          </a:lstStyle>
          <a:p>
            <a:r>
              <a:rPr kumimoji="1" lang="en-US" altLang="ja-JP" dirty="0"/>
              <a:t>Click to add title</a:t>
            </a:r>
            <a:endParaRPr kumimoji="1" lang="ja-JP" altLang="en-US" dirty="0"/>
          </a:p>
        </p:txBody>
      </p:sp>
      <p:sp>
        <p:nvSpPr>
          <p:cNvPr id="20" name="スライド番号プレースホルダ 5">
            <a:extLst>
              <a:ext uri="{FF2B5EF4-FFF2-40B4-BE49-F238E27FC236}">
                <a16:creationId xmlns:a16="http://schemas.microsoft.com/office/drawing/2014/main" id="{51A4825E-63A1-564F-BC3A-FBC167ECE5EB}"/>
              </a:ext>
            </a:extLst>
          </p:cNvPr>
          <p:cNvSpPr>
            <a:spLocks noGrp="1"/>
          </p:cNvSpPr>
          <p:nvPr>
            <p:ph type="sldNum" sz="quarter" idx="4"/>
          </p:nvPr>
        </p:nvSpPr>
        <p:spPr>
          <a:xfrm>
            <a:off x="11585922" y="6524827"/>
            <a:ext cx="294928" cy="196131"/>
          </a:xfrm>
          <a:prstGeom prst="rect">
            <a:avLst/>
          </a:prstGeom>
        </p:spPr>
        <p:txBody>
          <a:bodyPr vert="horz" lIns="0" tIns="45710" rIns="0" bIns="45710" rtlCol="0" anchor="ctr"/>
          <a:lstStyle>
            <a:lvl1pPr algn="r">
              <a:defRPr sz="800" b="1" i="0">
                <a:solidFill>
                  <a:schemeClr val="tx2"/>
                </a:solidFill>
                <a:latin typeface="Calibri" panose="020F0502020204030204" pitchFamily="34" charset="0"/>
                <a:ea typeface="メイリオ" pitchFamily="50" charset="-128"/>
                <a:cs typeface="Calibri" panose="020F0502020204030204" pitchFamily="34" charset="0"/>
              </a:defRPr>
            </a:lvl1pPr>
          </a:lstStyle>
          <a:p>
            <a:pPr defTabSz="1218810"/>
            <a:fld id="{E9B57936-92EF-4126-AE48-1D9D36D15E98}" type="slidenum">
              <a:rPr lang="ja-JP" altLang="en-US" smtClean="0"/>
              <a:pPr defTabSz="1218810"/>
              <a:t>‹#›</a:t>
            </a:fld>
            <a:endParaRPr lang="ja-JP" altLang="en-US" dirty="0"/>
          </a:p>
        </p:txBody>
      </p:sp>
      <p:sp>
        <p:nvSpPr>
          <p:cNvPr id="21" name="Rectangle 20">
            <a:extLst>
              <a:ext uri="{FF2B5EF4-FFF2-40B4-BE49-F238E27FC236}">
                <a16:creationId xmlns:a16="http://schemas.microsoft.com/office/drawing/2014/main" id="{FCF9CDB0-5730-E246-B31F-F5963CF8EFDC}"/>
              </a:ext>
            </a:extLst>
          </p:cNvPr>
          <p:cNvSpPr/>
          <p:nvPr userDrawn="1"/>
        </p:nvSpPr>
        <p:spPr>
          <a:xfrm>
            <a:off x="308038" y="161606"/>
            <a:ext cx="54000" cy="685800"/>
          </a:xfrm>
          <a:prstGeom prst="rect">
            <a:avLst/>
          </a:prstGeom>
          <a:solidFill>
            <a:schemeClr val="accent1"/>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JP" dirty="0">
              <a:solidFill>
                <a:schemeClr val="accent1"/>
              </a:solidFill>
            </a:endParaRPr>
          </a:p>
        </p:txBody>
      </p:sp>
      <p:sp>
        <p:nvSpPr>
          <p:cNvPr id="18" name="Text Placeholder 6">
            <a:extLst>
              <a:ext uri="{FF2B5EF4-FFF2-40B4-BE49-F238E27FC236}">
                <a16:creationId xmlns:a16="http://schemas.microsoft.com/office/drawing/2014/main" id="{A15AF316-450E-5EFE-6EDF-A9A967D88124}"/>
              </a:ext>
            </a:extLst>
          </p:cNvPr>
          <p:cNvSpPr>
            <a:spLocks noGrp="1"/>
          </p:cNvSpPr>
          <p:nvPr>
            <p:ph type="body" sz="quarter" idx="16" hasCustomPrompt="1"/>
          </p:nvPr>
        </p:nvSpPr>
        <p:spPr>
          <a:xfrm>
            <a:off x="2611826" y="6533123"/>
            <a:ext cx="6968348" cy="205613"/>
          </a:xfrm>
          <a:prstGeom prst="rect">
            <a:avLst/>
          </a:prstGeom>
        </p:spPr>
        <p:txBody>
          <a:bodyPr wrap="none" tIns="0" rIns="0" bIns="72000" numCol="1" anchor="ctr">
            <a:noAutofit/>
          </a:bodyPr>
          <a:lstStyle>
            <a:lvl1pPr marL="0" indent="0" algn="ctr">
              <a:lnSpc>
                <a:spcPts val="1600"/>
              </a:lnSpc>
              <a:spcBef>
                <a:spcPts val="0"/>
              </a:spcBef>
              <a:spcAft>
                <a:spcPts val="600"/>
              </a:spcAft>
              <a:buFont typeface="Arial" panose="020B0604020202020204" pitchFamily="34" charset="0"/>
              <a:buNone/>
              <a:defRPr sz="800" b="0">
                <a:solidFill>
                  <a:schemeClr val="tx2"/>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dirty="0"/>
              <a:t>Private and confidential. For internal use only.</a:t>
            </a:r>
          </a:p>
        </p:txBody>
      </p:sp>
      <p:pic>
        <p:nvPicPr>
          <p:cNvPr id="5" name="Picture 13">
            <a:extLst>
              <a:ext uri="{FF2B5EF4-FFF2-40B4-BE49-F238E27FC236}">
                <a16:creationId xmlns:a16="http://schemas.microsoft.com/office/drawing/2014/main" id="{F39E051A-20E3-8D9C-25D6-83256972350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961502" y="5797956"/>
            <a:ext cx="1696231" cy="940780"/>
          </a:xfrm>
          <a:prstGeom prst="rect">
            <a:avLst/>
          </a:prstGeom>
        </p:spPr>
      </p:pic>
    </p:spTree>
    <p:extLst>
      <p:ext uri="{BB962C8B-B14F-4D97-AF65-F5344CB8AC3E}">
        <p14:creationId xmlns:p14="http://schemas.microsoft.com/office/powerpoint/2010/main" val="1315197899"/>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 Title Only">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999AC25-7098-4B4B-82FD-A4D30D16014C}"/>
              </a:ext>
            </a:extLst>
          </p:cNvPr>
          <p:cNvGraphicFramePr>
            <a:graphicFrameLocks noChangeAspect="1"/>
          </p:cNvGraphicFramePr>
          <p:nvPr userDrawn="1">
            <p:custDataLst>
              <p:tags r:id="rId1"/>
            </p:custDataLst>
            <p:extLst>
              <p:ext uri="{D42A27DB-BD31-4B8C-83A1-F6EECF244321}">
                <p14:modId xmlns:p14="http://schemas.microsoft.com/office/powerpoint/2010/main" val="5444188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3" name="Object 2" hidden="1">
                        <a:extLst>
                          <a:ext uri="{FF2B5EF4-FFF2-40B4-BE49-F238E27FC236}">
                            <a16:creationId xmlns:a16="http://schemas.microsoft.com/office/drawing/2014/main" id="{5999AC25-7098-4B4B-82FD-A4D30D16014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1C5993B-CE4C-494B-A943-6C446C7E3F00}"/>
              </a:ext>
            </a:extLst>
          </p:cNvPr>
          <p:cNvSpPr/>
          <p:nvPr userDrawn="1">
            <p:custDataLst>
              <p:tags r:id="rId2"/>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1" i="0" baseline="0" err="1">
              <a:solidFill>
                <a:srgbClr val="FFFFFF"/>
              </a:solidFill>
              <a:latin typeface="Calibri" panose="020F0502020204030204" pitchFamily="34" charset="0"/>
              <a:ea typeface="+mj-ea"/>
              <a:cs typeface="+mj-cs"/>
              <a:sym typeface="Calibri" panose="020F0502020204030204" pitchFamily="34" charset="0"/>
            </a:endParaRPr>
          </a:p>
        </p:txBody>
      </p:sp>
      <p:sp>
        <p:nvSpPr>
          <p:cNvPr id="5" name="Title 4">
            <a:extLst>
              <a:ext uri="{FF2B5EF4-FFF2-40B4-BE49-F238E27FC236}">
                <a16:creationId xmlns:a16="http://schemas.microsoft.com/office/drawing/2014/main" id="{B89F07C0-A632-48F0-9140-C9B337353A94}"/>
              </a:ext>
            </a:extLst>
          </p:cNvPr>
          <p:cNvSpPr>
            <a:spLocks noGrp="1"/>
          </p:cNvSpPr>
          <p:nvPr>
            <p:ph type="title" hasCustomPrompt="1"/>
          </p:nvPr>
        </p:nvSpPr>
        <p:spPr>
          <a:xfrm>
            <a:off x="606078" y="161605"/>
            <a:ext cx="9940253" cy="685801"/>
          </a:xfrm>
          <a:prstGeom prst="rect">
            <a:avLst/>
          </a:prstGeom>
        </p:spPr>
        <p:txBody>
          <a:bodyPr vert="horz" wrap="square" lIns="0" tIns="0" rIns="0" bIns="0" anchor="ctr" anchorCtr="0">
            <a:noAutofit/>
          </a:bodyPr>
          <a:lstStyle>
            <a:lvl1pPr marL="0" indent="0" algn="l">
              <a:lnSpc>
                <a:spcPct val="90000"/>
              </a:lnSpc>
              <a:spcBef>
                <a:spcPct val="0"/>
              </a:spcBef>
              <a:spcAft>
                <a:spcPts val="0"/>
              </a:spcAft>
              <a:defRPr sz="2400" b="1" i="0" u="none" kern="1200" spc="0">
                <a:solidFill>
                  <a:schemeClr val="tx1"/>
                </a:solidFill>
                <a:latin typeface="+mj-lt"/>
                <a:ea typeface="+mj-ea"/>
                <a:cs typeface="+mj-cs"/>
                <a:sym typeface="Trebuchet MS" panose="020B0603020202020204" pitchFamily="34" charset="0"/>
              </a:defRPr>
            </a:lvl1pPr>
          </a:lstStyle>
          <a:p>
            <a:pPr lvl="0"/>
            <a:r>
              <a:rPr lang="en-US"/>
              <a:t>Click to add title</a:t>
            </a:r>
          </a:p>
        </p:txBody>
      </p:sp>
      <p:sp>
        <p:nvSpPr>
          <p:cNvPr id="6" name="Rectangle 5">
            <a:extLst>
              <a:ext uri="{FF2B5EF4-FFF2-40B4-BE49-F238E27FC236}">
                <a16:creationId xmlns:a16="http://schemas.microsoft.com/office/drawing/2014/main" id="{3FD6EA54-87E4-49E8-ACB3-1A5A7E227CDD}"/>
              </a:ext>
            </a:extLst>
          </p:cNvPr>
          <p:cNvSpPr/>
          <p:nvPr userDrawn="1"/>
        </p:nvSpPr>
        <p:spPr>
          <a:xfrm>
            <a:off x="308038" y="161606"/>
            <a:ext cx="54000" cy="685800"/>
          </a:xfrm>
          <a:prstGeom prst="rect">
            <a:avLst/>
          </a:prstGeom>
          <a:solidFill>
            <a:schemeClr val="tx2"/>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lvl="0" algn="ctr"/>
            <a:endParaRPr kumimoji="1" lang="en-JP">
              <a:solidFill>
                <a:schemeClr val="accent1"/>
              </a:solidFill>
              <a:latin typeface="+mn-lt"/>
              <a:ea typeface="+mn-ea"/>
              <a:cs typeface="+mn-cs"/>
            </a:endParaRPr>
          </a:p>
        </p:txBody>
      </p:sp>
      <p:pic>
        <p:nvPicPr>
          <p:cNvPr id="7" name="Picture 6" descr="Takeda">
            <a:extLst>
              <a:ext uri="{FF2B5EF4-FFF2-40B4-BE49-F238E27FC236}">
                <a16:creationId xmlns:a16="http://schemas.microsoft.com/office/drawing/2014/main" id="{7A552D47-024A-4288-BDCC-6343C95334F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546331" y="-1615"/>
            <a:ext cx="1696232" cy="940780"/>
          </a:xfrm>
          <a:prstGeom prst="rect">
            <a:avLst/>
          </a:prstGeom>
        </p:spPr>
      </p:pic>
    </p:spTree>
    <p:extLst>
      <p:ext uri="{BB962C8B-B14F-4D97-AF65-F5344CB8AC3E}">
        <p14:creationId xmlns:p14="http://schemas.microsoft.com/office/powerpoint/2010/main" val="1930998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tandard 1-Column Text watermark3">
    <p:spTree>
      <p:nvGrpSpPr>
        <p:cNvPr id="1" name=""/>
        <p:cNvGrpSpPr/>
        <p:nvPr/>
      </p:nvGrpSpPr>
      <p:grpSpPr>
        <a:xfrm>
          <a:off x="0" y="0"/>
          <a:ext cx="0" cy="0"/>
          <a:chOff x="0" y="0"/>
          <a:chExt cx="0" cy="0"/>
        </a:xfrm>
      </p:grpSpPr>
      <p:sp>
        <p:nvSpPr>
          <p:cNvPr id="12" name="Text Placeholder 6">
            <a:extLst>
              <a:ext uri="{FF2B5EF4-FFF2-40B4-BE49-F238E27FC236}">
                <a16:creationId xmlns:a16="http://schemas.microsoft.com/office/drawing/2014/main" id="{FD2406EE-A554-5348-AE6D-4D8B343E6201}"/>
              </a:ext>
            </a:extLst>
          </p:cNvPr>
          <p:cNvSpPr>
            <a:spLocks noGrp="1"/>
          </p:cNvSpPr>
          <p:nvPr>
            <p:ph type="body" sz="quarter" idx="15" hasCustomPrompt="1"/>
          </p:nvPr>
        </p:nvSpPr>
        <p:spPr>
          <a:xfrm>
            <a:off x="311150" y="1233488"/>
            <a:ext cx="11569700" cy="4391025"/>
          </a:xfrm>
          <a:prstGeom prst="rect">
            <a:avLst/>
          </a:prstGeom>
        </p:spPr>
        <p:txBody>
          <a:bodyPr tIns="0" rIns="0" bIns="0" numCol="1">
            <a:normAutofit/>
          </a:bodyPr>
          <a:lstStyle>
            <a:lvl1pPr marL="0" indent="0">
              <a:lnSpc>
                <a:spcPct val="100000"/>
              </a:lnSpc>
              <a:spcBef>
                <a:spcPts val="0"/>
              </a:spcBef>
              <a:spcAft>
                <a:spcPts val="600"/>
              </a:spcAft>
              <a:buFont typeface="Arial" panose="020B0604020202020204" pitchFamily="34" charset="0"/>
              <a:buNone/>
              <a:defRPr sz="1600" b="0">
                <a:solidFill>
                  <a:schemeClr val="tx2"/>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dirty="0"/>
              <a:t>This is a one-column layout. Click to add content</a:t>
            </a:r>
          </a:p>
        </p:txBody>
      </p:sp>
      <p:sp>
        <p:nvSpPr>
          <p:cNvPr id="22" name="タイトル プレースホルダ 1">
            <a:extLst>
              <a:ext uri="{FF2B5EF4-FFF2-40B4-BE49-F238E27FC236}">
                <a16:creationId xmlns:a16="http://schemas.microsoft.com/office/drawing/2014/main" id="{86D2E5B8-9E2B-DB46-A55A-5F26569C4F99}"/>
              </a:ext>
            </a:extLst>
          </p:cNvPr>
          <p:cNvSpPr>
            <a:spLocks noGrp="1"/>
          </p:cNvSpPr>
          <p:nvPr>
            <p:ph type="title" hasCustomPrompt="1"/>
          </p:nvPr>
        </p:nvSpPr>
        <p:spPr>
          <a:xfrm>
            <a:off x="606079" y="161605"/>
            <a:ext cx="8730010" cy="685801"/>
          </a:xfrm>
          <a:prstGeom prst="rect">
            <a:avLst/>
          </a:prstGeom>
        </p:spPr>
        <p:txBody>
          <a:bodyPr vert="horz" lIns="0" tIns="0" rIns="0" bIns="0" rtlCol="0" anchor="ctr">
            <a:normAutofit/>
          </a:bodyPr>
          <a:lstStyle>
            <a:lvl1pPr>
              <a:defRPr>
                <a:solidFill>
                  <a:schemeClr val="tx2"/>
                </a:solidFill>
              </a:defRPr>
            </a:lvl1pPr>
          </a:lstStyle>
          <a:p>
            <a:r>
              <a:rPr kumimoji="1" lang="en-US" altLang="ja-JP" dirty="0"/>
              <a:t>Click to add title</a:t>
            </a:r>
            <a:endParaRPr kumimoji="1" lang="ja-JP" altLang="en-US" dirty="0"/>
          </a:p>
        </p:txBody>
      </p:sp>
      <p:sp>
        <p:nvSpPr>
          <p:cNvPr id="20" name="スライド番号プレースホルダ 5">
            <a:extLst>
              <a:ext uri="{FF2B5EF4-FFF2-40B4-BE49-F238E27FC236}">
                <a16:creationId xmlns:a16="http://schemas.microsoft.com/office/drawing/2014/main" id="{51A4825E-63A1-564F-BC3A-FBC167ECE5EB}"/>
              </a:ext>
            </a:extLst>
          </p:cNvPr>
          <p:cNvSpPr>
            <a:spLocks noGrp="1"/>
          </p:cNvSpPr>
          <p:nvPr>
            <p:ph type="sldNum" sz="quarter" idx="4"/>
          </p:nvPr>
        </p:nvSpPr>
        <p:spPr>
          <a:xfrm>
            <a:off x="11585922" y="6524827"/>
            <a:ext cx="294928" cy="196131"/>
          </a:xfrm>
          <a:prstGeom prst="rect">
            <a:avLst/>
          </a:prstGeom>
        </p:spPr>
        <p:txBody>
          <a:bodyPr vert="horz" lIns="0" tIns="45710" rIns="0" bIns="45710" rtlCol="0" anchor="ctr"/>
          <a:lstStyle>
            <a:lvl1pPr algn="r">
              <a:defRPr sz="800" b="1" i="0">
                <a:solidFill>
                  <a:schemeClr val="tx2"/>
                </a:solidFill>
                <a:latin typeface="Calibri" panose="020F0502020204030204" pitchFamily="34" charset="0"/>
                <a:ea typeface="メイリオ" pitchFamily="50" charset="-128"/>
                <a:cs typeface="Calibri" panose="020F0502020204030204" pitchFamily="34" charset="0"/>
              </a:defRPr>
            </a:lvl1pPr>
          </a:lstStyle>
          <a:p>
            <a:pPr defTabSz="1218810"/>
            <a:fld id="{E9B57936-92EF-4126-AE48-1D9D36D15E98}" type="slidenum">
              <a:rPr lang="ja-JP" altLang="en-US" smtClean="0"/>
              <a:pPr defTabSz="1218810"/>
              <a:t>‹#›</a:t>
            </a:fld>
            <a:endParaRPr lang="ja-JP" altLang="en-US" dirty="0"/>
          </a:p>
        </p:txBody>
      </p:sp>
      <p:sp>
        <p:nvSpPr>
          <p:cNvPr id="21" name="Rectangle 20">
            <a:extLst>
              <a:ext uri="{FF2B5EF4-FFF2-40B4-BE49-F238E27FC236}">
                <a16:creationId xmlns:a16="http://schemas.microsoft.com/office/drawing/2014/main" id="{FCF9CDB0-5730-E246-B31F-F5963CF8EFDC}"/>
              </a:ext>
            </a:extLst>
          </p:cNvPr>
          <p:cNvSpPr/>
          <p:nvPr userDrawn="1"/>
        </p:nvSpPr>
        <p:spPr>
          <a:xfrm>
            <a:off x="308038" y="161606"/>
            <a:ext cx="54000" cy="685800"/>
          </a:xfrm>
          <a:prstGeom prst="rect">
            <a:avLst/>
          </a:prstGeom>
          <a:solidFill>
            <a:schemeClr val="accent1"/>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JP" dirty="0">
              <a:solidFill>
                <a:schemeClr val="accent1"/>
              </a:solidFill>
            </a:endParaRPr>
          </a:p>
        </p:txBody>
      </p:sp>
      <p:sp>
        <p:nvSpPr>
          <p:cNvPr id="14" name="Text Placeholder 6">
            <a:extLst>
              <a:ext uri="{FF2B5EF4-FFF2-40B4-BE49-F238E27FC236}">
                <a16:creationId xmlns:a16="http://schemas.microsoft.com/office/drawing/2014/main" id="{0218B520-F79E-8EC8-08FA-B9A6EB0E429F}"/>
              </a:ext>
            </a:extLst>
          </p:cNvPr>
          <p:cNvSpPr>
            <a:spLocks noGrp="1"/>
          </p:cNvSpPr>
          <p:nvPr>
            <p:ph type="body" sz="quarter" idx="16" hasCustomPrompt="1"/>
          </p:nvPr>
        </p:nvSpPr>
        <p:spPr>
          <a:xfrm>
            <a:off x="2611826" y="6533123"/>
            <a:ext cx="6968348" cy="205613"/>
          </a:xfrm>
          <a:prstGeom prst="rect">
            <a:avLst/>
          </a:prstGeom>
        </p:spPr>
        <p:txBody>
          <a:bodyPr wrap="none" tIns="0" rIns="0" bIns="72000" numCol="1" anchor="ctr">
            <a:noAutofit/>
          </a:bodyPr>
          <a:lstStyle>
            <a:lvl1pPr marL="0" indent="0" algn="ctr">
              <a:lnSpc>
                <a:spcPts val="1600"/>
              </a:lnSpc>
              <a:spcBef>
                <a:spcPts val="0"/>
              </a:spcBef>
              <a:spcAft>
                <a:spcPts val="600"/>
              </a:spcAft>
              <a:buFont typeface="Arial" panose="020B0604020202020204" pitchFamily="34" charset="0"/>
              <a:buNone/>
              <a:defRPr sz="800" b="0">
                <a:solidFill>
                  <a:schemeClr val="tx2"/>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dirty="0"/>
              <a:t>Private and confidential. For internal use only.</a:t>
            </a:r>
          </a:p>
        </p:txBody>
      </p:sp>
      <p:sp>
        <p:nvSpPr>
          <p:cNvPr id="15" name="Freeform 17">
            <a:extLst>
              <a:ext uri="{FF2B5EF4-FFF2-40B4-BE49-F238E27FC236}">
                <a16:creationId xmlns:a16="http://schemas.microsoft.com/office/drawing/2014/main" id="{69E6024E-1A5A-3ABB-5BD2-55FE542E60C3}"/>
              </a:ext>
            </a:extLst>
          </p:cNvPr>
          <p:cNvSpPr>
            <a:spLocks noEditPoints="1"/>
          </p:cNvSpPr>
          <p:nvPr userDrawn="1"/>
        </p:nvSpPr>
        <p:spPr bwMode="auto">
          <a:xfrm>
            <a:off x="4241188" y="1287431"/>
            <a:ext cx="3692724" cy="2884319"/>
          </a:xfrm>
          <a:custGeom>
            <a:avLst/>
            <a:gdLst>
              <a:gd name="T0" fmla="*/ 676 w 1311"/>
              <a:gd name="T1" fmla="*/ 64 h 1024"/>
              <a:gd name="T2" fmla="*/ 690 w 1311"/>
              <a:gd name="T3" fmla="*/ 104 h 1024"/>
              <a:gd name="T4" fmla="*/ 656 w 1311"/>
              <a:gd name="T5" fmla="*/ 129 h 1024"/>
              <a:gd name="T6" fmla="*/ 621 w 1311"/>
              <a:gd name="T7" fmla="*/ 104 h 1024"/>
              <a:gd name="T8" fmla="*/ 634 w 1311"/>
              <a:gd name="T9" fmla="*/ 64 h 1024"/>
              <a:gd name="T10" fmla="*/ 164 w 1311"/>
              <a:gd name="T11" fmla="*/ 857 h 1024"/>
              <a:gd name="T12" fmla="*/ 251 w 1311"/>
              <a:gd name="T13" fmla="*/ 921 h 1024"/>
              <a:gd name="T14" fmla="*/ 218 w 1311"/>
              <a:gd name="T15" fmla="*/ 1024 h 1024"/>
              <a:gd name="T16" fmla="*/ 110 w 1311"/>
              <a:gd name="T17" fmla="*/ 1024 h 1024"/>
              <a:gd name="T18" fmla="*/ 76 w 1311"/>
              <a:gd name="T19" fmla="*/ 921 h 1024"/>
              <a:gd name="T20" fmla="*/ 164 w 1311"/>
              <a:gd name="T21" fmla="*/ 857 h 1024"/>
              <a:gd name="T22" fmla="*/ 108 w 1311"/>
              <a:gd name="T23" fmla="*/ 635 h 1024"/>
              <a:gd name="T24" fmla="*/ 121 w 1311"/>
              <a:gd name="T25" fmla="*/ 674 h 1024"/>
              <a:gd name="T26" fmla="*/ 88 w 1311"/>
              <a:gd name="T27" fmla="*/ 699 h 1024"/>
              <a:gd name="T28" fmla="*/ 53 w 1311"/>
              <a:gd name="T29" fmla="*/ 674 h 1024"/>
              <a:gd name="T30" fmla="*/ 66 w 1311"/>
              <a:gd name="T31" fmla="*/ 635 h 1024"/>
              <a:gd name="T32" fmla="*/ 164 w 1311"/>
              <a:gd name="T33" fmla="*/ 286 h 1024"/>
              <a:gd name="T34" fmla="*/ 251 w 1311"/>
              <a:gd name="T35" fmla="*/ 349 h 1024"/>
              <a:gd name="T36" fmla="*/ 218 w 1311"/>
              <a:gd name="T37" fmla="*/ 452 h 1024"/>
              <a:gd name="T38" fmla="*/ 110 w 1311"/>
              <a:gd name="T39" fmla="*/ 452 h 1024"/>
              <a:gd name="T40" fmla="*/ 76 w 1311"/>
              <a:gd name="T41" fmla="*/ 349 h 1024"/>
              <a:gd name="T42" fmla="*/ 164 w 1311"/>
              <a:gd name="T43" fmla="*/ 286 h 1024"/>
              <a:gd name="T44" fmla="*/ 393 w 1311"/>
              <a:gd name="T45" fmla="*/ 140 h 1024"/>
              <a:gd name="T46" fmla="*/ 406 w 1311"/>
              <a:gd name="T47" fmla="*/ 181 h 1024"/>
              <a:gd name="T48" fmla="*/ 372 w 1311"/>
              <a:gd name="T49" fmla="*/ 205 h 1024"/>
              <a:gd name="T50" fmla="*/ 339 w 1311"/>
              <a:gd name="T51" fmla="*/ 181 h 1024"/>
              <a:gd name="T52" fmla="*/ 351 w 1311"/>
              <a:gd name="T53" fmla="*/ 140 h 1024"/>
              <a:gd name="T54" fmla="*/ 941 w 1311"/>
              <a:gd name="T55" fmla="*/ 78 h 1024"/>
              <a:gd name="T56" fmla="*/ 1027 w 1311"/>
              <a:gd name="T57" fmla="*/ 141 h 1024"/>
              <a:gd name="T58" fmla="*/ 994 w 1311"/>
              <a:gd name="T59" fmla="*/ 244 h 1024"/>
              <a:gd name="T60" fmla="*/ 886 w 1311"/>
              <a:gd name="T61" fmla="*/ 244 h 1024"/>
              <a:gd name="T62" fmla="*/ 853 w 1311"/>
              <a:gd name="T63" fmla="*/ 141 h 1024"/>
              <a:gd name="T64" fmla="*/ 941 w 1311"/>
              <a:gd name="T65" fmla="*/ 78 h 1024"/>
              <a:gd name="T66" fmla="*/ 1169 w 1311"/>
              <a:gd name="T67" fmla="*/ 348 h 1024"/>
              <a:gd name="T68" fmla="*/ 1182 w 1311"/>
              <a:gd name="T69" fmla="*/ 389 h 1024"/>
              <a:gd name="T70" fmla="*/ 1148 w 1311"/>
              <a:gd name="T71" fmla="*/ 413 h 1024"/>
              <a:gd name="T72" fmla="*/ 1113 w 1311"/>
              <a:gd name="T73" fmla="*/ 389 h 1024"/>
              <a:gd name="T74" fmla="*/ 1127 w 1311"/>
              <a:gd name="T75" fmla="*/ 348 h 1024"/>
              <a:gd name="T76" fmla="*/ 1224 w 1311"/>
              <a:gd name="T77" fmla="*/ 570 h 1024"/>
              <a:gd name="T78" fmla="*/ 1311 w 1311"/>
              <a:gd name="T79" fmla="*/ 635 h 1024"/>
              <a:gd name="T80" fmla="*/ 1278 w 1311"/>
              <a:gd name="T81" fmla="*/ 738 h 1024"/>
              <a:gd name="T82" fmla="*/ 1170 w 1311"/>
              <a:gd name="T83" fmla="*/ 738 h 1024"/>
              <a:gd name="T84" fmla="*/ 1136 w 1311"/>
              <a:gd name="T85" fmla="*/ 635 h 1024"/>
              <a:gd name="T86" fmla="*/ 1224 w 1311"/>
              <a:gd name="T87" fmla="*/ 570 h 1024"/>
              <a:gd name="T88" fmla="*/ 1169 w 1311"/>
              <a:gd name="T89" fmla="*/ 918 h 1024"/>
              <a:gd name="T90" fmla="*/ 1182 w 1311"/>
              <a:gd name="T91" fmla="*/ 959 h 1024"/>
              <a:gd name="T92" fmla="*/ 1149 w 1311"/>
              <a:gd name="T93" fmla="*/ 983 h 1024"/>
              <a:gd name="T94" fmla="*/ 1115 w 1311"/>
              <a:gd name="T95" fmla="*/ 959 h 1024"/>
              <a:gd name="T96" fmla="*/ 1127 w 1311"/>
              <a:gd name="T97" fmla="*/ 918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11" h="1024">
                <a:moveTo>
                  <a:pt x="656" y="0"/>
                </a:moveTo>
                <a:lnTo>
                  <a:pt x="676" y="64"/>
                </a:lnTo>
                <a:lnTo>
                  <a:pt x="743" y="64"/>
                </a:lnTo>
                <a:lnTo>
                  <a:pt x="690" y="104"/>
                </a:lnTo>
                <a:lnTo>
                  <a:pt x="709" y="168"/>
                </a:lnTo>
                <a:lnTo>
                  <a:pt x="656" y="129"/>
                </a:lnTo>
                <a:lnTo>
                  <a:pt x="601" y="168"/>
                </a:lnTo>
                <a:lnTo>
                  <a:pt x="621" y="104"/>
                </a:lnTo>
                <a:lnTo>
                  <a:pt x="568" y="64"/>
                </a:lnTo>
                <a:lnTo>
                  <a:pt x="634" y="64"/>
                </a:lnTo>
                <a:lnTo>
                  <a:pt x="656" y="0"/>
                </a:lnTo>
                <a:close/>
                <a:moveTo>
                  <a:pt x="164" y="857"/>
                </a:moveTo>
                <a:lnTo>
                  <a:pt x="185" y="919"/>
                </a:lnTo>
                <a:lnTo>
                  <a:pt x="251" y="921"/>
                </a:lnTo>
                <a:lnTo>
                  <a:pt x="198" y="960"/>
                </a:lnTo>
                <a:lnTo>
                  <a:pt x="218" y="1024"/>
                </a:lnTo>
                <a:lnTo>
                  <a:pt x="164" y="984"/>
                </a:lnTo>
                <a:lnTo>
                  <a:pt x="110" y="1024"/>
                </a:lnTo>
                <a:lnTo>
                  <a:pt x="131" y="960"/>
                </a:lnTo>
                <a:lnTo>
                  <a:pt x="76" y="921"/>
                </a:lnTo>
                <a:lnTo>
                  <a:pt x="143" y="919"/>
                </a:lnTo>
                <a:lnTo>
                  <a:pt x="164" y="857"/>
                </a:lnTo>
                <a:close/>
                <a:moveTo>
                  <a:pt x="88" y="572"/>
                </a:moveTo>
                <a:lnTo>
                  <a:pt x="108" y="635"/>
                </a:lnTo>
                <a:lnTo>
                  <a:pt x="175" y="635"/>
                </a:lnTo>
                <a:lnTo>
                  <a:pt x="121" y="674"/>
                </a:lnTo>
                <a:lnTo>
                  <a:pt x="141" y="738"/>
                </a:lnTo>
                <a:lnTo>
                  <a:pt x="88" y="699"/>
                </a:lnTo>
                <a:lnTo>
                  <a:pt x="33" y="738"/>
                </a:lnTo>
                <a:lnTo>
                  <a:pt x="53" y="674"/>
                </a:lnTo>
                <a:lnTo>
                  <a:pt x="0" y="635"/>
                </a:lnTo>
                <a:lnTo>
                  <a:pt x="66" y="635"/>
                </a:lnTo>
                <a:lnTo>
                  <a:pt x="88" y="572"/>
                </a:lnTo>
                <a:close/>
                <a:moveTo>
                  <a:pt x="164" y="286"/>
                </a:moveTo>
                <a:lnTo>
                  <a:pt x="185" y="349"/>
                </a:lnTo>
                <a:lnTo>
                  <a:pt x="251" y="349"/>
                </a:lnTo>
                <a:lnTo>
                  <a:pt x="198" y="389"/>
                </a:lnTo>
                <a:lnTo>
                  <a:pt x="218" y="452"/>
                </a:lnTo>
                <a:lnTo>
                  <a:pt x="164" y="414"/>
                </a:lnTo>
                <a:lnTo>
                  <a:pt x="110" y="452"/>
                </a:lnTo>
                <a:lnTo>
                  <a:pt x="131" y="389"/>
                </a:lnTo>
                <a:lnTo>
                  <a:pt x="76" y="349"/>
                </a:lnTo>
                <a:lnTo>
                  <a:pt x="143" y="349"/>
                </a:lnTo>
                <a:lnTo>
                  <a:pt x="164" y="286"/>
                </a:lnTo>
                <a:close/>
                <a:moveTo>
                  <a:pt x="372" y="76"/>
                </a:moveTo>
                <a:lnTo>
                  <a:pt x="393" y="140"/>
                </a:lnTo>
                <a:lnTo>
                  <a:pt x="459" y="141"/>
                </a:lnTo>
                <a:lnTo>
                  <a:pt x="406" y="181"/>
                </a:lnTo>
                <a:lnTo>
                  <a:pt x="426" y="244"/>
                </a:lnTo>
                <a:lnTo>
                  <a:pt x="372" y="205"/>
                </a:lnTo>
                <a:lnTo>
                  <a:pt x="318" y="244"/>
                </a:lnTo>
                <a:lnTo>
                  <a:pt x="339" y="181"/>
                </a:lnTo>
                <a:lnTo>
                  <a:pt x="285" y="141"/>
                </a:lnTo>
                <a:lnTo>
                  <a:pt x="351" y="140"/>
                </a:lnTo>
                <a:lnTo>
                  <a:pt x="372" y="76"/>
                </a:lnTo>
                <a:close/>
                <a:moveTo>
                  <a:pt x="941" y="78"/>
                </a:moveTo>
                <a:lnTo>
                  <a:pt x="961" y="140"/>
                </a:lnTo>
                <a:lnTo>
                  <a:pt x="1027" y="141"/>
                </a:lnTo>
                <a:lnTo>
                  <a:pt x="974" y="181"/>
                </a:lnTo>
                <a:lnTo>
                  <a:pt x="994" y="244"/>
                </a:lnTo>
                <a:lnTo>
                  <a:pt x="941" y="205"/>
                </a:lnTo>
                <a:lnTo>
                  <a:pt x="886" y="244"/>
                </a:lnTo>
                <a:lnTo>
                  <a:pt x="907" y="181"/>
                </a:lnTo>
                <a:lnTo>
                  <a:pt x="853" y="141"/>
                </a:lnTo>
                <a:lnTo>
                  <a:pt x="919" y="140"/>
                </a:lnTo>
                <a:lnTo>
                  <a:pt x="941" y="78"/>
                </a:lnTo>
                <a:close/>
                <a:moveTo>
                  <a:pt x="1148" y="286"/>
                </a:moveTo>
                <a:lnTo>
                  <a:pt x="1169" y="348"/>
                </a:lnTo>
                <a:lnTo>
                  <a:pt x="1235" y="349"/>
                </a:lnTo>
                <a:lnTo>
                  <a:pt x="1182" y="389"/>
                </a:lnTo>
                <a:lnTo>
                  <a:pt x="1202" y="452"/>
                </a:lnTo>
                <a:lnTo>
                  <a:pt x="1148" y="413"/>
                </a:lnTo>
                <a:lnTo>
                  <a:pt x="1094" y="452"/>
                </a:lnTo>
                <a:lnTo>
                  <a:pt x="1113" y="389"/>
                </a:lnTo>
                <a:lnTo>
                  <a:pt x="1060" y="349"/>
                </a:lnTo>
                <a:lnTo>
                  <a:pt x="1127" y="348"/>
                </a:lnTo>
                <a:lnTo>
                  <a:pt x="1148" y="286"/>
                </a:lnTo>
                <a:close/>
                <a:moveTo>
                  <a:pt x="1224" y="570"/>
                </a:moveTo>
                <a:lnTo>
                  <a:pt x="1245" y="634"/>
                </a:lnTo>
                <a:lnTo>
                  <a:pt x="1311" y="635"/>
                </a:lnTo>
                <a:lnTo>
                  <a:pt x="1258" y="674"/>
                </a:lnTo>
                <a:lnTo>
                  <a:pt x="1278" y="738"/>
                </a:lnTo>
                <a:lnTo>
                  <a:pt x="1224" y="699"/>
                </a:lnTo>
                <a:lnTo>
                  <a:pt x="1170" y="738"/>
                </a:lnTo>
                <a:lnTo>
                  <a:pt x="1189" y="674"/>
                </a:lnTo>
                <a:lnTo>
                  <a:pt x="1136" y="635"/>
                </a:lnTo>
                <a:lnTo>
                  <a:pt x="1203" y="634"/>
                </a:lnTo>
                <a:lnTo>
                  <a:pt x="1224" y="570"/>
                </a:lnTo>
                <a:close/>
                <a:moveTo>
                  <a:pt x="1149" y="856"/>
                </a:moveTo>
                <a:lnTo>
                  <a:pt x="1169" y="918"/>
                </a:lnTo>
                <a:lnTo>
                  <a:pt x="1235" y="919"/>
                </a:lnTo>
                <a:lnTo>
                  <a:pt x="1182" y="959"/>
                </a:lnTo>
                <a:lnTo>
                  <a:pt x="1202" y="1022"/>
                </a:lnTo>
                <a:lnTo>
                  <a:pt x="1149" y="983"/>
                </a:lnTo>
                <a:lnTo>
                  <a:pt x="1094" y="1022"/>
                </a:lnTo>
                <a:lnTo>
                  <a:pt x="1115" y="959"/>
                </a:lnTo>
                <a:lnTo>
                  <a:pt x="1061" y="919"/>
                </a:lnTo>
                <a:lnTo>
                  <a:pt x="1127" y="918"/>
                </a:lnTo>
                <a:lnTo>
                  <a:pt x="1149" y="856"/>
                </a:lnTo>
                <a:close/>
              </a:path>
            </a:pathLst>
          </a:custGeom>
          <a:solidFill>
            <a:srgbClr val="FDF6E5"/>
          </a:solidFill>
          <a:ln>
            <a:noFill/>
          </a:ln>
        </p:spPr>
        <p:txBody>
          <a:bodyPr vert="horz" wrap="square" lIns="91440" tIns="45720" rIns="91440" bIns="45720" numCol="1" anchor="t" anchorCtr="0" compatLnSpc="1">
            <a:prstTxWarp prst="textNoShape">
              <a:avLst/>
            </a:prstTxWarp>
          </a:bodyPr>
          <a:lstStyle/>
          <a:p>
            <a:endParaRPr lang="en-GB"/>
          </a:p>
        </p:txBody>
      </p:sp>
      <p:sp>
        <p:nvSpPr>
          <p:cNvPr id="16" name="Freeform 22">
            <a:extLst>
              <a:ext uri="{FF2B5EF4-FFF2-40B4-BE49-F238E27FC236}">
                <a16:creationId xmlns:a16="http://schemas.microsoft.com/office/drawing/2014/main" id="{4A49541F-8FC2-F899-5342-966C46A4F266}"/>
              </a:ext>
            </a:extLst>
          </p:cNvPr>
          <p:cNvSpPr>
            <a:spLocks/>
          </p:cNvSpPr>
          <p:nvPr userDrawn="1"/>
        </p:nvSpPr>
        <p:spPr bwMode="auto">
          <a:xfrm>
            <a:off x="2838458" y="3332369"/>
            <a:ext cx="3256134" cy="3084306"/>
          </a:xfrm>
          <a:custGeom>
            <a:avLst/>
            <a:gdLst>
              <a:gd name="T0" fmla="*/ 214 w 1156"/>
              <a:gd name="T1" fmla="*/ 1095 h 1095"/>
              <a:gd name="T2" fmla="*/ 411 w 1156"/>
              <a:gd name="T3" fmla="*/ 445 h 1095"/>
              <a:gd name="T4" fmla="*/ 0 w 1156"/>
              <a:gd name="T5" fmla="*/ 315 h 1095"/>
              <a:gd name="T6" fmla="*/ 1156 w 1156"/>
              <a:gd name="T7" fmla="*/ 0 h 1095"/>
              <a:gd name="T8" fmla="*/ 214 w 1156"/>
              <a:gd name="T9" fmla="*/ 1095 h 1095"/>
            </a:gdLst>
            <a:ahLst/>
            <a:cxnLst>
              <a:cxn ang="0">
                <a:pos x="T0" y="T1"/>
              </a:cxn>
              <a:cxn ang="0">
                <a:pos x="T2" y="T3"/>
              </a:cxn>
              <a:cxn ang="0">
                <a:pos x="T4" y="T5"/>
              </a:cxn>
              <a:cxn ang="0">
                <a:pos x="T6" y="T7"/>
              </a:cxn>
              <a:cxn ang="0">
                <a:pos x="T8" y="T9"/>
              </a:cxn>
            </a:cxnLst>
            <a:rect l="0" t="0" r="r" b="b"/>
            <a:pathLst>
              <a:path w="1156" h="1095">
                <a:moveTo>
                  <a:pt x="214" y="1095"/>
                </a:moveTo>
                <a:lnTo>
                  <a:pt x="411" y="445"/>
                </a:lnTo>
                <a:lnTo>
                  <a:pt x="0" y="315"/>
                </a:lnTo>
                <a:lnTo>
                  <a:pt x="1156" y="0"/>
                </a:lnTo>
                <a:lnTo>
                  <a:pt x="214" y="1095"/>
                </a:lnTo>
                <a:close/>
              </a:path>
            </a:pathLst>
          </a:custGeom>
          <a:solidFill>
            <a:srgbClr val="F2F5FA"/>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7" name="Oval 24">
            <a:extLst>
              <a:ext uri="{FF2B5EF4-FFF2-40B4-BE49-F238E27FC236}">
                <a16:creationId xmlns:a16="http://schemas.microsoft.com/office/drawing/2014/main" id="{26776344-C64F-BD0E-401B-4B3AF8F25801}"/>
              </a:ext>
            </a:extLst>
          </p:cNvPr>
          <p:cNvSpPr>
            <a:spLocks noChangeArrowheads="1"/>
          </p:cNvSpPr>
          <p:nvPr userDrawn="1"/>
        </p:nvSpPr>
        <p:spPr bwMode="auto">
          <a:xfrm>
            <a:off x="4089082" y="2721141"/>
            <a:ext cx="887264" cy="895713"/>
          </a:xfrm>
          <a:prstGeom prst="ellipse">
            <a:avLst/>
          </a:prstGeom>
          <a:solidFill>
            <a:srgbClr val="F2F5FA"/>
          </a:solidFill>
          <a:ln>
            <a:noFill/>
          </a:ln>
        </p:spPr>
        <p:txBody>
          <a:bodyPr vert="horz" wrap="square" lIns="91440" tIns="45720" rIns="91440" bIns="45720" numCol="1" anchor="t" anchorCtr="0" compatLnSpc="1">
            <a:prstTxWarp prst="textNoShape">
              <a:avLst/>
            </a:prstTxWarp>
          </a:bodyPr>
          <a:lstStyle/>
          <a:p>
            <a:endParaRPr lang="en-GB"/>
          </a:p>
        </p:txBody>
      </p:sp>
      <p:sp>
        <p:nvSpPr>
          <p:cNvPr id="18" name="Freeform 29">
            <a:extLst>
              <a:ext uri="{FF2B5EF4-FFF2-40B4-BE49-F238E27FC236}">
                <a16:creationId xmlns:a16="http://schemas.microsoft.com/office/drawing/2014/main" id="{7AF294C2-5F8C-3B41-0DC9-5FEB6B6FDC0D}"/>
              </a:ext>
            </a:extLst>
          </p:cNvPr>
          <p:cNvSpPr>
            <a:spLocks/>
          </p:cNvSpPr>
          <p:nvPr userDrawn="1"/>
        </p:nvSpPr>
        <p:spPr bwMode="auto">
          <a:xfrm>
            <a:off x="6094592" y="3332369"/>
            <a:ext cx="3258950" cy="3084306"/>
          </a:xfrm>
          <a:custGeom>
            <a:avLst/>
            <a:gdLst>
              <a:gd name="T0" fmla="*/ 0 w 1157"/>
              <a:gd name="T1" fmla="*/ 0 h 1095"/>
              <a:gd name="T2" fmla="*/ 1157 w 1157"/>
              <a:gd name="T3" fmla="*/ 315 h 1095"/>
              <a:gd name="T4" fmla="*/ 746 w 1157"/>
              <a:gd name="T5" fmla="*/ 445 h 1095"/>
              <a:gd name="T6" fmla="*/ 942 w 1157"/>
              <a:gd name="T7" fmla="*/ 1095 h 1095"/>
              <a:gd name="T8" fmla="*/ 0 w 1157"/>
              <a:gd name="T9" fmla="*/ 0 h 1095"/>
            </a:gdLst>
            <a:ahLst/>
            <a:cxnLst>
              <a:cxn ang="0">
                <a:pos x="T0" y="T1"/>
              </a:cxn>
              <a:cxn ang="0">
                <a:pos x="T2" y="T3"/>
              </a:cxn>
              <a:cxn ang="0">
                <a:pos x="T4" y="T5"/>
              </a:cxn>
              <a:cxn ang="0">
                <a:pos x="T6" y="T7"/>
              </a:cxn>
              <a:cxn ang="0">
                <a:pos x="T8" y="T9"/>
              </a:cxn>
            </a:cxnLst>
            <a:rect l="0" t="0" r="r" b="b"/>
            <a:pathLst>
              <a:path w="1157" h="1095">
                <a:moveTo>
                  <a:pt x="0" y="0"/>
                </a:moveTo>
                <a:lnTo>
                  <a:pt x="1157" y="315"/>
                </a:lnTo>
                <a:lnTo>
                  <a:pt x="746" y="445"/>
                </a:lnTo>
                <a:lnTo>
                  <a:pt x="942" y="1095"/>
                </a:lnTo>
                <a:lnTo>
                  <a:pt x="0" y="0"/>
                </a:lnTo>
                <a:close/>
              </a:path>
            </a:pathLst>
          </a:custGeom>
          <a:solidFill>
            <a:srgbClr val="FDF6E5"/>
          </a:solidFill>
          <a:ln>
            <a:noFill/>
          </a:ln>
        </p:spPr>
        <p:txBody>
          <a:bodyPr vert="horz" wrap="square" lIns="91440" tIns="45720" rIns="91440" bIns="45720" numCol="1" anchor="t" anchorCtr="0" compatLnSpc="1">
            <a:prstTxWarp prst="textNoShape">
              <a:avLst/>
            </a:prstTxWarp>
          </a:bodyPr>
          <a:lstStyle/>
          <a:p>
            <a:endParaRPr lang="en-GB"/>
          </a:p>
        </p:txBody>
      </p:sp>
      <p:sp>
        <p:nvSpPr>
          <p:cNvPr id="19" name="Oval 31">
            <a:extLst>
              <a:ext uri="{FF2B5EF4-FFF2-40B4-BE49-F238E27FC236}">
                <a16:creationId xmlns:a16="http://schemas.microsoft.com/office/drawing/2014/main" id="{4CC89E6B-4554-FC3C-1E6A-B9B9E6D5FAD5}"/>
              </a:ext>
            </a:extLst>
          </p:cNvPr>
          <p:cNvSpPr>
            <a:spLocks noChangeArrowheads="1"/>
          </p:cNvSpPr>
          <p:nvPr userDrawn="1"/>
        </p:nvSpPr>
        <p:spPr bwMode="auto">
          <a:xfrm>
            <a:off x="7212826" y="2721141"/>
            <a:ext cx="890081" cy="895713"/>
          </a:xfrm>
          <a:prstGeom prst="ellipse">
            <a:avLst/>
          </a:prstGeom>
          <a:solidFill>
            <a:srgbClr val="FDF6E5"/>
          </a:solidFill>
          <a:ln>
            <a:noFill/>
          </a:ln>
        </p:spPr>
        <p:txBody>
          <a:bodyPr vert="horz" wrap="square" lIns="91440" tIns="45720" rIns="91440" bIns="45720" numCol="1" anchor="t" anchorCtr="0" compatLnSpc="1">
            <a:prstTxWarp prst="textNoShape">
              <a:avLst/>
            </a:prstTxWarp>
          </a:bodyPr>
          <a:lstStyle/>
          <a:p>
            <a:endParaRPr lang="en-GB"/>
          </a:p>
        </p:txBody>
      </p:sp>
      <p:sp>
        <p:nvSpPr>
          <p:cNvPr id="23" name="Freeform 34">
            <a:extLst>
              <a:ext uri="{FF2B5EF4-FFF2-40B4-BE49-F238E27FC236}">
                <a16:creationId xmlns:a16="http://schemas.microsoft.com/office/drawing/2014/main" id="{DC39D937-74F6-A108-0419-8292E177952F}"/>
              </a:ext>
            </a:extLst>
          </p:cNvPr>
          <p:cNvSpPr>
            <a:spLocks/>
          </p:cNvSpPr>
          <p:nvPr userDrawn="1"/>
        </p:nvSpPr>
        <p:spPr bwMode="auto">
          <a:xfrm>
            <a:off x="6776235" y="4309773"/>
            <a:ext cx="794317" cy="1999873"/>
          </a:xfrm>
          <a:custGeom>
            <a:avLst/>
            <a:gdLst>
              <a:gd name="T0" fmla="*/ 57 w 282"/>
              <a:gd name="T1" fmla="*/ 0 h 710"/>
              <a:gd name="T2" fmla="*/ 37 w 282"/>
              <a:gd name="T3" fmla="*/ 259 h 710"/>
              <a:gd name="T4" fmla="*/ 0 w 282"/>
              <a:gd name="T5" fmla="*/ 710 h 710"/>
              <a:gd name="T6" fmla="*/ 282 w 282"/>
              <a:gd name="T7" fmla="*/ 267 h 710"/>
              <a:gd name="T8" fmla="*/ 281 w 282"/>
              <a:gd name="T9" fmla="*/ 263 h 710"/>
              <a:gd name="T10" fmla="*/ 57 w 282"/>
              <a:gd name="T11" fmla="*/ 0 h 710"/>
            </a:gdLst>
            <a:ahLst/>
            <a:cxnLst>
              <a:cxn ang="0">
                <a:pos x="T0" y="T1"/>
              </a:cxn>
              <a:cxn ang="0">
                <a:pos x="T2" y="T3"/>
              </a:cxn>
              <a:cxn ang="0">
                <a:pos x="T4" y="T5"/>
              </a:cxn>
              <a:cxn ang="0">
                <a:pos x="T6" y="T7"/>
              </a:cxn>
              <a:cxn ang="0">
                <a:pos x="T8" y="T9"/>
              </a:cxn>
              <a:cxn ang="0">
                <a:pos x="T10" y="T11"/>
              </a:cxn>
            </a:cxnLst>
            <a:rect l="0" t="0" r="r" b="b"/>
            <a:pathLst>
              <a:path w="282" h="710">
                <a:moveTo>
                  <a:pt x="57" y="0"/>
                </a:moveTo>
                <a:lnTo>
                  <a:pt x="37" y="259"/>
                </a:lnTo>
                <a:lnTo>
                  <a:pt x="0" y="710"/>
                </a:lnTo>
                <a:lnTo>
                  <a:pt x="282" y="267"/>
                </a:lnTo>
                <a:lnTo>
                  <a:pt x="281" y="263"/>
                </a:lnTo>
                <a:lnTo>
                  <a:pt x="57" y="0"/>
                </a:lnTo>
                <a:close/>
              </a:path>
            </a:pathLst>
          </a:custGeom>
          <a:solidFill>
            <a:srgbClr val="FCF1E5"/>
          </a:solidFill>
          <a:ln>
            <a:noFill/>
          </a:ln>
        </p:spPr>
        <p:txBody>
          <a:bodyPr vert="horz" wrap="square" lIns="91440" tIns="45720" rIns="91440" bIns="45720" numCol="1" anchor="t" anchorCtr="0" compatLnSpc="1">
            <a:prstTxWarp prst="textNoShape">
              <a:avLst/>
            </a:prstTxWarp>
          </a:bodyPr>
          <a:lstStyle/>
          <a:p>
            <a:endParaRPr lang="en-GB"/>
          </a:p>
        </p:txBody>
      </p:sp>
      <p:sp>
        <p:nvSpPr>
          <p:cNvPr id="24" name="Freeform 38">
            <a:extLst>
              <a:ext uri="{FF2B5EF4-FFF2-40B4-BE49-F238E27FC236}">
                <a16:creationId xmlns:a16="http://schemas.microsoft.com/office/drawing/2014/main" id="{B14292B1-1B1B-6D02-D4FC-A3743A1C6AFA}"/>
              </a:ext>
            </a:extLst>
          </p:cNvPr>
          <p:cNvSpPr>
            <a:spLocks/>
          </p:cNvSpPr>
          <p:nvPr userDrawn="1"/>
        </p:nvSpPr>
        <p:spPr bwMode="auto">
          <a:xfrm>
            <a:off x="4621447" y="4309773"/>
            <a:ext cx="791501" cy="1999873"/>
          </a:xfrm>
          <a:custGeom>
            <a:avLst/>
            <a:gdLst>
              <a:gd name="T0" fmla="*/ 224 w 281"/>
              <a:gd name="T1" fmla="*/ 0 h 710"/>
              <a:gd name="T2" fmla="*/ 3 w 281"/>
              <a:gd name="T3" fmla="*/ 258 h 710"/>
              <a:gd name="T4" fmla="*/ 0 w 281"/>
              <a:gd name="T5" fmla="*/ 267 h 710"/>
              <a:gd name="T6" fmla="*/ 281 w 281"/>
              <a:gd name="T7" fmla="*/ 710 h 710"/>
              <a:gd name="T8" fmla="*/ 233 w 281"/>
              <a:gd name="T9" fmla="*/ 109 h 710"/>
              <a:gd name="T10" fmla="*/ 224 w 281"/>
              <a:gd name="T11" fmla="*/ 0 h 710"/>
            </a:gdLst>
            <a:ahLst/>
            <a:cxnLst>
              <a:cxn ang="0">
                <a:pos x="T0" y="T1"/>
              </a:cxn>
              <a:cxn ang="0">
                <a:pos x="T2" y="T3"/>
              </a:cxn>
              <a:cxn ang="0">
                <a:pos x="T4" y="T5"/>
              </a:cxn>
              <a:cxn ang="0">
                <a:pos x="T6" y="T7"/>
              </a:cxn>
              <a:cxn ang="0">
                <a:pos x="T8" y="T9"/>
              </a:cxn>
              <a:cxn ang="0">
                <a:pos x="T10" y="T11"/>
              </a:cxn>
            </a:cxnLst>
            <a:rect l="0" t="0" r="r" b="b"/>
            <a:pathLst>
              <a:path w="281" h="710">
                <a:moveTo>
                  <a:pt x="224" y="0"/>
                </a:moveTo>
                <a:lnTo>
                  <a:pt x="3" y="258"/>
                </a:lnTo>
                <a:lnTo>
                  <a:pt x="0" y="267"/>
                </a:lnTo>
                <a:lnTo>
                  <a:pt x="281" y="710"/>
                </a:lnTo>
                <a:lnTo>
                  <a:pt x="233" y="109"/>
                </a:lnTo>
                <a:lnTo>
                  <a:pt x="224" y="0"/>
                </a:lnTo>
                <a:close/>
              </a:path>
            </a:pathLst>
          </a:custGeom>
          <a:solidFill>
            <a:srgbClr val="E5E7F0"/>
          </a:solidFill>
          <a:ln>
            <a:noFill/>
          </a:ln>
        </p:spPr>
        <p:txBody>
          <a:bodyPr vert="horz" wrap="square" lIns="91440" tIns="45720" rIns="91440" bIns="45720" numCol="1" anchor="t" anchorCtr="0" compatLnSpc="1">
            <a:prstTxWarp prst="textNoShape">
              <a:avLst/>
            </a:prstTxWarp>
          </a:bodyPr>
          <a:lstStyle/>
          <a:p>
            <a:endParaRPr lang="en-GB"/>
          </a:p>
        </p:txBody>
      </p:sp>
      <p:pic>
        <p:nvPicPr>
          <p:cNvPr id="3" name="Picture 13">
            <a:extLst>
              <a:ext uri="{FF2B5EF4-FFF2-40B4-BE49-F238E27FC236}">
                <a16:creationId xmlns:a16="http://schemas.microsoft.com/office/drawing/2014/main" id="{95F4F3D3-2885-CED2-9AC8-321D72DC835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961502" y="5797956"/>
            <a:ext cx="1696231" cy="940780"/>
          </a:xfrm>
          <a:prstGeom prst="rect">
            <a:avLst/>
          </a:prstGeom>
        </p:spPr>
      </p:pic>
    </p:spTree>
    <p:extLst>
      <p:ext uri="{BB962C8B-B14F-4D97-AF65-F5344CB8AC3E}">
        <p14:creationId xmlns:p14="http://schemas.microsoft.com/office/powerpoint/2010/main" val="586595642"/>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HA_Titel_JA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616288" y="5445523"/>
            <a:ext cx="7632000" cy="1152128"/>
          </a:xfrm>
          <a:prstGeom prst="rect">
            <a:avLst/>
          </a:prstGeom>
        </p:spPr>
        <p:txBody>
          <a:bodyPr lIns="0" tIns="0" rIns="0" bIns="0" anchor="b">
            <a:normAutofit/>
          </a:bodyPr>
          <a:lstStyle>
            <a:lvl1pPr marL="0" indent="0" algn="l">
              <a:lnSpc>
                <a:spcPct val="100000"/>
              </a:lnSpc>
              <a:spcBef>
                <a:spcPts val="0"/>
              </a:spcBef>
              <a:buNone/>
              <a:defRPr sz="1600" u="none" baseline="0">
                <a:solidFill>
                  <a:srgbClr val="FFFFFF">
                    <a:alpha val="80000"/>
                  </a:srgb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de-DE" dirty="0"/>
              <a:t>Ort des Vortrags</a:t>
            </a:r>
          </a:p>
          <a:p>
            <a:r>
              <a:rPr lang="de-DE" dirty="0"/>
              <a:t>Datum</a:t>
            </a:r>
          </a:p>
          <a:p>
            <a:r>
              <a:rPr lang="de-DE" dirty="0"/>
              <a:t>Vortragende/r</a:t>
            </a:r>
            <a:endParaRPr lang="de-AT" dirty="0"/>
          </a:p>
        </p:txBody>
      </p:sp>
      <p:sp>
        <p:nvSpPr>
          <p:cNvPr id="7" name="Titel 6"/>
          <p:cNvSpPr>
            <a:spLocks noGrp="1"/>
          </p:cNvSpPr>
          <p:nvPr>
            <p:ph type="title" hasCustomPrompt="1"/>
          </p:nvPr>
        </p:nvSpPr>
        <p:spPr>
          <a:xfrm>
            <a:off x="624415" y="987778"/>
            <a:ext cx="7632000" cy="4457745"/>
          </a:xfrm>
          <a:prstGeom prst="rect">
            <a:avLst/>
          </a:prstGeom>
        </p:spPr>
        <p:txBody>
          <a:bodyPr lIns="0" tIns="0" rIns="0" bIns="0" anchor="ctr"/>
          <a:lstStyle>
            <a:lvl1pPr algn="l">
              <a:lnSpc>
                <a:spcPct val="100000"/>
              </a:lnSpc>
              <a:spcBef>
                <a:spcPts val="267"/>
              </a:spcBef>
              <a:spcAft>
                <a:spcPts val="267"/>
              </a:spcAft>
              <a:defRPr sz="5867">
                <a:solidFill>
                  <a:srgbClr val="FFFFFF"/>
                </a:solidFill>
              </a:defRPr>
            </a:lvl1pPr>
          </a:lstStyle>
          <a:p>
            <a:r>
              <a:rPr lang="de-DE" dirty="0"/>
              <a:t>Titel</a:t>
            </a:r>
            <a:br>
              <a:rPr lang="de-DE" dirty="0"/>
            </a:br>
            <a:r>
              <a:rPr lang="de-DE" dirty="0"/>
              <a:t>bearbeiten</a:t>
            </a:r>
          </a:p>
        </p:txBody>
      </p:sp>
      <p:pic>
        <p:nvPicPr>
          <p:cNvPr id="2" name="Grafik 1">
            <a:extLst>
              <a:ext uri="{FF2B5EF4-FFF2-40B4-BE49-F238E27FC236}">
                <a16:creationId xmlns:a16="http://schemas.microsoft.com/office/drawing/2014/main" id="{35245AB9-40BA-4EA1-3EC5-B18638AD42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323200" y="-1550"/>
            <a:ext cx="3868800" cy="3755676"/>
          </a:xfrm>
          <a:prstGeom prst="rect">
            <a:avLst/>
          </a:prstGeom>
        </p:spPr>
      </p:pic>
    </p:spTree>
    <p:extLst>
      <p:ext uri="{BB962C8B-B14F-4D97-AF65-F5344CB8AC3E}">
        <p14:creationId xmlns:p14="http://schemas.microsoft.com/office/powerpoint/2010/main" val="236477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45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3E401D-9177-6A26-5749-C76F6656BFFD}"/>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FB2EE18F-BF8D-F1DF-928F-6E983DD42BC2}"/>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B01EDB9E-F7F9-6084-9A02-7347D14409B6}"/>
              </a:ext>
            </a:extLst>
          </p:cNvPr>
          <p:cNvSpPr>
            <a:spLocks noGrp="1"/>
          </p:cNvSpPr>
          <p:nvPr>
            <p:ph type="dt" sz="half" idx="10"/>
          </p:nvPr>
        </p:nvSpPr>
        <p:spPr/>
        <p:txBody>
          <a:bodyPr/>
          <a:lstStyle/>
          <a:p>
            <a:fld id="{04356660-CDD2-43B8-BECA-634FEE7FF364}" type="datetime1">
              <a:rPr lang="de-AT" smtClean="0"/>
              <a:t>20.05.2025</a:t>
            </a:fld>
            <a:endParaRPr lang="de-AT"/>
          </a:p>
        </p:txBody>
      </p:sp>
      <p:sp>
        <p:nvSpPr>
          <p:cNvPr id="5" name="Fußzeilenplatzhalter 4">
            <a:extLst>
              <a:ext uri="{FF2B5EF4-FFF2-40B4-BE49-F238E27FC236}">
                <a16:creationId xmlns:a16="http://schemas.microsoft.com/office/drawing/2014/main" id="{FD8A5AB8-7C52-901D-C936-FCE171D33E16}"/>
              </a:ext>
            </a:extLst>
          </p:cNvPr>
          <p:cNvSpPr>
            <a:spLocks noGrp="1"/>
          </p:cNvSpPr>
          <p:nvPr>
            <p:ph type="ftr" sz="quarter" idx="11"/>
          </p:nvPr>
        </p:nvSpPr>
        <p:spPr/>
        <p:txBody>
          <a:bodyPr/>
          <a:lstStyle/>
          <a:p>
            <a:r>
              <a:rPr lang="de-AT"/>
              <a:t>NUR ZUR PERSÖNLICHEN VERWENDUNG</a:t>
            </a:r>
          </a:p>
        </p:txBody>
      </p:sp>
      <p:sp>
        <p:nvSpPr>
          <p:cNvPr id="6" name="Foliennummernplatzhalter 5">
            <a:extLst>
              <a:ext uri="{FF2B5EF4-FFF2-40B4-BE49-F238E27FC236}">
                <a16:creationId xmlns:a16="http://schemas.microsoft.com/office/drawing/2014/main" id="{82620DFB-47A6-C2A8-D1A1-40EB88BF33DA}"/>
              </a:ext>
            </a:extLst>
          </p:cNvPr>
          <p:cNvSpPr>
            <a:spLocks noGrp="1"/>
          </p:cNvSpPr>
          <p:nvPr>
            <p:ph type="sldNum" sz="quarter" idx="12"/>
          </p:nvPr>
        </p:nvSpPr>
        <p:spPr/>
        <p:txBody>
          <a:bodyPr/>
          <a:lstStyle/>
          <a:p>
            <a:fld id="{F66F0078-6710-48B7-938F-EE87873BACCF}" type="slidenum">
              <a:rPr lang="de-AT" smtClean="0"/>
              <a:t>‹#›</a:t>
            </a:fld>
            <a:endParaRPr lang="de-AT"/>
          </a:p>
        </p:txBody>
      </p:sp>
    </p:spTree>
    <p:extLst>
      <p:ext uri="{BB962C8B-B14F-4D97-AF65-F5344CB8AC3E}">
        <p14:creationId xmlns:p14="http://schemas.microsoft.com/office/powerpoint/2010/main" val="1729526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EDA689-2974-A8AB-0303-A3BFC0D8D815}"/>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4CE87E2C-E7A8-2809-13C5-85CD6E7869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F5C11A21-76BD-CCDA-5B83-EF20F2CE937F}"/>
              </a:ext>
            </a:extLst>
          </p:cNvPr>
          <p:cNvSpPr>
            <a:spLocks noGrp="1"/>
          </p:cNvSpPr>
          <p:nvPr>
            <p:ph type="dt" sz="half" idx="10"/>
          </p:nvPr>
        </p:nvSpPr>
        <p:spPr/>
        <p:txBody>
          <a:bodyPr/>
          <a:lstStyle/>
          <a:p>
            <a:fld id="{D752CED9-737D-4BDB-82BA-18996346A6BF}" type="datetime1">
              <a:rPr lang="de-AT" smtClean="0"/>
              <a:t>20.05.2025</a:t>
            </a:fld>
            <a:endParaRPr lang="de-AT"/>
          </a:p>
        </p:txBody>
      </p:sp>
      <p:sp>
        <p:nvSpPr>
          <p:cNvPr id="5" name="Fußzeilenplatzhalter 4">
            <a:extLst>
              <a:ext uri="{FF2B5EF4-FFF2-40B4-BE49-F238E27FC236}">
                <a16:creationId xmlns:a16="http://schemas.microsoft.com/office/drawing/2014/main" id="{93D7FA4B-7AE2-15BA-8FAA-C94F2AD76CB0}"/>
              </a:ext>
            </a:extLst>
          </p:cNvPr>
          <p:cNvSpPr>
            <a:spLocks noGrp="1"/>
          </p:cNvSpPr>
          <p:nvPr>
            <p:ph type="ftr" sz="quarter" idx="11"/>
          </p:nvPr>
        </p:nvSpPr>
        <p:spPr/>
        <p:txBody>
          <a:bodyPr/>
          <a:lstStyle/>
          <a:p>
            <a:r>
              <a:rPr lang="de-AT"/>
              <a:t>NUR ZUR PERSÖNLICHEN VERWENDUNG</a:t>
            </a:r>
          </a:p>
        </p:txBody>
      </p:sp>
      <p:sp>
        <p:nvSpPr>
          <p:cNvPr id="6" name="Foliennummernplatzhalter 5">
            <a:extLst>
              <a:ext uri="{FF2B5EF4-FFF2-40B4-BE49-F238E27FC236}">
                <a16:creationId xmlns:a16="http://schemas.microsoft.com/office/drawing/2014/main" id="{CA673181-CA9C-E75D-51F4-27FF6C923B7E}"/>
              </a:ext>
            </a:extLst>
          </p:cNvPr>
          <p:cNvSpPr>
            <a:spLocks noGrp="1"/>
          </p:cNvSpPr>
          <p:nvPr>
            <p:ph type="sldNum" sz="quarter" idx="12"/>
          </p:nvPr>
        </p:nvSpPr>
        <p:spPr/>
        <p:txBody>
          <a:bodyPr/>
          <a:lstStyle/>
          <a:p>
            <a:fld id="{F66F0078-6710-48B7-938F-EE87873BACCF}" type="slidenum">
              <a:rPr lang="de-AT" smtClean="0"/>
              <a:t>‹#›</a:t>
            </a:fld>
            <a:endParaRPr lang="de-AT"/>
          </a:p>
        </p:txBody>
      </p:sp>
    </p:spTree>
    <p:extLst>
      <p:ext uri="{BB962C8B-B14F-4D97-AF65-F5344CB8AC3E}">
        <p14:creationId xmlns:p14="http://schemas.microsoft.com/office/powerpoint/2010/main" val="2597685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31D0FF-7D79-7C66-7B29-1CF09F558DC8}"/>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D2CEC359-5214-C777-1EE3-0815B98299C3}"/>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3E8B05CE-2F4D-014B-6BA6-7131552DE9D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10F92495-B561-6D62-572C-A6B96D34D650}"/>
              </a:ext>
            </a:extLst>
          </p:cNvPr>
          <p:cNvSpPr>
            <a:spLocks noGrp="1"/>
          </p:cNvSpPr>
          <p:nvPr>
            <p:ph type="dt" sz="half" idx="10"/>
          </p:nvPr>
        </p:nvSpPr>
        <p:spPr/>
        <p:txBody>
          <a:bodyPr/>
          <a:lstStyle/>
          <a:p>
            <a:fld id="{AE024B7C-C1B2-4833-9695-B25A339B385C}" type="datetime1">
              <a:rPr lang="de-AT" smtClean="0"/>
              <a:t>20.05.2025</a:t>
            </a:fld>
            <a:endParaRPr lang="de-AT"/>
          </a:p>
        </p:txBody>
      </p:sp>
      <p:sp>
        <p:nvSpPr>
          <p:cNvPr id="6" name="Fußzeilenplatzhalter 5">
            <a:extLst>
              <a:ext uri="{FF2B5EF4-FFF2-40B4-BE49-F238E27FC236}">
                <a16:creationId xmlns:a16="http://schemas.microsoft.com/office/drawing/2014/main" id="{66BB4CDF-A2F1-CF23-1A52-E3A89DCF51D3}"/>
              </a:ext>
            </a:extLst>
          </p:cNvPr>
          <p:cNvSpPr>
            <a:spLocks noGrp="1"/>
          </p:cNvSpPr>
          <p:nvPr>
            <p:ph type="ftr" sz="quarter" idx="11"/>
          </p:nvPr>
        </p:nvSpPr>
        <p:spPr/>
        <p:txBody>
          <a:bodyPr/>
          <a:lstStyle/>
          <a:p>
            <a:r>
              <a:rPr lang="de-AT"/>
              <a:t>NUR ZUR PERSÖNLICHEN VERWENDUNG</a:t>
            </a:r>
          </a:p>
        </p:txBody>
      </p:sp>
      <p:sp>
        <p:nvSpPr>
          <p:cNvPr id="7" name="Foliennummernplatzhalter 6">
            <a:extLst>
              <a:ext uri="{FF2B5EF4-FFF2-40B4-BE49-F238E27FC236}">
                <a16:creationId xmlns:a16="http://schemas.microsoft.com/office/drawing/2014/main" id="{A41624EF-7738-5112-4EE8-31261295C0D2}"/>
              </a:ext>
            </a:extLst>
          </p:cNvPr>
          <p:cNvSpPr>
            <a:spLocks noGrp="1"/>
          </p:cNvSpPr>
          <p:nvPr>
            <p:ph type="sldNum" sz="quarter" idx="12"/>
          </p:nvPr>
        </p:nvSpPr>
        <p:spPr/>
        <p:txBody>
          <a:bodyPr/>
          <a:lstStyle/>
          <a:p>
            <a:fld id="{F66F0078-6710-48B7-938F-EE87873BACCF}" type="slidenum">
              <a:rPr lang="de-AT" smtClean="0"/>
              <a:t>‹#›</a:t>
            </a:fld>
            <a:endParaRPr lang="de-AT"/>
          </a:p>
        </p:txBody>
      </p:sp>
    </p:spTree>
    <p:extLst>
      <p:ext uri="{BB962C8B-B14F-4D97-AF65-F5344CB8AC3E}">
        <p14:creationId xmlns:p14="http://schemas.microsoft.com/office/powerpoint/2010/main" val="540050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82E435-6C5C-B65C-1EC9-5621E9B0FB9E}"/>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2A14E85B-7938-9166-56D2-53A09EE082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86FCA613-2549-3B65-C19B-57B1CA0FA60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6B8AAB5C-7A27-EA84-6C7C-24F2A3CB11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33EDCF02-B44C-94CE-A246-8F796DC83A7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55B04467-1F33-18D2-57A5-3355EEB55567}"/>
              </a:ext>
            </a:extLst>
          </p:cNvPr>
          <p:cNvSpPr>
            <a:spLocks noGrp="1"/>
          </p:cNvSpPr>
          <p:nvPr>
            <p:ph type="dt" sz="half" idx="10"/>
          </p:nvPr>
        </p:nvSpPr>
        <p:spPr/>
        <p:txBody>
          <a:bodyPr/>
          <a:lstStyle/>
          <a:p>
            <a:fld id="{C435D710-9070-46E5-9F3D-B18B745518E7}" type="datetime1">
              <a:rPr lang="de-AT" smtClean="0"/>
              <a:t>20.05.2025</a:t>
            </a:fld>
            <a:endParaRPr lang="de-AT"/>
          </a:p>
        </p:txBody>
      </p:sp>
      <p:sp>
        <p:nvSpPr>
          <p:cNvPr id="8" name="Fußzeilenplatzhalter 7">
            <a:extLst>
              <a:ext uri="{FF2B5EF4-FFF2-40B4-BE49-F238E27FC236}">
                <a16:creationId xmlns:a16="http://schemas.microsoft.com/office/drawing/2014/main" id="{90FD4C9F-9ADB-5890-339E-5CCF3495F18C}"/>
              </a:ext>
            </a:extLst>
          </p:cNvPr>
          <p:cNvSpPr>
            <a:spLocks noGrp="1"/>
          </p:cNvSpPr>
          <p:nvPr>
            <p:ph type="ftr" sz="quarter" idx="11"/>
          </p:nvPr>
        </p:nvSpPr>
        <p:spPr/>
        <p:txBody>
          <a:bodyPr/>
          <a:lstStyle/>
          <a:p>
            <a:r>
              <a:rPr lang="de-AT"/>
              <a:t>NUR ZUR PERSÖNLICHEN VERWENDUNG</a:t>
            </a:r>
          </a:p>
        </p:txBody>
      </p:sp>
      <p:sp>
        <p:nvSpPr>
          <p:cNvPr id="9" name="Foliennummernplatzhalter 8">
            <a:extLst>
              <a:ext uri="{FF2B5EF4-FFF2-40B4-BE49-F238E27FC236}">
                <a16:creationId xmlns:a16="http://schemas.microsoft.com/office/drawing/2014/main" id="{83C1DA22-6AFA-C180-3181-9F2F96A1CE98}"/>
              </a:ext>
            </a:extLst>
          </p:cNvPr>
          <p:cNvSpPr>
            <a:spLocks noGrp="1"/>
          </p:cNvSpPr>
          <p:nvPr>
            <p:ph type="sldNum" sz="quarter" idx="12"/>
          </p:nvPr>
        </p:nvSpPr>
        <p:spPr/>
        <p:txBody>
          <a:bodyPr/>
          <a:lstStyle/>
          <a:p>
            <a:fld id="{F66F0078-6710-48B7-938F-EE87873BACCF}" type="slidenum">
              <a:rPr lang="de-AT" smtClean="0"/>
              <a:t>‹#›</a:t>
            </a:fld>
            <a:endParaRPr lang="de-AT"/>
          </a:p>
        </p:txBody>
      </p:sp>
    </p:spTree>
    <p:extLst>
      <p:ext uri="{BB962C8B-B14F-4D97-AF65-F5344CB8AC3E}">
        <p14:creationId xmlns:p14="http://schemas.microsoft.com/office/powerpoint/2010/main" val="2945215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064848-8850-1D51-9593-217C0E773397}"/>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DB260DDD-0CA0-F824-50AD-A9BCA587EFD8}"/>
              </a:ext>
            </a:extLst>
          </p:cNvPr>
          <p:cNvSpPr>
            <a:spLocks noGrp="1"/>
          </p:cNvSpPr>
          <p:nvPr>
            <p:ph type="dt" sz="half" idx="10"/>
          </p:nvPr>
        </p:nvSpPr>
        <p:spPr/>
        <p:txBody>
          <a:bodyPr/>
          <a:lstStyle/>
          <a:p>
            <a:fld id="{51DB42E9-960F-42F1-89EB-F7D29BC6E8E9}" type="datetime1">
              <a:rPr lang="de-AT" smtClean="0"/>
              <a:t>20.05.2025</a:t>
            </a:fld>
            <a:endParaRPr lang="de-AT"/>
          </a:p>
        </p:txBody>
      </p:sp>
      <p:sp>
        <p:nvSpPr>
          <p:cNvPr id="4" name="Fußzeilenplatzhalter 3">
            <a:extLst>
              <a:ext uri="{FF2B5EF4-FFF2-40B4-BE49-F238E27FC236}">
                <a16:creationId xmlns:a16="http://schemas.microsoft.com/office/drawing/2014/main" id="{B735A0F0-71C2-2599-AA28-191FE5E6DCE7}"/>
              </a:ext>
            </a:extLst>
          </p:cNvPr>
          <p:cNvSpPr>
            <a:spLocks noGrp="1"/>
          </p:cNvSpPr>
          <p:nvPr>
            <p:ph type="ftr" sz="quarter" idx="11"/>
          </p:nvPr>
        </p:nvSpPr>
        <p:spPr/>
        <p:txBody>
          <a:bodyPr/>
          <a:lstStyle/>
          <a:p>
            <a:r>
              <a:rPr lang="de-AT"/>
              <a:t>NUR ZUR PERSÖNLICHEN VERWENDUNG</a:t>
            </a:r>
          </a:p>
        </p:txBody>
      </p:sp>
      <p:sp>
        <p:nvSpPr>
          <p:cNvPr id="5" name="Foliennummernplatzhalter 4">
            <a:extLst>
              <a:ext uri="{FF2B5EF4-FFF2-40B4-BE49-F238E27FC236}">
                <a16:creationId xmlns:a16="http://schemas.microsoft.com/office/drawing/2014/main" id="{ABE64CF2-0B36-A397-12EA-12ACCF1421A1}"/>
              </a:ext>
            </a:extLst>
          </p:cNvPr>
          <p:cNvSpPr>
            <a:spLocks noGrp="1"/>
          </p:cNvSpPr>
          <p:nvPr>
            <p:ph type="sldNum" sz="quarter" idx="12"/>
          </p:nvPr>
        </p:nvSpPr>
        <p:spPr/>
        <p:txBody>
          <a:bodyPr/>
          <a:lstStyle/>
          <a:p>
            <a:fld id="{F66F0078-6710-48B7-938F-EE87873BACCF}" type="slidenum">
              <a:rPr lang="de-AT" smtClean="0"/>
              <a:t>‹#›</a:t>
            </a:fld>
            <a:endParaRPr lang="de-AT"/>
          </a:p>
        </p:txBody>
      </p:sp>
    </p:spTree>
    <p:extLst>
      <p:ext uri="{BB962C8B-B14F-4D97-AF65-F5344CB8AC3E}">
        <p14:creationId xmlns:p14="http://schemas.microsoft.com/office/powerpoint/2010/main" val="3034859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0102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DB4A0D-4C30-3FCA-81EE-5805EB1A0FBA}"/>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858BE50F-78D9-FB29-BE1D-A1C9BFC8F9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F15DE224-0176-8C99-5FC3-28DD116478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B74E4879-8935-BAAD-4034-F3EA69A496D7}"/>
              </a:ext>
            </a:extLst>
          </p:cNvPr>
          <p:cNvSpPr>
            <a:spLocks noGrp="1"/>
          </p:cNvSpPr>
          <p:nvPr>
            <p:ph type="dt" sz="half" idx="10"/>
          </p:nvPr>
        </p:nvSpPr>
        <p:spPr/>
        <p:txBody>
          <a:bodyPr/>
          <a:lstStyle/>
          <a:p>
            <a:endParaRPr lang="de-AT" dirty="0"/>
          </a:p>
        </p:txBody>
      </p:sp>
      <p:sp>
        <p:nvSpPr>
          <p:cNvPr id="6" name="Fußzeilenplatzhalter 5">
            <a:extLst>
              <a:ext uri="{FF2B5EF4-FFF2-40B4-BE49-F238E27FC236}">
                <a16:creationId xmlns:a16="http://schemas.microsoft.com/office/drawing/2014/main" id="{BA1C16DE-597A-A827-0FBB-CA32D4C52029}"/>
              </a:ext>
            </a:extLst>
          </p:cNvPr>
          <p:cNvSpPr>
            <a:spLocks noGrp="1"/>
          </p:cNvSpPr>
          <p:nvPr>
            <p:ph type="ftr" sz="quarter" idx="11"/>
          </p:nvPr>
        </p:nvSpPr>
        <p:spPr/>
        <p:txBody>
          <a:bodyPr/>
          <a:lstStyle/>
          <a:p>
            <a:endParaRPr lang="de-AT" dirty="0"/>
          </a:p>
        </p:txBody>
      </p:sp>
      <p:sp>
        <p:nvSpPr>
          <p:cNvPr id="7" name="Foliennummernplatzhalter 6">
            <a:extLst>
              <a:ext uri="{FF2B5EF4-FFF2-40B4-BE49-F238E27FC236}">
                <a16:creationId xmlns:a16="http://schemas.microsoft.com/office/drawing/2014/main" id="{820C21E3-8DAD-87E9-145D-5B4755A8D2E3}"/>
              </a:ext>
            </a:extLst>
          </p:cNvPr>
          <p:cNvSpPr>
            <a:spLocks noGrp="1"/>
          </p:cNvSpPr>
          <p:nvPr>
            <p:ph type="sldNum" sz="quarter" idx="12"/>
          </p:nvPr>
        </p:nvSpPr>
        <p:spPr/>
        <p:txBody>
          <a:bodyPr/>
          <a:lstStyle/>
          <a:p>
            <a:fld id="{F66F0078-6710-48B7-938F-EE87873BACCF}" type="slidenum">
              <a:rPr lang="de-AT" smtClean="0"/>
              <a:t>‹#›</a:t>
            </a:fld>
            <a:endParaRPr lang="de-AT"/>
          </a:p>
        </p:txBody>
      </p:sp>
    </p:spTree>
    <p:extLst>
      <p:ext uri="{BB962C8B-B14F-4D97-AF65-F5344CB8AC3E}">
        <p14:creationId xmlns:p14="http://schemas.microsoft.com/office/powerpoint/2010/main" val="233845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ED14CC-7B38-BAEB-5B1B-5BA33FD5FF2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668F83C3-3826-203C-23B5-D4770CE0CC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F2E9BED7-2730-C230-664B-729188AFC2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7067FEE-9DC1-8515-500B-489D405F4AC0}"/>
              </a:ext>
            </a:extLst>
          </p:cNvPr>
          <p:cNvSpPr>
            <a:spLocks noGrp="1"/>
          </p:cNvSpPr>
          <p:nvPr>
            <p:ph type="dt" sz="half" idx="10"/>
          </p:nvPr>
        </p:nvSpPr>
        <p:spPr/>
        <p:txBody>
          <a:bodyPr/>
          <a:lstStyle/>
          <a:p>
            <a:endParaRPr lang="de-AT" dirty="0"/>
          </a:p>
        </p:txBody>
      </p:sp>
      <p:sp>
        <p:nvSpPr>
          <p:cNvPr id="6" name="Fußzeilenplatzhalter 5">
            <a:extLst>
              <a:ext uri="{FF2B5EF4-FFF2-40B4-BE49-F238E27FC236}">
                <a16:creationId xmlns:a16="http://schemas.microsoft.com/office/drawing/2014/main" id="{AC48DFF2-80AB-CAC6-7737-1400266C5E6D}"/>
              </a:ext>
            </a:extLst>
          </p:cNvPr>
          <p:cNvSpPr>
            <a:spLocks noGrp="1"/>
          </p:cNvSpPr>
          <p:nvPr>
            <p:ph type="ftr" sz="quarter" idx="11"/>
          </p:nvPr>
        </p:nvSpPr>
        <p:spPr/>
        <p:txBody>
          <a:bodyPr/>
          <a:lstStyle/>
          <a:p>
            <a:endParaRPr lang="de-AT" dirty="0"/>
          </a:p>
        </p:txBody>
      </p:sp>
      <p:sp>
        <p:nvSpPr>
          <p:cNvPr id="7" name="Foliennummernplatzhalter 6">
            <a:extLst>
              <a:ext uri="{FF2B5EF4-FFF2-40B4-BE49-F238E27FC236}">
                <a16:creationId xmlns:a16="http://schemas.microsoft.com/office/drawing/2014/main" id="{649FF146-05A9-FD20-9029-020AC4B526F4}"/>
              </a:ext>
            </a:extLst>
          </p:cNvPr>
          <p:cNvSpPr>
            <a:spLocks noGrp="1"/>
          </p:cNvSpPr>
          <p:nvPr>
            <p:ph type="sldNum" sz="quarter" idx="12"/>
          </p:nvPr>
        </p:nvSpPr>
        <p:spPr/>
        <p:txBody>
          <a:bodyPr/>
          <a:lstStyle/>
          <a:p>
            <a:fld id="{F66F0078-6710-48B7-938F-EE87873BACCF}" type="slidenum">
              <a:rPr lang="de-AT" smtClean="0"/>
              <a:t>‹#›</a:t>
            </a:fld>
            <a:endParaRPr lang="de-AT"/>
          </a:p>
        </p:txBody>
      </p:sp>
    </p:spTree>
    <p:extLst>
      <p:ext uri="{BB962C8B-B14F-4D97-AF65-F5344CB8AC3E}">
        <p14:creationId xmlns:p14="http://schemas.microsoft.com/office/powerpoint/2010/main" val="1229234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A8A7ECA-4BE1-D971-7A59-06CD69AB45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661FDFD3-2A5C-52D0-0EDD-1659A6D387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367271FC-73C7-FC67-B917-AD48AE3132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8782E4-F92C-43C9-978A-F35CE095A2B2}" type="datetime1">
              <a:rPr lang="de-AT" smtClean="0"/>
              <a:t>20.05.2025</a:t>
            </a:fld>
            <a:endParaRPr lang="de-AT"/>
          </a:p>
        </p:txBody>
      </p:sp>
      <p:sp>
        <p:nvSpPr>
          <p:cNvPr id="5" name="Fußzeilenplatzhalter 4">
            <a:extLst>
              <a:ext uri="{FF2B5EF4-FFF2-40B4-BE49-F238E27FC236}">
                <a16:creationId xmlns:a16="http://schemas.microsoft.com/office/drawing/2014/main" id="{4FC04C1F-E2C9-A0FA-6F63-03AFC18126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AT"/>
              <a:t>NUR ZUR PERSÖNLICHEN VERWENDUNG</a:t>
            </a:r>
          </a:p>
        </p:txBody>
      </p:sp>
      <p:sp>
        <p:nvSpPr>
          <p:cNvPr id="6" name="Foliennummernplatzhalter 5">
            <a:extLst>
              <a:ext uri="{FF2B5EF4-FFF2-40B4-BE49-F238E27FC236}">
                <a16:creationId xmlns:a16="http://schemas.microsoft.com/office/drawing/2014/main" id="{3B018F65-99BD-766E-A5A9-2C2E1E7D72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6F0078-6710-48B7-938F-EE87873BACCF}" type="slidenum">
              <a:rPr lang="de-AT" smtClean="0"/>
              <a:t>‹#›</a:t>
            </a:fld>
            <a:endParaRPr lang="de-AT"/>
          </a:p>
        </p:txBody>
      </p:sp>
    </p:spTree>
    <p:extLst>
      <p:ext uri="{BB962C8B-B14F-4D97-AF65-F5344CB8AC3E}">
        <p14:creationId xmlns:p14="http://schemas.microsoft.com/office/powerpoint/2010/main" val="2836463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3" r:id="rId13"/>
    <p:sldLayoutId id="2147483664" r:id="rId14"/>
    <p:sldLayoutId id="2147483665" r:id="rId15"/>
    <p:sldLayoutId id="2147483666" r:id="rId16"/>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hyperlink" Target="https://ipf-ac.at/fileadmin/user_upload/Artikel/30.04.2025_full_study_report_IPF_WS_Final.pdf" TargetMode="External"/><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4">
            <a:extLst>
              <a:ext uri="{FF2B5EF4-FFF2-40B4-BE49-F238E27FC236}">
                <a16:creationId xmlns:a16="http://schemas.microsoft.com/office/drawing/2014/main" id="{78358A06-8BF5-8AEF-1FD8-9BA01F3A1FEF}"/>
              </a:ext>
            </a:extLst>
          </p:cNvPr>
          <p:cNvSpPr>
            <a:spLocks noGrp="1"/>
          </p:cNvSpPr>
          <p:nvPr>
            <p:ph type="subTitle" idx="1"/>
          </p:nvPr>
        </p:nvSpPr>
        <p:spPr/>
        <p:txBody>
          <a:bodyPr/>
          <a:lstStyle/>
          <a:p>
            <a:r>
              <a:rPr lang="en-US" b="0" i="0" dirty="0">
                <a:solidFill>
                  <a:srgbClr val="1D1D1D"/>
                </a:solidFill>
                <a:effectLst/>
                <a:latin typeface="Arial" panose="020B0604020202020204" pitchFamily="34" charset="0"/>
              </a:rPr>
              <a:t>AT-ABBV-250061-20052025</a:t>
            </a:r>
            <a:endParaRPr lang="de-DE" dirty="0"/>
          </a:p>
        </p:txBody>
      </p:sp>
      <p:sp>
        <p:nvSpPr>
          <p:cNvPr id="4" name="Titel 3">
            <a:extLst>
              <a:ext uri="{FF2B5EF4-FFF2-40B4-BE49-F238E27FC236}">
                <a16:creationId xmlns:a16="http://schemas.microsoft.com/office/drawing/2014/main" id="{96E790BB-2A11-535A-9C6C-8F1721A3BA7C}"/>
              </a:ext>
            </a:extLst>
          </p:cNvPr>
          <p:cNvSpPr>
            <a:spLocks noGrp="1"/>
          </p:cNvSpPr>
          <p:nvPr>
            <p:ph type="title"/>
          </p:nvPr>
        </p:nvSpPr>
        <p:spPr/>
        <p:txBody>
          <a:bodyPr/>
          <a:lstStyle/>
          <a:p>
            <a:r>
              <a:rPr lang="de-DE" sz="5333" dirty="0"/>
              <a:t>Life-Science-Strategie für den Pharmastandort</a:t>
            </a:r>
            <a:br>
              <a:rPr lang="de-DE" sz="5333" i="1" dirty="0"/>
            </a:br>
            <a:br>
              <a:rPr lang="de-DE" sz="5333" i="1" dirty="0"/>
            </a:br>
            <a:endParaRPr lang="de-DE" sz="5333" dirty="0"/>
          </a:p>
        </p:txBody>
      </p:sp>
    </p:spTree>
    <p:extLst>
      <p:ext uri="{BB962C8B-B14F-4D97-AF65-F5344CB8AC3E}">
        <p14:creationId xmlns:p14="http://schemas.microsoft.com/office/powerpoint/2010/main" val="4044425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C4529A5-9006-353D-7259-2EBE17F3AE2C}"/>
              </a:ext>
            </a:extLst>
          </p:cNvPr>
          <p:cNvSpPr>
            <a:spLocks noGrp="1"/>
          </p:cNvSpPr>
          <p:nvPr>
            <p:ph type="title"/>
          </p:nvPr>
        </p:nvSpPr>
        <p:spPr>
          <a:xfrm>
            <a:off x="598170" y="-92075"/>
            <a:ext cx="10515600" cy="1325563"/>
          </a:xfrm>
        </p:spPr>
        <p:txBody>
          <a:bodyPr>
            <a:normAutofit/>
          </a:bodyPr>
          <a:lstStyle/>
          <a:p>
            <a:r>
              <a:rPr lang="en-US" sz="3200" dirty="0" err="1">
                <a:solidFill>
                  <a:srgbClr val="4472C4"/>
                </a:solidFill>
                <a:latin typeface="+mn-lt"/>
              </a:rPr>
              <a:t>Gesellschaftlicher</a:t>
            </a:r>
            <a:r>
              <a:rPr lang="en-US" sz="3200" dirty="0">
                <a:solidFill>
                  <a:srgbClr val="4472C4"/>
                </a:solidFill>
                <a:latin typeface="+mn-lt"/>
              </a:rPr>
              <a:t> Wert </a:t>
            </a:r>
            <a:r>
              <a:rPr lang="en-US" sz="3200" dirty="0" err="1">
                <a:solidFill>
                  <a:srgbClr val="4472C4"/>
                </a:solidFill>
                <a:latin typeface="+mn-lt"/>
              </a:rPr>
              <a:t>pharmazeutischer</a:t>
            </a:r>
            <a:r>
              <a:rPr lang="en-US" sz="3200" dirty="0">
                <a:solidFill>
                  <a:srgbClr val="4472C4"/>
                </a:solidFill>
                <a:latin typeface="+mn-lt"/>
              </a:rPr>
              <a:t> </a:t>
            </a:r>
            <a:r>
              <a:rPr lang="en-US" sz="3200" dirty="0" err="1">
                <a:solidFill>
                  <a:srgbClr val="4472C4"/>
                </a:solidFill>
                <a:latin typeface="+mn-lt"/>
              </a:rPr>
              <a:t>Innovationen</a:t>
            </a:r>
            <a:endParaRPr lang="en-AT" sz="3200" dirty="0">
              <a:solidFill>
                <a:srgbClr val="4472C4"/>
              </a:solidFill>
              <a:latin typeface="+mn-lt"/>
            </a:endParaRPr>
          </a:p>
        </p:txBody>
      </p:sp>
      <p:pic>
        <p:nvPicPr>
          <p:cNvPr id="6" name="Content Placeholder 5">
            <a:extLst>
              <a:ext uri="{FF2B5EF4-FFF2-40B4-BE49-F238E27FC236}">
                <a16:creationId xmlns:a16="http://schemas.microsoft.com/office/drawing/2014/main" id="{47EBE0BB-9C4C-A44C-A63B-4C1EA8486EFF}"/>
              </a:ext>
            </a:extLst>
          </p:cNvPr>
          <p:cNvPicPr>
            <a:picLocks noGrp="1" noChangeAspect="1"/>
          </p:cNvPicPr>
          <p:nvPr>
            <p:ph idx="4294967295"/>
          </p:nvPr>
        </p:nvPicPr>
        <p:blipFill>
          <a:blip r:embed="rId2"/>
          <a:stretch>
            <a:fillRect/>
          </a:stretch>
        </p:blipFill>
        <p:spPr>
          <a:xfrm>
            <a:off x="1535430" y="858460"/>
            <a:ext cx="8309610" cy="5805865"/>
          </a:xfrm>
        </p:spPr>
      </p:pic>
      <p:sp>
        <p:nvSpPr>
          <p:cNvPr id="2" name="TextBox 1">
            <a:extLst>
              <a:ext uri="{FF2B5EF4-FFF2-40B4-BE49-F238E27FC236}">
                <a16:creationId xmlns:a16="http://schemas.microsoft.com/office/drawing/2014/main" id="{F83C266C-A21D-4084-FA33-B77FEF371368}"/>
              </a:ext>
            </a:extLst>
          </p:cNvPr>
          <p:cNvSpPr txBox="1"/>
          <p:nvPr/>
        </p:nvSpPr>
        <p:spPr>
          <a:xfrm>
            <a:off x="9944100" y="5817870"/>
            <a:ext cx="1996440" cy="646331"/>
          </a:xfrm>
          <a:prstGeom prst="rect">
            <a:avLst/>
          </a:prstGeom>
          <a:noFill/>
        </p:spPr>
        <p:txBody>
          <a:bodyPr wrap="square" rtlCol="0">
            <a:spAutoFit/>
          </a:bodyPr>
          <a:lstStyle/>
          <a:p>
            <a:r>
              <a:rPr lang="de-AT" sz="900" dirty="0"/>
              <a:t>Quelle: </a:t>
            </a:r>
            <a:r>
              <a:rPr lang="de-AT" sz="900" dirty="0">
                <a:hlinkClick r:id="rId3"/>
              </a:rPr>
              <a:t>https://ipf-ac.at/fileadmin/user_upload/Artikel/30.04.2025_full_study_report_IPF_WS_Final.pdf</a:t>
            </a:r>
            <a:r>
              <a:rPr lang="de-AT" sz="900" dirty="0"/>
              <a:t> </a:t>
            </a:r>
            <a:endParaRPr lang="en-AT" sz="900" dirty="0"/>
          </a:p>
        </p:txBody>
      </p:sp>
    </p:spTree>
    <p:extLst>
      <p:ext uri="{BB962C8B-B14F-4D97-AF65-F5344CB8AC3E}">
        <p14:creationId xmlns:p14="http://schemas.microsoft.com/office/powerpoint/2010/main" val="1097227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05B91-B28A-CCB3-4CEA-F6D3E50D0716}"/>
              </a:ext>
            </a:extLst>
          </p:cNvPr>
          <p:cNvSpPr>
            <a:spLocks noGrp="1"/>
          </p:cNvSpPr>
          <p:nvPr>
            <p:ph type="title"/>
          </p:nvPr>
        </p:nvSpPr>
        <p:spPr>
          <a:xfrm>
            <a:off x="838200" y="1588135"/>
            <a:ext cx="10515600" cy="1325563"/>
          </a:xfrm>
        </p:spPr>
        <p:txBody>
          <a:bodyPr/>
          <a:lstStyle/>
          <a:p>
            <a:pPr algn="ctr"/>
            <a:r>
              <a:rPr lang="en-US" sz="5400" dirty="0">
                <a:solidFill>
                  <a:srgbClr val="0070C0"/>
                </a:solidFill>
                <a:latin typeface="+mn-lt"/>
                <a:ea typeface="+mn-ea"/>
                <a:cs typeface="+mn-cs"/>
              </a:rPr>
              <a:t>“Schmankerl </a:t>
            </a:r>
            <a:r>
              <a:rPr lang="en-US" sz="5400" dirty="0" err="1">
                <a:solidFill>
                  <a:srgbClr val="0070C0"/>
                </a:solidFill>
                <a:latin typeface="+mn-lt"/>
                <a:ea typeface="+mn-ea"/>
                <a:cs typeface="+mn-cs"/>
              </a:rPr>
              <a:t>aus</a:t>
            </a:r>
            <a:r>
              <a:rPr lang="en-US" sz="5400" dirty="0">
                <a:solidFill>
                  <a:srgbClr val="0070C0"/>
                </a:solidFill>
                <a:latin typeface="+mn-lt"/>
                <a:ea typeface="+mn-ea"/>
                <a:cs typeface="+mn-cs"/>
              </a:rPr>
              <a:t> Brüssel”</a:t>
            </a:r>
            <a:endParaRPr lang="en-AT" sz="5400" dirty="0">
              <a:solidFill>
                <a:srgbClr val="0070C0"/>
              </a:solidFill>
              <a:latin typeface="+mn-lt"/>
              <a:ea typeface="+mn-ea"/>
              <a:cs typeface="+mn-cs"/>
            </a:endParaRPr>
          </a:p>
        </p:txBody>
      </p:sp>
      <p:pic>
        <p:nvPicPr>
          <p:cNvPr id="5" name="Picture 4">
            <a:extLst>
              <a:ext uri="{FF2B5EF4-FFF2-40B4-BE49-F238E27FC236}">
                <a16:creationId xmlns:a16="http://schemas.microsoft.com/office/drawing/2014/main" id="{BEB90258-EB53-60BE-3CA1-AC3F7187B1CC}"/>
              </a:ext>
            </a:extLst>
          </p:cNvPr>
          <p:cNvPicPr>
            <a:picLocks noChangeAspect="1"/>
          </p:cNvPicPr>
          <p:nvPr/>
        </p:nvPicPr>
        <p:blipFill>
          <a:blip r:embed="rId2"/>
          <a:stretch>
            <a:fillRect/>
          </a:stretch>
        </p:blipFill>
        <p:spPr>
          <a:xfrm>
            <a:off x="3393438" y="3102078"/>
            <a:ext cx="4582164" cy="3077004"/>
          </a:xfrm>
          <a:prstGeom prst="rect">
            <a:avLst/>
          </a:prstGeom>
        </p:spPr>
      </p:pic>
    </p:spTree>
    <p:extLst>
      <p:ext uri="{BB962C8B-B14F-4D97-AF65-F5344CB8AC3E}">
        <p14:creationId xmlns:p14="http://schemas.microsoft.com/office/powerpoint/2010/main" val="4284754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6B589-9059-5BBA-BFBB-327EE9AAA111}"/>
              </a:ext>
            </a:extLst>
          </p:cNvPr>
          <p:cNvSpPr>
            <a:spLocks noGrp="1"/>
          </p:cNvSpPr>
          <p:nvPr>
            <p:ph type="title"/>
          </p:nvPr>
        </p:nvSpPr>
        <p:spPr>
          <a:xfrm>
            <a:off x="838200" y="2319655"/>
            <a:ext cx="10515600" cy="1325563"/>
          </a:xfrm>
        </p:spPr>
        <p:txBody>
          <a:bodyPr>
            <a:normAutofit fontScale="90000"/>
          </a:bodyPr>
          <a:lstStyle/>
          <a:p>
            <a:br>
              <a:rPr lang="en-AT" sz="1800" b="0" i="0" u="none" strike="noStrike" baseline="0" dirty="0">
                <a:solidFill>
                  <a:srgbClr val="000000"/>
                </a:solidFill>
                <a:latin typeface="Calibri" panose="020F0502020204030204" pitchFamily="34" charset="0"/>
              </a:rPr>
            </a:br>
            <a:r>
              <a:rPr lang="de-DE" sz="5400" dirty="0">
                <a:solidFill>
                  <a:srgbClr val="0070C0"/>
                </a:solidFill>
                <a:latin typeface="+mn-lt"/>
                <a:ea typeface="+mn-ea"/>
                <a:cs typeface="+mn-cs"/>
              </a:rPr>
              <a:t>Einstufung von Ethanol als CMR-Stoff</a:t>
            </a:r>
            <a:br>
              <a:rPr lang="de-DE" sz="5400" dirty="0">
                <a:solidFill>
                  <a:srgbClr val="0070C0"/>
                </a:solidFill>
                <a:latin typeface="+mn-lt"/>
                <a:ea typeface="+mn-ea"/>
                <a:cs typeface="+mn-cs"/>
              </a:rPr>
            </a:br>
            <a:r>
              <a:rPr lang="de-DE" sz="5400" dirty="0">
                <a:solidFill>
                  <a:srgbClr val="0070C0"/>
                </a:solidFill>
                <a:latin typeface="+mn-lt"/>
                <a:ea typeface="+mn-ea"/>
                <a:cs typeface="+mn-cs"/>
              </a:rPr>
              <a:t> </a:t>
            </a:r>
            <a:endParaRPr lang="en-AT" sz="5400" dirty="0">
              <a:solidFill>
                <a:srgbClr val="0070C0"/>
              </a:solidFill>
              <a:latin typeface="+mn-lt"/>
              <a:ea typeface="+mn-ea"/>
              <a:cs typeface="+mn-cs"/>
            </a:endParaRPr>
          </a:p>
        </p:txBody>
      </p:sp>
      <p:pic>
        <p:nvPicPr>
          <p:cNvPr id="1026" name="Picture 2" descr="Latest News! :: Happy Forex">
            <a:extLst>
              <a:ext uri="{FF2B5EF4-FFF2-40B4-BE49-F238E27FC236}">
                <a16:creationId xmlns:a16="http://schemas.microsoft.com/office/drawing/2014/main" id="{7E97B2E9-211C-F384-E7EB-A332DC1A76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5732" y="132893"/>
            <a:ext cx="1991966" cy="13255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D5146F4-510A-6FEF-E08F-F2E9478E0324}"/>
              </a:ext>
            </a:extLst>
          </p:cNvPr>
          <p:cNvSpPr txBox="1"/>
          <p:nvPr/>
        </p:nvSpPr>
        <p:spPr>
          <a:xfrm>
            <a:off x="960120" y="3645218"/>
            <a:ext cx="9875520" cy="1754326"/>
          </a:xfrm>
          <a:prstGeom prst="rect">
            <a:avLst/>
          </a:prstGeom>
          <a:noFill/>
        </p:spPr>
        <p:txBody>
          <a:bodyPr wrap="square" rtlCol="0">
            <a:spAutoFit/>
          </a:bodyPr>
          <a:lstStyle/>
          <a:p>
            <a:r>
              <a:rPr lang="en-AT" sz="1800" dirty="0">
                <a:solidFill>
                  <a:srgbClr val="222222"/>
                </a:solidFill>
                <a:effectLst/>
                <a:latin typeface="Arial" panose="020B0604020202020204" pitchFamily="34" charset="0"/>
                <a:ea typeface="Aptos" panose="020B0004020202020204" pitchFamily="34" charset="0"/>
              </a:rPr>
              <a:t>Die </a:t>
            </a:r>
            <a:r>
              <a:rPr lang="en-AT" sz="1800" dirty="0" err="1">
                <a:solidFill>
                  <a:srgbClr val="222222"/>
                </a:solidFill>
                <a:effectLst/>
                <a:latin typeface="Arial" panose="020B0604020202020204" pitchFamily="34" charset="0"/>
                <a:ea typeface="Aptos" panose="020B0004020202020204" pitchFamily="34" charset="0"/>
              </a:rPr>
              <a:t>Europäische</a:t>
            </a:r>
            <a:r>
              <a:rPr lang="en-AT" sz="1800" dirty="0">
                <a:solidFill>
                  <a:srgbClr val="222222"/>
                </a:solidFill>
                <a:effectLst/>
                <a:latin typeface="Arial" panose="020B0604020202020204" pitchFamily="34" charset="0"/>
                <a:ea typeface="Aptos" panose="020B0004020202020204" pitchFamily="34" charset="0"/>
              </a:rPr>
              <a:t> </a:t>
            </a:r>
            <a:r>
              <a:rPr lang="en-AT" sz="1800" dirty="0" err="1">
                <a:solidFill>
                  <a:srgbClr val="222222"/>
                </a:solidFill>
                <a:effectLst/>
                <a:latin typeface="Arial" panose="020B0604020202020204" pitchFamily="34" charset="0"/>
                <a:ea typeface="Aptos" panose="020B0004020202020204" pitchFamily="34" charset="0"/>
              </a:rPr>
              <a:t>Chemikalienagentur</a:t>
            </a:r>
            <a:r>
              <a:rPr lang="en-AT" sz="1800" dirty="0">
                <a:solidFill>
                  <a:srgbClr val="222222"/>
                </a:solidFill>
                <a:effectLst/>
                <a:latin typeface="Arial" panose="020B0604020202020204" pitchFamily="34" charset="0"/>
                <a:ea typeface="Aptos" panose="020B0004020202020204" pitchFamily="34" charset="0"/>
              </a:rPr>
              <a:t> (ECHA) </a:t>
            </a:r>
            <a:r>
              <a:rPr lang="en-AT" sz="1800" dirty="0" err="1">
                <a:solidFill>
                  <a:srgbClr val="222222"/>
                </a:solidFill>
                <a:effectLst/>
                <a:latin typeface="Arial" panose="020B0604020202020204" pitchFamily="34" charset="0"/>
                <a:ea typeface="Aptos" panose="020B0004020202020204" pitchFamily="34" charset="0"/>
              </a:rPr>
              <a:t>prüft</a:t>
            </a:r>
            <a:r>
              <a:rPr lang="en-AT" sz="1800" dirty="0">
                <a:solidFill>
                  <a:srgbClr val="222222"/>
                </a:solidFill>
                <a:effectLst/>
                <a:latin typeface="Arial" panose="020B0604020202020204" pitchFamily="34" charset="0"/>
                <a:ea typeface="Aptos" panose="020B0004020202020204" pitchFamily="34" charset="0"/>
              </a:rPr>
              <a:t> </a:t>
            </a:r>
            <a:r>
              <a:rPr lang="en-AT" sz="1800" dirty="0" err="1">
                <a:solidFill>
                  <a:srgbClr val="222222"/>
                </a:solidFill>
                <a:effectLst/>
                <a:latin typeface="Arial" panose="020B0604020202020204" pitchFamily="34" charset="0"/>
                <a:ea typeface="Aptos" panose="020B0004020202020204" pitchFamily="34" charset="0"/>
              </a:rPr>
              <a:t>derzeit</a:t>
            </a:r>
            <a:r>
              <a:rPr lang="en-AT" sz="1800" dirty="0">
                <a:solidFill>
                  <a:srgbClr val="222222"/>
                </a:solidFill>
                <a:effectLst/>
                <a:latin typeface="Arial" panose="020B0604020202020204" pitchFamily="34" charset="0"/>
                <a:ea typeface="Aptos" panose="020B0004020202020204" pitchFamily="34" charset="0"/>
              </a:rPr>
              <a:t>, </a:t>
            </a:r>
            <a:r>
              <a:rPr lang="en-AT" sz="1800" dirty="0" err="1">
                <a:solidFill>
                  <a:srgbClr val="222222"/>
                </a:solidFill>
                <a:effectLst/>
                <a:latin typeface="Arial" panose="020B0604020202020204" pitchFamily="34" charset="0"/>
                <a:ea typeface="Aptos" panose="020B0004020202020204" pitchFamily="34" charset="0"/>
              </a:rPr>
              <a:t>ob</a:t>
            </a:r>
            <a:r>
              <a:rPr lang="en-AT" sz="1800" dirty="0">
                <a:solidFill>
                  <a:srgbClr val="222222"/>
                </a:solidFill>
                <a:effectLst/>
                <a:latin typeface="Arial" panose="020B0604020202020204" pitchFamily="34" charset="0"/>
                <a:ea typeface="Aptos" panose="020B0004020202020204" pitchFamily="34" charset="0"/>
              </a:rPr>
              <a:t> </a:t>
            </a:r>
            <a:r>
              <a:rPr lang="en-AT" sz="1800" b="1" dirty="0">
                <a:solidFill>
                  <a:srgbClr val="222222"/>
                </a:solidFill>
                <a:effectLst/>
                <a:latin typeface="Arial" panose="020B0604020202020204" pitchFamily="34" charset="0"/>
                <a:ea typeface="Aptos" panose="020B0004020202020204" pitchFamily="34" charset="0"/>
              </a:rPr>
              <a:t>Ethanol </a:t>
            </a:r>
            <a:r>
              <a:rPr lang="en-AT" sz="1800" b="1" dirty="0" err="1">
                <a:solidFill>
                  <a:srgbClr val="222222"/>
                </a:solidFill>
                <a:effectLst/>
                <a:latin typeface="Arial" panose="020B0604020202020204" pitchFamily="34" charset="0"/>
                <a:ea typeface="Aptos" panose="020B0004020202020204" pitchFamily="34" charset="0"/>
              </a:rPr>
              <a:t>als</a:t>
            </a:r>
            <a:r>
              <a:rPr lang="en-AT" sz="1800" b="1" dirty="0">
                <a:solidFill>
                  <a:srgbClr val="222222"/>
                </a:solidFill>
                <a:effectLst/>
                <a:latin typeface="Arial" panose="020B0604020202020204" pitchFamily="34" charset="0"/>
                <a:ea typeface="Aptos" panose="020B0004020202020204" pitchFamily="34" charset="0"/>
              </a:rPr>
              <a:t> </a:t>
            </a:r>
            <a:r>
              <a:rPr lang="en-AT" sz="1800" b="1" dirty="0" err="1">
                <a:solidFill>
                  <a:srgbClr val="222222"/>
                </a:solidFill>
                <a:effectLst/>
                <a:latin typeface="Arial" panose="020B0604020202020204" pitchFamily="34" charset="0"/>
                <a:ea typeface="Aptos" panose="020B0004020202020204" pitchFamily="34" charset="0"/>
              </a:rPr>
              <a:t>sogenannter</a:t>
            </a:r>
            <a:r>
              <a:rPr lang="en-AT" sz="1800" b="1" dirty="0">
                <a:solidFill>
                  <a:srgbClr val="222222"/>
                </a:solidFill>
                <a:effectLst/>
                <a:latin typeface="Arial" panose="020B0604020202020204" pitchFamily="34" charset="0"/>
                <a:ea typeface="Aptos" panose="020B0004020202020204" pitchFamily="34" charset="0"/>
              </a:rPr>
              <a:t> CMR-Stoff (</a:t>
            </a:r>
            <a:r>
              <a:rPr lang="en-AT" sz="1800" b="1" dirty="0" err="1">
                <a:solidFill>
                  <a:srgbClr val="222222"/>
                </a:solidFill>
                <a:effectLst/>
                <a:latin typeface="Arial" panose="020B0604020202020204" pitchFamily="34" charset="0"/>
                <a:ea typeface="Aptos" panose="020B0004020202020204" pitchFamily="34" charset="0"/>
              </a:rPr>
              <a:t>Gefahrstoff</a:t>
            </a:r>
            <a:r>
              <a:rPr lang="en-AT" sz="1800" b="1" dirty="0">
                <a:solidFill>
                  <a:srgbClr val="222222"/>
                </a:solidFill>
                <a:effectLst/>
                <a:latin typeface="Arial" panose="020B0604020202020204" pitchFamily="34" charset="0"/>
                <a:ea typeface="Aptos" panose="020B0004020202020204" pitchFamily="34" charset="0"/>
              </a:rPr>
              <a:t>) </a:t>
            </a:r>
            <a:r>
              <a:rPr lang="en-AT" sz="1800" dirty="0" err="1">
                <a:solidFill>
                  <a:srgbClr val="222222"/>
                </a:solidFill>
                <a:effectLst/>
                <a:latin typeface="Arial" panose="020B0604020202020204" pitchFamily="34" charset="0"/>
                <a:ea typeface="Aptos" panose="020B0004020202020204" pitchFamily="34" charset="0"/>
              </a:rPr>
              <a:t>eingestuft</a:t>
            </a:r>
            <a:r>
              <a:rPr lang="en-AT" sz="1800" dirty="0">
                <a:solidFill>
                  <a:srgbClr val="222222"/>
                </a:solidFill>
                <a:effectLst/>
                <a:latin typeface="Arial" panose="020B0604020202020204" pitchFamily="34" charset="0"/>
                <a:ea typeface="Aptos" panose="020B0004020202020204" pitchFamily="34" charset="0"/>
              </a:rPr>
              <a:t> </a:t>
            </a:r>
            <a:r>
              <a:rPr lang="en-AT" sz="1800" dirty="0" err="1">
                <a:solidFill>
                  <a:srgbClr val="222222"/>
                </a:solidFill>
                <a:effectLst/>
                <a:latin typeface="Arial" panose="020B0604020202020204" pitchFamily="34" charset="0"/>
                <a:ea typeface="Aptos" panose="020B0004020202020204" pitchFamily="34" charset="0"/>
              </a:rPr>
              <a:t>werden</a:t>
            </a:r>
            <a:r>
              <a:rPr lang="en-AT" sz="1800" dirty="0">
                <a:solidFill>
                  <a:srgbClr val="222222"/>
                </a:solidFill>
                <a:effectLst/>
                <a:latin typeface="Arial" panose="020B0604020202020204" pitchFamily="34" charset="0"/>
                <a:ea typeface="Aptos" panose="020B0004020202020204" pitchFamily="34" charset="0"/>
              </a:rPr>
              <a:t> </a:t>
            </a:r>
            <a:r>
              <a:rPr lang="en-AT" sz="1800" dirty="0" err="1">
                <a:solidFill>
                  <a:srgbClr val="222222"/>
                </a:solidFill>
                <a:effectLst/>
                <a:latin typeface="Arial" panose="020B0604020202020204" pitchFamily="34" charset="0"/>
                <a:ea typeface="Aptos" panose="020B0004020202020204" pitchFamily="34" charset="0"/>
              </a:rPr>
              <a:t>soll</a:t>
            </a:r>
            <a:r>
              <a:rPr lang="en-AT" sz="1800" dirty="0">
                <a:solidFill>
                  <a:srgbClr val="222222"/>
                </a:solidFill>
                <a:effectLst/>
                <a:latin typeface="Arial" panose="020B0604020202020204" pitchFamily="34" charset="0"/>
                <a:ea typeface="Aptos" panose="020B0004020202020204" pitchFamily="34" charset="0"/>
              </a:rPr>
              <a:t> – </a:t>
            </a:r>
            <a:endParaRPr lang="en-US" sz="1800" dirty="0">
              <a:solidFill>
                <a:srgbClr val="222222"/>
              </a:solidFill>
              <a:effectLst/>
              <a:latin typeface="Arial" panose="020B0604020202020204" pitchFamily="34" charset="0"/>
              <a:ea typeface="Aptos" panose="020B0004020202020204" pitchFamily="34" charset="0"/>
            </a:endParaRPr>
          </a:p>
          <a:p>
            <a:r>
              <a:rPr lang="en-AT" sz="1800" dirty="0">
                <a:solidFill>
                  <a:srgbClr val="222222"/>
                </a:solidFill>
                <a:effectLst/>
                <a:latin typeface="Arial" panose="020B0604020202020204" pitchFamily="34" charset="0"/>
                <a:ea typeface="Aptos" panose="020B0004020202020204" pitchFamily="34" charset="0"/>
              </a:rPr>
              <a:t>das </a:t>
            </a:r>
            <a:r>
              <a:rPr lang="en-AT" sz="1800" dirty="0" err="1">
                <a:solidFill>
                  <a:srgbClr val="222222"/>
                </a:solidFill>
                <a:effectLst/>
                <a:latin typeface="Arial" panose="020B0604020202020204" pitchFamily="34" charset="0"/>
                <a:ea typeface="Aptos" panose="020B0004020202020204" pitchFamily="34" charset="0"/>
              </a:rPr>
              <a:t>heißt</a:t>
            </a:r>
            <a:r>
              <a:rPr lang="en-AT" sz="1800" dirty="0">
                <a:solidFill>
                  <a:srgbClr val="222222"/>
                </a:solidFill>
                <a:effectLst/>
                <a:latin typeface="Arial" panose="020B0604020202020204" pitchFamily="34" charset="0"/>
                <a:ea typeface="Aptos" panose="020B0004020202020204" pitchFamily="34" charset="0"/>
              </a:rPr>
              <a:t> </a:t>
            </a:r>
            <a:r>
              <a:rPr lang="en-AT" sz="1800" dirty="0" err="1">
                <a:solidFill>
                  <a:srgbClr val="222222"/>
                </a:solidFill>
                <a:effectLst/>
                <a:latin typeface="Arial" panose="020B0604020202020204" pitchFamily="34" charset="0"/>
                <a:ea typeface="Aptos" panose="020B0004020202020204" pitchFamily="34" charset="0"/>
              </a:rPr>
              <a:t>als</a:t>
            </a:r>
            <a:r>
              <a:rPr lang="en-AT" sz="1800" dirty="0">
                <a:solidFill>
                  <a:srgbClr val="222222"/>
                </a:solidFill>
                <a:effectLst/>
                <a:latin typeface="Arial" panose="020B0604020202020204" pitchFamily="34" charset="0"/>
                <a:ea typeface="Aptos" panose="020B0004020202020204" pitchFamily="34" charset="0"/>
              </a:rPr>
              <a:t> </a:t>
            </a:r>
            <a:r>
              <a:rPr lang="en-AT" sz="1800" dirty="0" err="1">
                <a:solidFill>
                  <a:srgbClr val="222222"/>
                </a:solidFill>
                <a:effectLst/>
                <a:latin typeface="Arial" panose="020B0604020202020204" pitchFamily="34" charset="0"/>
                <a:ea typeface="Aptos" panose="020B0004020202020204" pitchFamily="34" charset="0"/>
              </a:rPr>
              <a:t>potenziell</a:t>
            </a:r>
            <a:r>
              <a:rPr lang="en-AT" sz="1800" dirty="0">
                <a:solidFill>
                  <a:srgbClr val="222222"/>
                </a:solidFill>
                <a:effectLst/>
                <a:latin typeface="Arial" panose="020B0604020202020204" pitchFamily="34" charset="0"/>
                <a:ea typeface="Aptos" panose="020B0004020202020204" pitchFamily="34" charset="0"/>
              </a:rPr>
              <a:t> </a:t>
            </a:r>
            <a:r>
              <a:rPr lang="en-AT" sz="1800" dirty="0" err="1">
                <a:solidFill>
                  <a:srgbClr val="222222"/>
                </a:solidFill>
                <a:effectLst/>
                <a:latin typeface="Arial" panose="020B0604020202020204" pitchFamily="34" charset="0"/>
                <a:ea typeface="Aptos" panose="020B0004020202020204" pitchFamily="34" charset="0"/>
              </a:rPr>
              <a:t>krebserregend</a:t>
            </a:r>
            <a:r>
              <a:rPr lang="en-AT" sz="1800" dirty="0">
                <a:solidFill>
                  <a:srgbClr val="222222"/>
                </a:solidFill>
                <a:effectLst/>
                <a:latin typeface="Arial" panose="020B0604020202020204" pitchFamily="34" charset="0"/>
                <a:ea typeface="Aptos" panose="020B0004020202020204" pitchFamily="34" charset="0"/>
              </a:rPr>
              <a:t> (C für cancer), mutagen (M) </a:t>
            </a:r>
            <a:r>
              <a:rPr lang="en-AT" sz="1800" dirty="0" err="1">
                <a:solidFill>
                  <a:srgbClr val="222222"/>
                </a:solidFill>
                <a:effectLst/>
                <a:latin typeface="Arial" panose="020B0604020202020204" pitchFamily="34" charset="0"/>
                <a:ea typeface="Aptos" panose="020B0004020202020204" pitchFamily="34" charset="0"/>
              </a:rPr>
              <a:t>oder</a:t>
            </a:r>
            <a:r>
              <a:rPr lang="en-AT" sz="1800" dirty="0">
                <a:solidFill>
                  <a:srgbClr val="222222"/>
                </a:solidFill>
                <a:effectLst/>
                <a:latin typeface="Arial" panose="020B0604020202020204" pitchFamily="34" charset="0"/>
                <a:ea typeface="Aptos" panose="020B0004020202020204" pitchFamily="34" charset="0"/>
              </a:rPr>
              <a:t> </a:t>
            </a:r>
            <a:r>
              <a:rPr lang="en-AT" sz="1800" dirty="0" err="1">
                <a:solidFill>
                  <a:srgbClr val="222222"/>
                </a:solidFill>
                <a:effectLst/>
                <a:latin typeface="Arial" panose="020B0604020202020204" pitchFamily="34" charset="0"/>
                <a:ea typeface="Aptos" panose="020B0004020202020204" pitchFamily="34" charset="0"/>
              </a:rPr>
              <a:t>reproduktionstoxisch</a:t>
            </a:r>
            <a:r>
              <a:rPr lang="en-AT" sz="1800" dirty="0">
                <a:solidFill>
                  <a:srgbClr val="222222"/>
                </a:solidFill>
                <a:effectLst/>
                <a:latin typeface="Arial" panose="020B0604020202020204" pitchFamily="34" charset="0"/>
                <a:ea typeface="Aptos" panose="020B0004020202020204" pitchFamily="34" charset="0"/>
              </a:rPr>
              <a:t> (R). </a:t>
            </a:r>
            <a:endParaRPr lang="en-US" sz="1800" dirty="0">
              <a:solidFill>
                <a:srgbClr val="222222"/>
              </a:solidFill>
              <a:effectLst/>
              <a:latin typeface="Arial" panose="020B0604020202020204" pitchFamily="34" charset="0"/>
              <a:ea typeface="Aptos" panose="020B0004020202020204" pitchFamily="34" charset="0"/>
            </a:endParaRPr>
          </a:p>
          <a:p>
            <a:r>
              <a:rPr lang="en-AT" sz="1800" dirty="0">
                <a:solidFill>
                  <a:srgbClr val="222222"/>
                </a:solidFill>
                <a:effectLst/>
                <a:latin typeface="Arial" panose="020B0604020202020204" pitchFamily="34" charset="0"/>
                <a:ea typeface="Aptos" panose="020B0004020202020204" pitchFamily="34" charset="0"/>
              </a:rPr>
              <a:t>Es </a:t>
            </a:r>
            <a:r>
              <a:rPr lang="en-AT" sz="1800" dirty="0" err="1">
                <a:solidFill>
                  <a:srgbClr val="222222"/>
                </a:solidFill>
                <a:effectLst/>
                <a:latin typeface="Arial" panose="020B0604020202020204" pitchFamily="34" charset="0"/>
                <a:ea typeface="Aptos" panose="020B0004020202020204" pitchFamily="34" charset="0"/>
              </a:rPr>
              <a:t>wird</a:t>
            </a:r>
            <a:r>
              <a:rPr lang="en-AT" sz="1800" dirty="0">
                <a:solidFill>
                  <a:srgbClr val="222222"/>
                </a:solidFill>
                <a:effectLst/>
                <a:latin typeface="Arial" panose="020B0604020202020204" pitchFamily="34" charset="0"/>
                <a:ea typeface="Aptos" panose="020B0004020202020204" pitchFamily="34" charset="0"/>
              </a:rPr>
              <a:t> </a:t>
            </a:r>
            <a:r>
              <a:rPr lang="en-AT" sz="1800" dirty="0" err="1">
                <a:solidFill>
                  <a:srgbClr val="222222"/>
                </a:solidFill>
                <a:effectLst/>
                <a:latin typeface="Arial" panose="020B0604020202020204" pitchFamily="34" charset="0"/>
                <a:ea typeface="Aptos" panose="020B0004020202020204" pitchFamily="34" charset="0"/>
              </a:rPr>
              <a:t>erwogen</a:t>
            </a:r>
            <a:r>
              <a:rPr lang="en-AT" sz="1800" dirty="0">
                <a:solidFill>
                  <a:srgbClr val="222222"/>
                </a:solidFill>
                <a:effectLst/>
                <a:latin typeface="Arial" panose="020B0604020202020204" pitchFamily="34" charset="0"/>
                <a:ea typeface="Aptos" panose="020B0004020202020204" pitchFamily="34" charset="0"/>
              </a:rPr>
              <a:t>, Ethanol in </a:t>
            </a:r>
            <a:r>
              <a:rPr lang="en-AT" sz="1800" dirty="0" err="1">
                <a:solidFill>
                  <a:srgbClr val="222222"/>
                </a:solidFill>
                <a:effectLst/>
                <a:latin typeface="Arial" panose="020B0604020202020204" pitchFamily="34" charset="0"/>
                <a:ea typeface="Aptos" panose="020B0004020202020204" pitchFamily="34" charset="0"/>
              </a:rPr>
              <a:t>Kategorie</a:t>
            </a:r>
            <a:r>
              <a:rPr lang="en-AT" sz="1800" dirty="0">
                <a:solidFill>
                  <a:srgbClr val="222222"/>
                </a:solidFill>
                <a:effectLst/>
                <a:latin typeface="Arial" panose="020B0604020202020204" pitchFamily="34" charset="0"/>
                <a:ea typeface="Aptos" panose="020B0004020202020204" pitchFamily="34" charset="0"/>
              </a:rPr>
              <a:t> 2 (</a:t>
            </a:r>
            <a:r>
              <a:rPr lang="en-AT" sz="1800" dirty="0" err="1">
                <a:solidFill>
                  <a:srgbClr val="222222"/>
                </a:solidFill>
                <a:effectLst/>
                <a:latin typeface="Arial" panose="020B0604020202020204" pitchFamily="34" charset="0"/>
                <a:ea typeface="Aptos" panose="020B0004020202020204" pitchFamily="34" charset="0"/>
              </a:rPr>
              <a:t>Verdacht</a:t>
            </a:r>
            <a:r>
              <a:rPr lang="en-AT" sz="1800" dirty="0">
                <a:solidFill>
                  <a:srgbClr val="222222"/>
                </a:solidFill>
                <a:effectLst/>
                <a:latin typeface="Arial" panose="020B0604020202020204" pitchFamily="34" charset="0"/>
                <a:ea typeface="Aptos" panose="020B0004020202020204" pitchFamily="34" charset="0"/>
              </a:rPr>
              <a:t> auf </a:t>
            </a:r>
            <a:r>
              <a:rPr lang="en-AT" sz="1800" dirty="0" err="1">
                <a:solidFill>
                  <a:srgbClr val="222222"/>
                </a:solidFill>
                <a:effectLst/>
                <a:latin typeface="Arial" panose="020B0604020202020204" pitchFamily="34" charset="0"/>
                <a:ea typeface="Aptos" panose="020B0004020202020204" pitchFamily="34" charset="0"/>
              </a:rPr>
              <a:t>schädliche</a:t>
            </a:r>
            <a:r>
              <a:rPr lang="en-AT" sz="1800" dirty="0">
                <a:solidFill>
                  <a:srgbClr val="222222"/>
                </a:solidFill>
                <a:effectLst/>
                <a:latin typeface="Arial" panose="020B0604020202020204" pitchFamily="34" charset="0"/>
                <a:ea typeface="Aptos" panose="020B0004020202020204" pitchFamily="34" charset="0"/>
              </a:rPr>
              <a:t> </a:t>
            </a:r>
            <a:r>
              <a:rPr lang="en-AT" sz="1800" dirty="0" err="1">
                <a:solidFill>
                  <a:srgbClr val="222222"/>
                </a:solidFill>
                <a:effectLst/>
                <a:latin typeface="Arial" panose="020B0604020202020204" pitchFamily="34" charset="0"/>
                <a:ea typeface="Aptos" panose="020B0004020202020204" pitchFamily="34" charset="0"/>
              </a:rPr>
              <a:t>Wirkung</a:t>
            </a:r>
            <a:r>
              <a:rPr lang="en-AT" sz="1800" dirty="0">
                <a:solidFill>
                  <a:srgbClr val="222222"/>
                </a:solidFill>
                <a:effectLst/>
                <a:latin typeface="Arial" panose="020B0604020202020204" pitchFamily="34" charset="0"/>
                <a:ea typeface="Aptos" panose="020B0004020202020204" pitchFamily="34" charset="0"/>
              </a:rPr>
              <a:t>) </a:t>
            </a:r>
            <a:r>
              <a:rPr lang="en-AT" sz="1800" dirty="0" err="1">
                <a:solidFill>
                  <a:srgbClr val="222222"/>
                </a:solidFill>
                <a:effectLst/>
                <a:latin typeface="Arial" panose="020B0604020202020204" pitchFamily="34" charset="0"/>
                <a:ea typeface="Aptos" panose="020B0004020202020204" pitchFamily="34" charset="0"/>
              </a:rPr>
              <a:t>oder</a:t>
            </a:r>
            <a:r>
              <a:rPr lang="en-AT" sz="1800" dirty="0">
                <a:solidFill>
                  <a:srgbClr val="222222"/>
                </a:solidFill>
                <a:effectLst/>
                <a:latin typeface="Arial" panose="020B0604020202020204" pitchFamily="34" charset="0"/>
                <a:ea typeface="Aptos" panose="020B0004020202020204" pitchFamily="34" charset="0"/>
              </a:rPr>
              <a:t> </a:t>
            </a:r>
            <a:r>
              <a:rPr lang="en-AT" sz="1800" dirty="0" err="1">
                <a:solidFill>
                  <a:srgbClr val="222222"/>
                </a:solidFill>
                <a:effectLst/>
                <a:latin typeface="Arial" panose="020B0604020202020204" pitchFamily="34" charset="0"/>
                <a:ea typeface="Aptos" panose="020B0004020202020204" pitchFamily="34" charset="0"/>
              </a:rPr>
              <a:t>sogar</a:t>
            </a:r>
            <a:r>
              <a:rPr lang="en-AT" sz="1800" dirty="0">
                <a:solidFill>
                  <a:srgbClr val="222222"/>
                </a:solidFill>
                <a:effectLst/>
                <a:latin typeface="Arial" panose="020B0604020202020204" pitchFamily="34" charset="0"/>
                <a:ea typeface="Aptos" panose="020B0004020202020204" pitchFamily="34" charset="0"/>
              </a:rPr>
              <a:t> in </a:t>
            </a:r>
            <a:r>
              <a:rPr lang="en-AT" sz="1800" dirty="0" err="1">
                <a:solidFill>
                  <a:srgbClr val="222222"/>
                </a:solidFill>
                <a:effectLst/>
                <a:latin typeface="Arial" panose="020B0604020202020204" pitchFamily="34" charset="0"/>
                <a:ea typeface="Aptos" panose="020B0004020202020204" pitchFamily="34" charset="0"/>
              </a:rPr>
              <a:t>Kategorie</a:t>
            </a:r>
            <a:r>
              <a:rPr lang="en-AT" sz="1800" dirty="0">
                <a:solidFill>
                  <a:srgbClr val="222222"/>
                </a:solidFill>
                <a:effectLst/>
                <a:latin typeface="Arial" panose="020B0604020202020204" pitchFamily="34" charset="0"/>
                <a:ea typeface="Aptos" panose="020B0004020202020204" pitchFamily="34" charset="0"/>
              </a:rPr>
              <a:t> 1 (</a:t>
            </a:r>
            <a:r>
              <a:rPr lang="en-AT" sz="1800" dirty="0" err="1">
                <a:solidFill>
                  <a:srgbClr val="222222"/>
                </a:solidFill>
                <a:effectLst/>
                <a:latin typeface="Arial" panose="020B0604020202020204" pitchFamily="34" charset="0"/>
                <a:ea typeface="Aptos" panose="020B0004020202020204" pitchFamily="34" charset="0"/>
              </a:rPr>
              <a:t>nachgewiesene</a:t>
            </a:r>
            <a:r>
              <a:rPr lang="en-AT" sz="1800" dirty="0">
                <a:solidFill>
                  <a:srgbClr val="222222"/>
                </a:solidFill>
                <a:effectLst/>
                <a:latin typeface="Arial" panose="020B0604020202020204" pitchFamily="34" charset="0"/>
                <a:ea typeface="Aptos" panose="020B0004020202020204" pitchFamily="34" charset="0"/>
              </a:rPr>
              <a:t> </a:t>
            </a:r>
            <a:r>
              <a:rPr lang="en-AT" sz="1800" dirty="0" err="1">
                <a:solidFill>
                  <a:srgbClr val="222222"/>
                </a:solidFill>
                <a:effectLst/>
                <a:latin typeface="Arial" panose="020B0604020202020204" pitchFamily="34" charset="0"/>
                <a:ea typeface="Aptos" panose="020B0004020202020204" pitchFamily="34" charset="0"/>
              </a:rPr>
              <a:t>schädliche</a:t>
            </a:r>
            <a:r>
              <a:rPr lang="en-AT" sz="1800" dirty="0">
                <a:solidFill>
                  <a:srgbClr val="222222"/>
                </a:solidFill>
                <a:effectLst/>
                <a:latin typeface="Arial" panose="020B0604020202020204" pitchFamily="34" charset="0"/>
                <a:ea typeface="Aptos" panose="020B0004020202020204" pitchFamily="34" charset="0"/>
              </a:rPr>
              <a:t> </a:t>
            </a:r>
            <a:r>
              <a:rPr lang="en-AT" sz="1800" dirty="0" err="1">
                <a:solidFill>
                  <a:srgbClr val="222222"/>
                </a:solidFill>
                <a:effectLst/>
                <a:latin typeface="Arial" panose="020B0604020202020204" pitchFamily="34" charset="0"/>
                <a:ea typeface="Aptos" panose="020B0004020202020204" pitchFamily="34" charset="0"/>
              </a:rPr>
              <a:t>Wirkung</a:t>
            </a:r>
            <a:r>
              <a:rPr lang="en-AT" sz="1800" dirty="0">
                <a:solidFill>
                  <a:srgbClr val="222222"/>
                </a:solidFill>
                <a:effectLst/>
                <a:latin typeface="Arial" panose="020B0604020202020204" pitchFamily="34" charset="0"/>
                <a:ea typeface="Aptos" panose="020B0004020202020204" pitchFamily="34" charset="0"/>
              </a:rPr>
              <a:t>) </a:t>
            </a:r>
            <a:r>
              <a:rPr lang="en-AT" sz="1800" dirty="0" err="1">
                <a:solidFill>
                  <a:srgbClr val="222222"/>
                </a:solidFill>
                <a:effectLst/>
                <a:latin typeface="Arial" panose="020B0604020202020204" pitchFamily="34" charset="0"/>
                <a:ea typeface="Aptos" panose="020B0004020202020204" pitchFamily="34" charset="0"/>
              </a:rPr>
              <a:t>einzustufen</a:t>
            </a:r>
            <a:r>
              <a:rPr lang="en-US" sz="1800" dirty="0">
                <a:solidFill>
                  <a:srgbClr val="222222"/>
                </a:solidFill>
                <a:effectLst/>
                <a:latin typeface="Arial" panose="020B0604020202020204" pitchFamily="34" charset="0"/>
                <a:ea typeface="Aptos" panose="020B0004020202020204" pitchFamily="34" charset="0"/>
              </a:rPr>
              <a:t>.</a:t>
            </a:r>
            <a:endParaRPr lang="en-AT" dirty="0"/>
          </a:p>
        </p:txBody>
      </p:sp>
    </p:spTree>
    <p:extLst>
      <p:ext uri="{BB962C8B-B14F-4D97-AF65-F5344CB8AC3E}">
        <p14:creationId xmlns:p14="http://schemas.microsoft.com/office/powerpoint/2010/main" val="2322826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72F7DA-47EC-494B-9DAD-88A2A230579F}"/>
              </a:ext>
            </a:extLst>
          </p:cNvPr>
          <p:cNvSpPr>
            <a:spLocks noGrp="1"/>
          </p:cNvSpPr>
          <p:nvPr>
            <p:ph type="title"/>
          </p:nvPr>
        </p:nvSpPr>
        <p:spPr/>
        <p:txBody>
          <a:bodyPr/>
          <a:lstStyle/>
          <a:p>
            <a:br>
              <a:rPr lang="en-AT" sz="1800" b="0" i="0" u="none" strike="noStrike" baseline="0" dirty="0">
                <a:solidFill>
                  <a:srgbClr val="000000"/>
                </a:solidFill>
                <a:latin typeface="Calibri" panose="020F0502020204030204" pitchFamily="34" charset="0"/>
              </a:rPr>
            </a:br>
            <a:r>
              <a:rPr lang="de-DE" sz="1800" b="0" i="0" u="none" strike="noStrike" baseline="0" dirty="0">
                <a:solidFill>
                  <a:srgbClr val="000000"/>
                </a:solidFill>
                <a:latin typeface="Calibri" panose="020F0502020204030204" pitchFamily="34" charset="0"/>
              </a:rPr>
              <a:t> </a:t>
            </a:r>
            <a:r>
              <a:rPr lang="de-DE" sz="3200" dirty="0">
                <a:solidFill>
                  <a:srgbClr val="4472C4"/>
                </a:solidFill>
                <a:latin typeface="+mn-lt"/>
              </a:rPr>
              <a:t>Bedeutung von Ethanol in der Gesundheitsindustrie </a:t>
            </a:r>
            <a:endParaRPr lang="en-AT" sz="3200" dirty="0">
              <a:solidFill>
                <a:srgbClr val="4472C4"/>
              </a:solidFill>
              <a:latin typeface="+mn-lt"/>
            </a:endParaRPr>
          </a:p>
        </p:txBody>
      </p:sp>
      <p:sp>
        <p:nvSpPr>
          <p:cNvPr id="5" name="Content Placeholder 4">
            <a:extLst>
              <a:ext uri="{FF2B5EF4-FFF2-40B4-BE49-F238E27FC236}">
                <a16:creationId xmlns:a16="http://schemas.microsoft.com/office/drawing/2014/main" id="{CF3F008F-DD7C-7383-A85C-B23E960F7B8F}"/>
              </a:ext>
            </a:extLst>
          </p:cNvPr>
          <p:cNvSpPr>
            <a:spLocks noGrp="1"/>
          </p:cNvSpPr>
          <p:nvPr>
            <p:ph idx="1"/>
          </p:nvPr>
        </p:nvSpPr>
        <p:spPr/>
        <p:txBody>
          <a:bodyPr/>
          <a:lstStyle/>
          <a:p>
            <a:pPr algn="l"/>
            <a:endParaRPr lang="en-AT" sz="1800" b="0" i="0" u="none" strike="noStrike" baseline="0" dirty="0">
              <a:solidFill>
                <a:srgbClr val="000000"/>
              </a:solidFill>
              <a:latin typeface="Calibri" panose="020F0502020204030204" pitchFamily="34" charset="0"/>
            </a:endParaRPr>
          </a:p>
          <a:p>
            <a:r>
              <a:rPr lang="de-DE" sz="1800" b="0" i="0" u="none" strike="noStrike" baseline="0" dirty="0">
                <a:solidFill>
                  <a:srgbClr val="000000"/>
                </a:solidFill>
                <a:latin typeface="Calibri" panose="020F0502020204030204" pitchFamily="34" charset="0"/>
              </a:rPr>
              <a:t>Ethanol ist ein zentraler Wirk- und Hilfsstoff in der Herstellung und Anwendung von Produkten im Gesundheitsbereich. Es wird eingesetzt: </a:t>
            </a:r>
          </a:p>
          <a:p>
            <a:r>
              <a:rPr lang="de-DE" sz="1800" b="1" i="0" u="none" strike="noStrike" baseline="0" dirty="0">
                <a:solidFill>
                  <a:srgbClr val="000000"/>
                </a:solidFill>
                <a:latin typeface="Calibri" panose="020F0502020204030204" pitchFamily="34" charset="0"/>
              </a:rPr>
              <a:t>Zur Desinfektion </a:t>
            </a:r>
            <a:r>
              <a:rPr lang="de-DE" sz="1800" b="0" i="0" u="none" strike="noStrike" baseline="0" dirty="0">
                <a:solidFill>
                  <a:srgbClr val="000000"/>
                </a:solidFill>
                <a:latin typeface="Calibri" panose="020F0502020204030204" pitchFamily="34" charset="0"/>
              </a:rPr>
              <a:t>(hocheffizient auch gegen unbehüllte Viren wie Norovirus oder Poliovirus) - gerade in der Covid-19-Pandemie war Ethanol systemrelevant und entscheidend für die Aufrechterhaltung des Infektionsschutzes </a:t>
            </a:r>
          </a:p>
          <a:p>
            <a:r>
              <a:rPr lang="de-DE" sz="1800" b="1" i="0" u="none" strike="noStrike" baseline="0" dirty="0">
                <a:solidFill>
                  <a:srgbClr val="000000"/>
                </a:solidFill>
                <a:latin typeface="Calibri" panose="020F0502020204030204" pitchFamily="34" charset="0"/>
              </a:rPr>
              <a:t>Als Lösungsmittel und Extraktionsmittel </a:t>
            </a:r>
            <a:r>
              <a:rPr lang="de-DE" sz="1800" b="0" i="0" u="none" strike="noStrike" baseline="0" dirty="0">
                <a:solidFill>
                  <a:srgbClr val="000000"/>
                </a:solidFill>
                <a:latin typeface="Calibri" panose="020F0502020204030204" pitchFamily="34" charset="0"/>
              </a:rPr>
              <a:t>bei der Herstellung pflanzlicher Arzneimittel und Nahrungsergänzungsmittel </a:t>
            </a:r>
          </a:p>
          <a:p>
            <a:r>
              <a:rPr lang="de-DE" sz="1800" b="1" i="0" u="none" strike="noStrike" baseline="0" dirty="0">
                <a:solidFill>
                  <a:srgbClr val="000000"/>
                </a:solidFill>
                <a:latin typeface="Calibri" panose="020F0502020204030204" pitchFamily="34" charset="0"/>
              </a:rPr>
              <a:t>Als Konservierungsmittel </a:t>
            </a:r>
            <a:r>
              <a:rPr lang="de-DE" sz="1800" b="0" i="0" u="none" strike="noStrike" baseline="0" dirty="0">
                <a:solidFill>
                  <a:srgbClr val="000000"/>
                </a:solidFill>
                <a:latin typeface="Calibri" panose="020F0502020204030204" pitchFamily="34" charset="0"/>
              </a:rPr>
              <a:t>und </a:t>
            </a:r>
            <a:r>
              <a:rPr lang="de-DE" sz="1800" b="1" i="0" u="none" strike="noStrike" baseline="0" dirty="0">
                <a:solidFill>
                  <a:srgbClr val="000000"/>
                </a:solidFill>
                <a:latin typeface="Calibri" panose="020F0502020204030204" pitchFamily="34" charset="0"/>
              </a:rPr>
              <a:t>Hilfsstoff </a:t>
            </a:r>
            <a:r>
              <a:rPr lang="de-DE" sz="1800" b="0" i="0" u="none" strike="noStrike" baseline="0" dirty="0">
                <a:solidFill>
                  <a:srgbClr val="000000"/>
                </a:solidFill>
                <a:latin typeface="Calibri" panose="020F0502020204030204" pitchFamily="34" charset="0"/>
              </a:rPr>
              <a:t>in verschiedenen galenischen Formulierungen </a:t>
            </a:r>
          </a:p>
          <a:p>
            <a:r>
              <a:rPr lang="de-DE" sz="1800" b="1" i="0" u="none" strike="noStrike" baseline="0" dirty="0">
                <a:solidFill>
                  <a:srgbClr val="000000"/>
                </a:solidFill>
                <a:latin typeface="Calibri" panose="020F0502020204030204" pitchFamily="34" charset="0"/>
              </a:rPr>
              <a:t>Zur Reinigung und Sterilisation </a:t>
            </a:r>
            <a:r>
              <a:rPr lang="de-DE" sz="1800" b="0" i="0" u="none" strike="noStrike" baseline="0" dirty="0">
                <a:solidFill>
                  <a:srgbClr val="000000"/>
                </a:solidFill>
                <a:latin typeface="Calibri" panose="020F0502020204030204" pitchFamily="34" charset="0"/>
              </a:rPr>
              <a:t>von Produktionsanlagen und Oberflächen im pharmazeutischen Umfeld, sowie von Medizinprodukten </a:t>
            </a:r>
          </a:p>
          <a:p>
            <a:endParaRPr lang="en-AT" dirty="0"/>
          </a:p>
        </p:txBody>
      </p:sp>
      <p:pic>
        <p:nvPicPr>
          <p:cNvPr id="6" name="Picture 2" descr="Latest News! :: Happy Forex">
            <a:extLst>
              <a:ext uri="{FF2B5EF4-FFF2-40B4-BE49-F238E27FC236}">
                <a16:creationId xmlns:a16="http://schemas.microsoft.com/office/drawing/2014/main" id="{B4720E38-39B9-86AA-C56A-2C72627BDB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1280" y="82550"/>
            <a:ext cx="1950720" cy="1298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727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9F2B5-164A-3CE5-9D53-E95BCAD81E4F}"/>
              </a:ext>
            </a:extLst>
          </p:cNvPr>
          <p:cNvSpPr>
            <a:spLocks noGrp="1"/>
          </p:cNvSpPr>
          <p:nvPr>
            <p:ph type="title"/>
          </p:nvPr>
        </p:nvSpPr>
        <p:spPr/>
        <p:txBody>
          <a:bodyPr/>
          <a:lstStyle/>
          <a:p>
            <a:r>
              <a:rPr lang="de-AT" sz="3200" dirty="0">
                <a:solidFill>
                  <a:srgbClr val="4472C4"/>
                </a:solidFill>
                <a:latin typeface="+mn-lt"/>
              </a:rPr>
              <a:t>Arbeitsrechtliche Auswirkungen </a:t>
            </a:r>
            <a:endParaRPr lang="en-AT" sz="3200" dirty="0">
              <a:solidFill>
                <a:srgbClr val="4472C4"/>
              </a:solidFill>
              <a:latin typeface="+mn-lt"/>
            </a:endParaRPr>
          </a:p>
        </p:txBody>
      </p:sp>
      <p:sp>
        <p:nvSpPr>
          <p:cNvPr id="3" name="Content Placeholder 2">
            <a:extLst>
              <a:ext uri="{FF2B5EF4-FFF2-40B4-BE49-F238E27FC236}">
                <a16:creationId xmlns:a16="http://schemas.microsoft.com/office/drawing/2014/main" id="{06BAF80E-B47A-0B21-29ED-912C7FB8B245}"/>
              </a:ext>
            </a:extLst>
          </p:cNvPr>
          <p:cNvSpPr>
            <a:spLocks noGrp="1"/>
          </p:cNvSpPr>
          <p:nvPr>
            <p:ph idx="1"/>
          </p:nvPr>
        </p:nvSpPr>
        <p:spPr>
          <a:xfrm>
            <a:off x="838200" y="1471295"/>
            <a:ext cx="10515600" cy="4351338"/>
          </a:xfrm>
        </p:spPr>
        <p:txBody>
          <a:bodyPr/>
          <a:lstStyle/>
          <a:p>
            <a:r>
              <a:rPr lang="de-DE" sz="1800" b="0" i="0" u="none" strike="noStrike" baseline="0" dirty="0">
                <a:solidFill>
                  <a:srgbClr val="000000"/>
                </a:solidFill>
                <a:latin typeface="Calibri" panose="020F0502020204030204" pitchFamily="34" charset="0"/>
              </a:rPr>
              <a:t>Eine Einstufung als CMR-Stoff hätte erhebliche Auswirkungen auf den </a:t>
            </a:r>
            <a:r>
              <a:rPr lang="de-DE" sz="1800" b="1" i="0" u="none" strike="noStrike" baseline="0" dirty="0">
                <a:solidFill>
                  <a:srgbClr val="000000"/>
                </a:solidFill>
                <a:latin typeface="Calibri" panose="020F0502020204030204" pitchFamily="34" charset="0"/>
              </a:rPr>
              <a:t>betrieblichen Alltag </a:t>
            </a:r>
            <a:r>
              <a:rPr lang="de-DE" sz="1800" b="0" i="0" u="none" strike="noStrike" baseline="0" dirty="0">
                <a:solidFill>
                  <a:srgbClr val="000000"/>
                </a:solidFill>
                <a:latin typeface="Calibri" panose="020F0502020204030204" pitchFamily="34" charset="0"/>
              </a:rPr>
              <a:t>in der Herstellung und Anwendung von ethanolhaltigen Produkten: </a:t>
            </a:r>
          </a:p>
          <a:p>
            <a:r>
              <a:rPr lang="de-DE" sz="1800" b="1" i="0" u="none" strike="noStrike" baseline="0" dirty="0">
                <a:solidFill>
                  <a:srgbClr val="000000"/>
                </a:solidFill>
                <a:latin typeface="Calibri" panose="020F0502020204030204" pitchFamily="34" charset="0"/>
              </a:rPr>
              <a:t>Pflicht zur Substitution </a:t>
            </a:r>
            <a:r>
              <a:rPr lang="de-DE" sz="1800" b="0" i="0" u="none" strike="noStrike" baseline="0" dirty="0">
                <a:solidFill>
                  <a:srgbClr val="000000"/>
                </a:solidFill>
                <a:latin typeface="Calibri" panose="020F0502020204030204" pitchFamily="34" charset="0"/>
              </a:rPr>
              <a:t>– auch wenn es keine gleichwertige Alternative zu Ethanol gibt </a:t>
            </a:r>
          </a:p>
          <a:p>
            <a:r>
              <a:rPr lang="de-DE" sz="1800" b="1" i="0" u="none" strike="noStrike" baseline="0" dirty="0">
                <a:solidFill>
                  <a:srgbClr val="000000"/>
                </a:solidFill>
                <a:latin typeface="Calibri" panose="020F0502020204030204" pitchFamily="34" charset="0"/>
              </a:rPr>
              <a:t>Eingeschränkte Verwendung in Betrieben</a:t>
            </a:r>
            <a:r>
              <a:rPr lang="de-DE" sz="1800" b="0" i="0" u="none" strike="noStrike" baseline="0" dirty="0">
                <a:solidFill>
                  <a:srgbClr val="000000"/>
                </a:solidFill>
                <a:latin typeface="Calibri" panose="020F0502020204030204" pitchFamily="34" charset="0"/>
              </a:rPr>
              <a:t>, insbesondere für schwangere oder stillende Frauen sowie Jugendliche </a:t>
            </a:r>
          </a:p>
          <a:p>
            <a:r>
              <a:rPr lang="de-DE" sz="1800" b="1" i="0" u="none" strike="noStrike" baseline="0" dirty="0">
                <a:solidFill>
                  <a:srgbClr val="000000"/>
                </a:solidFill>
                <a:latin typeface="Calibri" panose="020F0502020204030204" pitchFamily="34" charset="0"/>
              </a:rPr>
              <a:t>Erweiterte Schutz- und Dokumentationspflichten </a:t>
            </a:r>
            <a:r>
              <a:rPr lang="de-DE" sz="1800" b="0" i="0" u="none" strike="noStrike" baseline="0" dirty="0">
                <a:solidFill>
                  <a:srgbClr val="000000"/>
                </a:solidFill>
                <a:latin typeface="Calibri" panose="020F0502020204030204" pitchFamily="34" charset="0"/>
              </a:rPr>
              <a:t>nach dem ArbeitnehmerInnenschutzgesetz (ASchG), z. B. Expositionserfassung, Evaluierungen, Lüftungsmaßnahmen, Persönliche Schutzausrüstung </a:t>
            </a:r>
          </a:p>
          <a:p>
            <a:r>
              <a:rPr lang="de-DE" sz="1800" b="1" i="0" u="none" strike="noStrike" baseline="0" dirty="0">
                <a:solidFill>
                  <a:srgbClr val="000000"/>
                </a:solidFill>
                <a:latin typeface="Calibri" panose="020F0502020204030204" pitchFamily="34" charset="0"/>
              </a:rPr>
              <a:t>Messpflichten </a:t>
            </a:r>
            <a:r>
              <a:rPr lang="de-DE" sz="1800" b="0" i="0" u="none" strike="noStrike" baseline="0" dirty="0">
                <a:solidFill>
                  <a:srgbClr val="000000"/>
                </a:solidFill>
                <a:latin typeface="Calibri" panose="020F0502020204030204" pitchFamily="34" charset="0"/>
              </a:rPr>
              <a:t>und </a:t>
            </a:r>
            <a:r>
              <a:rPr lang="de-DE" sz="1800" b="1" i="0" u="none" strike="noStrike" baseline="0" dirty="0">
                <a:solidFill>
                  <a:srgbClr val="000000"/>
                </a:solidFill>
                <a:latin typeface="Calibri" panose="020F0502020204030204" pitchFamily="34" charset="0"/>
              </a:rPr>
              <a:t>regelmäßige Gesundheitsüberwachung </a:t>
            </a:r>
            <a:r>
              <a:rPr lang="de-DE" sz="1800" b="0" i="0" u="none" strike="noStrike" baseline="0" dirty="0">
                <a:solidFill>
                  <a:srgbClr val="000000"/>
                </a:solidFill>
                <a:latin typeface="Calibri" panose="020F0502020204030204" pitchFamily="34" charset="0"/>
              </a:rPr>
              <a:t>sowie mögliche bauliche Maßnahmen </a:t>
            </a:r>
          </a:p>
          <a:p>
            <a:r>
              <a:rPr lang="de-DE" sz="1800" b="1" i="0" u="none" strike="noStrike" baseline="0" dirty="0">
                <a:solidFill>
                  <a:srgbClr val="000000"/>
                </a:solidFill>
                <a:latin typeface="Calibri" panose="020F0502020204030204" pitchFamily="34" charset="0"/>
              </a:rPr>
              <a:t>Produktionsverzögerungen</a:t>
            </a:r>
            <a:r>
              <a:rPr lang="de-DE" sz="1800" b="0" i="0" u="none" strike="noStrike" baseline="0" dirty="0">
                <a:solidFill>
                  <a:srgbClr val="000000"/>
                </a:solidFill>
                <a:latin typeface="Calibri" panose="020F0502020204030204" pitchFamily="34" charset="0"/>
              </a:rPr>
              <a:t>, </a:t>
            </a:r>
            <a:r>
              <a:rPr lang="de-DE" sz="1800" b="1" i="0" u="none" strike="noStrike" baseline="0" dirty="0">
                <a:solidFill>
                  <a:srgbClr val="000000"/>
                </a:solidFill>
                <a:latin typeface="Calibri" panose="020F0502020204030204" pitchFamily="34" charset="0"/>
              </a:rPr>
              <a:t>steigende Kosten </a:t>
            </a:r>
            <a:r>
              <a:rPr lang="de-DE" sz="1800" b="0" i="0" u="none" strike="noStrike" baseline="0" dirty="0">
                <a:solidFill>
                  <a:srgbClr val="000000"/>
                </a:solidFill>
                <a:latin typeface="Calibri" panose="020F0502020204030204" pitchFamily="34" charset="0"/>
              </a:rPr>
              <a:t>und letztlich Gefährdung der Versorgungssicherheit </a:t>
            </a:r>
          </a:p>
          <a:p>
            <a:pPr marL="0" indent="0">
              <a:buNone/>
            </a:pPr>
            <a:endParaRPr lang="en-AT" dirty="0"/>
          </a:p>
        </p:txBody>
      </p:sp>
      <p:pic>
        <p:nvPicPr>
          <p:cNvPr id="5" name="Picture 2" descr="Latest News! :: Happy Forex">
            <a:extLst>
              <a:ext uri="{FF2B5EF4-FFF2-40B4-BE49-F238E27FC236}">
                <a16:creationId xmlns:a16="http://schemas.microsoft.com/office/drawing/2014/main" id="{1F2145D2-1DCB-4B91-C4E5-9C7887ED65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9850" y="82551"/>
            <a:ext cx="1862138" cy="12391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EEAE679E-BD04-0943-3294-F898A295576B}"/>
              </a:ext>
            </a:extLst>
          </p:cNvPr>
          <p:cNvPicPr>
            <a:picLocks noChangeAspect="1"/>
          </p:cNvPicPr>
          <p:nvPr/>
        </p:nvPicPr>
        <p:blipFill>
          <a:blip r:embed="rId3"/>
          <a:stretch>
            <a:fillRect/>
          </a:stretch>
        </p:blipFill>
        <p:spPr>
          <a:xfrm>
            <a:off x="1123950" y="4512795"/>
            <a:ext cx="6916115" cy="2152950"/>
          </a:xfrm>
          <a:prstGeom prst="rect">
            <a:avLst/>
          </a:prstGeom>
        </p:spPr>
      </p:pic>
    </p:spTree>
    <p:extLst>
      <p:ext uri="{BB962C8B-B14F-4D97-AF65-F5344CB8AC3E}">
        <p14:creationId xmlns:p14="http://schemas.microsoft.com/office/powerpoint/2010/main" val="3025252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4A417-0977-3BEA-F7F5-7AD719804D8D}"/>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EBD04371-B0AE-AA7D-2C89-268AAF5808A2}"/>
              </a:ext>
            </a:extLst>
          </p:cNvPr>
          <p:cNvSpPr txBox="1"/>
          <p:nvPr/>
        </p:nvSpPr>
        <p:spPr>
          <a:xfrm>
            <a:off x="1224009" y="2505670"/>
            <a:ext cx="3743325" cy="1754326"/>
          </a:xfrm>
          <a:prstGeom prst="rect">
            <a:avLst/>
          </a:prstGeom>
          <a:noFill/>
        </p:spPr>
        <p:txBody>
          <a:bodyPr wrap="square" rtlCol="0">
            <a:spAutoFit/>
          </a:bodyPr>
          <a:lstStyle/>
          <a:p>
            <a:pPr algn="ctr"/>
            <a:r>
              <a:rPr lang="en-US" sz="5400" dirty="0">
                <a:solidFill>
                  <a:srgbClr val="0070C0"/>
                </a:solidFill>
              </a:rPr>
              <a:t>UWWTD</a:t>
            </a:r>
          </a:p>
          <a:p>
            <a:pPr algn="ctr"/>
            <a:r>
              <a:rPr lang="en-US" sz="5400" dirty="0">
                <a:solidFill>
                  <a:srgbClr val="0070C0"/>
                </a:solidFill>
              </a:rPr>
              <a:t>“KARL” </a:t>
            </a:r>
          </a:p>
        </p:txBody>
      </p:sp>
      <p:pic>
        <p:nvPicPr>
          <p:cNvPr id="3" name="Picture 2">
            <a:extLst>
              <a:ext uri="{FF2B5EF4-FFF2-40B4-BE49-F238E27FC236}">
                <a16:creationId xmlns:a16="http://schemas.microsoft.com/office/drawing/2014/main" id="{B0370B0F-B915-186F-50BF-52E3A16BF4D1}"/>
              </a:ext>
            </a:extLst>
          </p:cNvPr>
          <p:cNvPicPr>
            <a:picLocks noChangeAspect="1"/>
          </p:cNvPicPr>
          <p:nvPr/>
        </p:nvPicPr>
        <p:blipFill>
          <a:blip r:embed="rId2"/>
          <a:stretch>
            <a:fillRect/>
          </a:stretch>
        </p:blipFill>
        <p:spPr>
          <a:xfrm>
            <a:off x="5920116" y="1698735"/>
            <a:ext cx="3609975" cy="3733800"/>
          </a:xfrm>
          <a:prstGeom prst="rect">
            <a:avLst/>
          </a:prstGeom>
        </p:spPr>
      </p:pic>
    </p:spTree>
    <p:extLst>
      <p:ext uri="{BB962C8B-B14F-4D97-AF65-F5344CB8AC3E}">
        <p14:creationId xmlns:p14="http://schemas.microsoft.com/office/powerpoint/2010/main" val="3133861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7324C8-355E-C3CB-3BF5-91E7E6C83F96}"/>
              </a:ext>
            </a:extLst>
          </p:cNvPr>
          <p:cNvPicPr>
            <a:picLocks noChangeAspect="1"/>
          </p:cNvPicPr>
          <p:nvPr/>
        </p:nvPicPr>
        <p:blipFill>
          <a:blip r:embed="rId2"/>
          <a:stretch>
            <a:fillRect/>
          </a:stretch>
        </p:blipFill>
        <p:spPr>
          <a:xfrm>
            <a:off x="0" y="189140"/>
            <a:ext cx="12192000" cy="6479720"/>
          </a:xfrm>
          <a:prstGeom prst="rect">
            <a:avLst/>
          </a:prstGeom>
        </p:spPr>
      </p:pic>
    </p:spTree>
    <p:extLst>
      <p:ext uri="{BB962C8B-B14F-4D97-AF65-F5344CB8AC3E}">
        <p14:creationId xmlns:p14="http://schemas.microsoft.com/office/powerpoint/2010/main" val="1748162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B34C22-04F7-9CBA-F04C-25485A4E93CA}"/>
              </a:ext>
            </a:extLst>
          </p:cNvPr>
          <p:cNvPicPr>
            <a:picLocks noChangeAspect="1"/>
          </p:cNvPicPr>
          <p:nvPr/>
        </p:nvPicPr>
        <p:blipFill>
          <a:blip r:embed="rId2"/>
          <a:stretch>
            <a:fillRect/>
          </a:stretch>
        </p:blipFill>
        <p:spPr>
          <a:xfrm>
            <a:off x="0" y="115339"/>
            <a:ext cx="12192000" cy="6627321"/>
          </a:xfrm>
          <a:prstGeom prst="rect">
            <a:avLst/>
          </a:prstGeom>
        </p:spPr>
      </p:pic>
      <p:sp>
        <p:nvSpPr>
          <p:cNvPr id="2" name="Oval 1">
            <a:extLst>
              <a:ext uri="{FF2B5EF4-FFF2-40B4-BE49-F238E27FC236}">
                <a16:creationId xmlns:a16="http://schemas.microsoft.com/office/drawing/2014/main" id="{7CC1C27C-2EEF-B50A-1FE2-07BDA3FA2A70}"/>
              </a:ext>
            </a:extLst>
          </p:cNvPr>
          <p:cNvSpPr/>
          <p:nvPr/>
        </p:nvSpPr>
        <p:spPr>
          <a:xfrm>
            <a:off x="6012180" y="5840730"/>
            <a:ext cx="4229100" cy="53721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ln>
                <a:solidFill>
                  <a:srgbClr val="FF0000"/>
                </a:solidFill>
              </a:ln>
            </a:endParaRPr>
          </a:p>
        </p:txBody>
      </p:sp>
    </p:spTree>
    <p:extLst>
      <p:ext uri="{BB962C8B-B14F-4D97-AF65-F5344CB8AC3E}">
        <p14:creationId xmlns:p14="http://schemas.microsoft.com/office/powerpoint/2010/main" val="2092345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B90D44-DCF2-46ED-1321-CF0D03B009D7}"/>
              </a:ext>
            </a:extLst>
          </p:cNvPr>
          <p:cNvPicPr>
            <a:picLocks noChangeAspect="1"/>
          </p:cNvPicPr>
          <p:nvPr/>
        </p:nvPicPr>
        <p:blipFill>
          <a:blip r:embed="rId2"/>
          <a:stretch>
            <a:fillRect/>
          </a:stretch>
        </p:blipFill>
        <p:spPr>
          <a:xfrm>
            <a:off x="51994" y="0"/>
            <a:ext cx="12088011" cy="6858000"/>
          </a:xfrm>
          <a:prstGeom prst="rect">
            <a:avLst/>
          </a:prstGeom>
        </p:spPr>
      </p:pic>
    </p:spTree>
    <p:extLst>
      <p:ext uri="{BB962C8B-B14F-4D97-AF65-F5344CB8AC3E}">
        <p14:creationId xmlns:p14="http://schemas.microsoft.com/office/powerpoint/2010/main" val="521391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8CAC87-A7D2-94A4-738C-7326DE4A7E6B}"/>
              </a:ext>
            </a:extLst>
          </p:cNvPr>
          <p:cNvPicPr>
            <a:picLocks noChangeAspect="1"/>
          </p:cNvPicPr>
          <p:nvPr/>
        </p:nvPicPr>
        <p:blipFill>
          <a:blip r:embed="rId2"/>
          <a:stretch>
            <a:fillRect/>
          </a:stretch>
        </p:blipFill>
        <p:spPr>
          <a:xfrm>
            <a:off x="445770" y="128854"/>
            <a:ext cx="9825653" cy="6221853"/>
          </a:xfrm>
          <a:prstGeom prst="rect">
            <a:avLst/>
          </a:prstGeom>
        </p:spPr>
      </p:pic>
    </p:spTree>
    <p:extLst>
      <p:ext uri="{BB962C8B-B14F-4D97-AF65-F5344CB8AC3E}">
        <p14:creationId xmlns:p14="http://schemas.microsoft.com/office/powerpoint/2010/main" val="2610925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BAF4E5-CCB5-47E9-74FF-26A06B3BC7D3}"/>
              </a:ext>
            </a:extLst>
          </p:cNvPr>
          <p:cNvSpPr>
            <a:spLocks noGrp="1"/>
          </p:cNvSpPr>
          <p:nvPr>
            <p:ph type="title"/>
          </p:nvPr>
        </p:nvSpPr>
        <p:spPr/>
        <p:txBody>
          <a:bodyPr>
            <a:normAutofit/>
          </a:bodyPr>
          <a:lstStyle/>
          <a:p>
            <a:r>
              <a:rPr lang="en-US" sz="3200" dirty="0" err="1">
                <a:solidFill>
                  <a:srgbClr val="4472C4"/>
                </a:solidFill>
                <a:latin typeface="+mn-lt"/>
              </a:rPr>
              <a:t>Auszug</a:t>
            </a:r>
            <a:r>
              <a:rPr lang="en-US" sz="3200" dirty="0">
                <a:solidFill>
                  <a:srgbClr val="4472C4"/>
                </a:solidFill>
                <a:latin typeface="+mn-lt"/>
              </a:rPr>
              <a:t> </a:t>
            </a:r>
            <a:r>
              <a:rPr lang="en-US" sz="3200" dirty="0" err="1">
                <a:solidFill>
                  <a:srgbClr val="4472C4"/>
                </a:solidFill>
                <a:latin typeface="+mn-lt"/>
              </a:rPr>
              <a:t>aus</a:t>
            </a:r>
            <a:r>
              <a:rPr lang="en-US" sz="3200" dirty="0">
                <a:solidFill>
                  <a:srgbClr val="4472C4"/>
                </a:solidFill>
                <a:latin typeface="+mn-lt"/>
              </a:rPr>
              <a:t> dem </a:t>
            </a:r>
            <a:r>
              <a:rPr lang="en-US" sz="3200" dirty="0" err="1">
                <a:solidFill>
                  <a:srgbClr val="4472C4"/>
                </a:solidFill>
                <a:latin typeface="+mn-lt"/>
              </a:rPr>
              <a:t>Regierungsprogramm</a:t>
            </a:r>
            <a:r>
              <a:rPr lang="en-US" sz="3200" dirty="0">
                <a:solidFill>
                  <a:srgbClr val="4472C4"/>
                </a:solidFill>
                <a:latin typeface="+mn-lt"/>
              </a:rPr>
              <a:t> 2025-2029</a:t>
            </a:r>
            <a:endParaRPr lang="en-AT" sz="3200" dirty="0">
              <a:solidFill>
                <a:srgbClr val="4472C4"/>
              </a:solidFill>
              <a:latin typeface="+mn-lt"/>
            </a:endParaRPr>
          </a:p>
        </p:txBody>
      </p:sp>
      <p:pic>
        <p:nvPicPr>
          <p:cNvPr id="7" name="Content Placeholder 6">
            <a:extLst>
              <a:ext uri="{FF2B5EF4-FFF2-40B4-BE49-F238E27FC236}">
                <a16:creationId xmlns:a16="http://schemas.microsoft.com/office/drawing/2014/main" id="{9CF16BA7-9F27-F091-84A4-A8829D658389}"/>
              </a:ext>
            </a:extLst>
          </p:cNvPr>
          <p:cNvPicPr>
            <a:picLocks noGrp="1" noChangeAspect="1"/>
          </p:cNvPicPr>
          <p:nvPr>
            <p:ph idx="1"/>
          </p:nvPr>
        </p:nvPicPr>
        <p:blipFill>
          <a:blip r:embed="rId3"/>
          <a:stretch>
            <a:fillRect/>
          </a:stretch>
        </p:blipFill>
        <p:spPr>
          <a:xfrm>
            <a:off x="697230" y="1925036"/>
            <a:ext cx="9312671" cy="4052854"/>
          </a:xfrm>
        </p:spPr>
      </p:pic>
    </p:spTree>
    <p:extLst>
      <p:ext uri="{BB962C8B-B14F-4D97-AF65-F5344CB8AC3E}">
        <p14:creationId xmlns:p14="http://schemas.microsoft.com/office/powerpoint/2010/main" val="3912933672"/>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4A4D8C-94FD-4751-27E6-93FF16CBA487}"/>
              </a:ext>
            </a:extLst>
          </p:cNvPr>
          <p:cNvPicPr>
            <a:picLocks noChangeAspect="1"/>
          </p:cNvPicPr>
          <p:nvPr/>
        </p:nvPicPr>
        <p:blipFill>
          <a:blip r:embed="rId2"/>
          <a:stretch>
            <a:fillRect/>
          </a:stretch>
        </p:blipFill>
        <p:spPr>
          <a:xfrm>
            <a:off x="0" y="262650"/>
            <a:ext cx="12192000" cy="6332700"/>
          </a:xfrm>
          <a:prstGeom prst="rect">
            <a:avLst/>
          </a:prstGeom>
        </p:spPr>
      </p:pic>
    </p:spTree>
    <p:extLst>
      <p:ext uri="{BB962C8B-B14F-4D97-AF65-F5344CB8AC3E}">
        <p14:creationId xmlns:p14="http://schemas.microsoft.com/office/powerpoint/2010/main" val="3633485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1C4545-E839-0257-18B5-EEEFA058A826}"/>
              </a:ext>
            </a:extLst>
          </p:cNvPr>
          <p:cNvPicPr>
            <a:picLocks noChangeAspect="1"/>
          </p:cNvPicPr>
          <p:nvPr/>
        </p:nvPicPr>
        <p:blipFill>
          <a:blip r:embed="rId2"/>
          <a:stretch>
            <a:fillRect/>
          </a:stretch>
        </p:blipFill>
        <p:spPr>
          <a:xfrm>
            <a:off x="0" y="191707"/>
            <a:ext cx="12192000" cy="6474586"/>
          </a:xfrm>
          <a:prstGeom prst="rect">
            <a:avLst/>
          </a:prstGeom>
        </p:spPr>
      </p:pic>
    </p:spTree>
    <p:extLst>
      <p:ext uri="{BB962C8B-B14F-4D97-AF65-F5344CB8AC3E}">
        <p14:creationId xmlns:p14="http://schemas.microsoft.com/office/powerpoint/2010/main" val="28511485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5A79AB-6237-0160-E1A5-76CCD3C33C79}"/>
              </a:ext>
            </a:extLst>
          </p:cNvPr>
          <p:cNvPicPr>
            <a:picLocks noChangeAspect="1"/>
          </p:cNvPicPr>
          <p:nvPr/>
        </p:nvPicPr>
        <p:blipFill>
          <a:blip r:embed="rId2"/>
          <a:stretch>
            <a:fillRect/>
          </a:stretch>
        </p:blipFill>
        <p:spPr>
          <a:xfrm>
            <a:off x="0" y="323340"/>
            <a:ext cx="12192000" cy="6211319"/>
          </a:xfrm>
          <a:prstGeom prst="rect">
            <a:avLst/>
          </a:prstGeom>
        </p:spPr>
      </p:pic>
    </p:spTree>
    <p:extLst>
      <p:ext uri="{BB962C8B-B14F-4D97-AF65-F5344CB8AC3E}">
        <p14:creationId xmlns:p14="http://schemas.microsoft.com/office/powerpoint/2010/main" val="3665596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CB7C2-6415-024A-BED1-D282357A11B5}"/>
              </a:ext>
            </a:extLst>
          </p:cNvPr>
          <p:cNvSpPr>
            <a:spLocks noGrp="1"/>
          </p:cNvSpPr>
          <p:nvPr>
            <p:ph type="title"/>
          </p:nvPr>
        </p:nvSpPr>
        <p:spPr/>
        <p:txBody>
          <a:bodyPr>
            <a:normAutofit/>
          </a:bodyPr>
          <a:lstStyle/>
          <a:p>
            <a:r>
              <a:rPr lang="fr-BE" sz="3200" dirty="0" err="1">
                <a:solidFill>
                  <a:srgbClr val="4472C4"/>
                </a:solidFill>
                <a:latin typeface="+mn-lt"/>
              </a:rPr>
              <a:t>Costs</a:t>
            </a:r>
            <a:r>
              <a:rPr lang="fr-BE" sz="3200" dirty="0">
                <a:solidFill>
                  <a:srgbClr val="4472C4"/>
                </a:solidFill>
                <a:latin typeface="+mn-lt"/>
              </a:rPr>
              <a:t>: </a:t>
            </a:r>
            <a:r>
              <a:rPr lang="en-BE" sz="3200" dirty="0">
                <a:solidFill>
                  <a:srgbClr val="4472C4"/>
                </a:solidFill>
                <a:latin typeface="+mn-lt"/>
              </a:rPr>
              <a:t>Preliminary outcomes</a:t>
            </a:r>
            <a:endParaRPr lang="en-AT" sz="3200" dirty="0"/>
          </a:p>
        </p:txBody>
      </p:sp>
      <p:pic>
        <p:nvPicPr>
          <p:cNvPr id="5" name="Content Placeholder 4">
            <a:extLst>
              <a:ext uri="{FF2B5EF4-FFF2-40B4-BE49-F238E27FC236}">
                <a16:creationId xmlns:a16="http://schemas.microsoft.com/office/drawing/2014/main" id="{8D417F62-90C3-B725-03FA-D072C42D3953}"/>
              </a:ext>
            </a:extLst>
          </p:cNvPr>
          <p:cNvPicPr>
            <a:picLocks noGrp="1" noChangeAspect="1"/>
          </p:cNvPicPr>
          <p:nvPr>
            <p:ph idx="1"/>
          </p:nvPr>
        </p:nvPicPr>
        <p:blipFill>
          <a:blip r:embed="rId2"/>
          <a:stretch>
            <a:fillRect/>
          </a:stretch>
        </p:blipFill>
        <p:spPr>
          <a:xfrm>
            <a:off x="838200" y="2378898"/>
            <a:ext cx="8187952" cy="2100203"/>
          </a:xfrm>
        </p:spPr>
      </p:pic>
    </p:spTree>
    <p:extLst>
      <p:ext uri="{BB962C8B-B14F-4D97-AF65-F5344CB8AC3E}">
        <p14:creationId xmlns:p14="http://schemas.microsoft.com/office/powerpoint/2010/main" val="230534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EB3BA-9FAF-A7ED-5F53-A7D1819880D8}"/>
              </a:ext>
            </a:extLst>
          </p:cNvPr>
          <p:cNvSpPr>
            <a:spLocks noGrp="1"/>
          </p:cNvSpPr>
          <p:nvPr>
            <p:ph type="title"/>
          </p:nvPr>
        </p:nvSpPr>
        <p:spPr/>
        <p:txBody>
          <a:bodyPr>
            <a:normAutofit/>
          </a:bodyPr>
          <a:lstStyle/>
          <a:p>
            <a:r>
              <a:rPr lang="en-US" sz="3200" dirty="0" err="1">
                <a:solidFill>
                  <a:srgbClr val="4472C4"/>
                </a:solidFill>
                <a:latin typeface="+mn-lt"/>
              </a:rPr>
              <a:t>Änderungsantrag</a:t>
            </a:r>
            <a:r>
              <a:rPr lang="en-US" sz="3200" dirty="0">
                <a:solidFill>
                  <a:srgbClr val="4472C4"/>
                </a:solidFill>
                <a:latin typeface="+mn-lt"/>
              </a:rPr>
              <a:t> </a:t>
            </a:r>
            <a:r>
              <a:rPr lang="en-US" sz="3200" dirty="0" err="1">
                <a:solidFill>
                  <a:srgbClr val="4472C4"/>
                </a:solidFill>
                <a:latin typeface="+mn-lt"/>
              </a:rPr>
              <a:t>eingebracht</a:t>
            </a:r>
            <a:endParaRPr lang="en-AT" sz="3200" dirty="0">
              <a:solidFill>
                <a:srgbClr val="4472C4"/>
              </a:solidFill>
              <a:latin typeface="+mn-lt"/>
            </a:endParaRPr>
          </a:p>
        </p:txBody>
      </p:sp>
      <p:pic>
        <p:nvPicPr>
          <p:cNvPr id="6" name="Content Placeholder 5">
            <a:extLst>
              <a:ext uri="{FF2B5EF4-FFF2-40B4-BE49-F238E27FC236}">
                <a16:creationId xmlns:a16="http://schemas.microsoft.com/office/drawing/2014/main" id="{81D110AE-2E65-DDF5-CAD5-5A37E3316B06}"/>
              </a:ext>
            </a:extLst>
          </p:cNvPr>
          <p:cNvPicPr>
            <a:picLocks noGrp="1" noChangeAspect="1"/>
          </p:cNvPicPr>
          <p:nvPr>
            <p:ph idx="1"/>
          </p:nvPr>
        </p:nvPicPr>
        <p:blipFill>
          <a:blip r:embed="rId2"/>
          <a:stretch>
            <a:fillRect/>
          </a:stretch>
        </p:blipFill>
        <p:spPr>
          <a:xfrm>
            <a:off x="731984" y="1504681"/>
            <a:ext cx="7001852" cy="3848637"/>
          </a:xfrm>
        </p:spPr>
      </p:pic>
      <p:pic>
        <p:nvPicPr>
          <p:cNvPr id="8" name="Picture 7">
            <a:extLst>
              <a:ext uri="{FF2B5EF4-FFF2-40B4-BE49-F238E27FC236}">
                <a16:creationId xmlns:a16="http://schemas.microsoft.com/office/drawing/2014/main" id="{4625B672-0140-0A0D-3180-C8325DC26F98}"/>
              </a:ext>
            </a:extLst>
          </p:cNvPr>
          <p:cNvPicPr>
            <a:picLocks noChangeAspect="1"/>
          </p:cNvPicPr>
          <p:nvPr/>
        </p:nvPicPr>
        <p:blipFill>
          <a:blip r:embed="rId3"/>
          <a:stretch>
            <a:fillRect/>
          </a:stretch>
        </p:blipFill>
        <p:spPr>
          <a:xfrm>
            <a:off x="4461294" y="5353318"/>
            <a:ext cx="3086531" cy="828791"/>
          </a:xfrm>
          <a:prstGeom prst="rect">
            <a:avLst/>
          </a:prstGeom>
        </p:spPr>
      </p:pic>
      <p:sp>
        <p:nvSpPr>
          <p:cNvPr id="9" name="TextBox 8">
            <a:extLst>
              <a:ext uri="{FF2B5EF4-FFF2-40B4-BE49-F238E27FC236}">
                <a16:creationId xmlns:a16="http://schemas.microsoft.com/office/drawing/2014/main" id="{D34B776A-65AB-62CE-E0D9-984684CB23E3}"/>
              </a:ext>
            </a:extLst>
          </p:cNvPr>
          <p:cNvSpPr txBox="1"/>
          <p:nvPr/>
        </p:nvSpPr>
        <p:spPr>
          <a:xfrm>
            <a:off x="8789670" y="3060338"/>
            <a:ext cx="2891790" cy="923330"/>
          </a:xfrm>
          <a:prstGeom prst="rect">
            <a:avLst/>
          </a:prstGeom>
          <a:noFill/>
        </p:spPr>
        <p:txBody>
          <a:bodyPr wrap="square" rtlCol="0">
            <a:spAutoFit/>
          </a:bodyPr>
          <a:lstStyle/>
          <a:p>
            <a:r>
              <a:rPr lang="en-US" dirty="0"/>
              <a:t>Am 7.5. von EPP </a:t>
            </a:r>
            <a:r>
              <a:rPr lang="en-US" dirty="0" err="1"/>
              <a:t>eingebracht</a:t>
            </a:r>
            <a:r>
              <a:rPr lang="en-US" dirty="0"/>
              <a:t> und </a:t>
            </a:r>
            <a:r>
              <a:rPr lang="en-US" dirty="0" err="1"/>
              <a:t>mit</a:t>
            </a:r>
            <a:r>
              <a:rPr lang="en-US" dirty="0"/>
              <a:t> 368 “</a:t>
            </a:r>
            <a:r>
              <a:rPr lang="en-US" dirty="0" err="1"/>
              <a:t>Dafür</a:t>
            </a:r>
            <a:r>
              <a:rPr lang="en-US" dirty="0"/>
              <a:t>” </a:t>
            </a:r>
            <a:r>
              <a:rPr lang="en-US" dirty="0" err="1"/>
              <a:t>Stimmen</a:t>
            </a:r>
            <a:r>
              <a:rPr lang="en-US" dirty="0"/>
              <a:t> </a:t>
            </a:r>
            <a:r>
              <a:rPr lang="en-US" dirty="0" err="1"/>
              <a:t>angenommen</a:t>
            </a:r>
            <a:endParaRPr lang="en-AT" dirty="0"/>
          </a:p>
        </p:txBody>
      </p:sp>
      <p:pic>
        <p:nvPicPr>
          <p:cNvPr id="15" name="Picture 14">
            <a:extLst>
              <a:ext uri="{FF2B5EF4-FFF2-40B4-BE49-F238E27FC236}">
                <a16:creationId xmlns:a16="http://schemas.microsoft.com/office/drawing/2014/main" id="{F80F8327-CDA6-99EE-E63E-42E7BC6A442D}"/>
              </a:ext>
            </a:extLst>
          </p:cNvPr>
          <p:cNvPicPr>
            <a:picLocks noChangeAspect="1"/>
          </p:cNvPicPr>
          <p:nvPr/>
        </p:nvPicPr>
        <p:blipFill>
          <a:blip r:embed="rId4"/>
          <a:stretch>
            <a:fillRect/>
          </a:stretch>
        </p:blipFill>
        <p:spPr>
          <a:xfrm>
            <a:off x="9968730" y="0"/>
            <a:ext cx="1924319" cy="1333686"/>
          </a:xfrm>
          <a:prstGeom prst="rect">
            <a:avLst/>
          </a:prstGeom>
        </p:spPr>
      </p:pic>
      <p:pic>
        <p:nvPicPr>
          <p:cNvPr id="3" name="Picture 2" descr="Latest News! :: Happy Forex">
            <a:extLst>
              <a:ext uri="{FF2B5EF4-FFF2-40B4-BE49-F238E27FC236}">
                <a16:creationId xmlns:a16="http://schemas.microsoft.com/office/drawing/2014/main" id="{D75F51BD-6C11-5FEF-A372-7BEF84CBCF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53484" y="47259"/>
            <a:ext cx="1862138" cy="1239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9105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86BBB-3893-AC00-1B1B-A40CAF3737FF}"/>
              </a:ext>
            </a:extLst>
          </p:cNvPr>
          <p:cNvSpPr>
            <a:spLocks noGrp="1"/>
          </p:cNvSpPr>
          <p:nvPr>
            <p:ph type="title"/>
          </p:nvPr>
        </p:nvSpPr>
        <p:spPr/>
        <p:txBody>
          <a:bodyPr/>
          <a:lstStyle/>
          <a:p>
            <a:r>
              <a:rPr lang="en-US" sz="3200" dirty="0" err="1">
                <a:solidFill>
                  <a:srgbClr val="4472C4"/>
                </a:solidFill>
                <a:latin typeface="+mn-lt"/>
              </a:rPr>
              <a:t>Weitere</a:t>
            </a:r>
            <a:r>
              <a:rPr lang="en-US" sz="3200" dirty="0">
                <a:solidFill>
                  <a:srgbClr val="4472C4"/>
                </a:solidFill>
                <a:latin typeface="+mn-lt"/>
              </a:rPr>
              <a:t> </a:t>
            </a:r>
            <a:r>
              <a:rPr lang="en-US" sz="3200" dirty="0" err="1">
                <a:solidFill>
                  <a:srgbClr val="4472C4"/>
                </a:solidFill>
                <a:latin typeface="+mn-lt"/>
              </a:rPr>
              <a:t>kürzliche</a:t>
            </a:r>
            <a:r>
              <a:rPr lang="en-US" sz="3200" dirty="0">
                <a:solidFill>
                  <a:srgbClr val="4472C4"/>
                </a:solidFill>
                <a:latin typeface="+mn-lt"/>
              </a:rPr>
              <a:t> </a:t>
            </a:r>
            <a:r>
              <a:rPr lang="en-US" sz="3200" dirty="0" err="1">
                <a:solidFill>
                  <a:srgbClr val="4472C4"/>
                </a:solidFill>
                <a:latin typeface="+mn-lt"/>
              </a:rPr>
              <a:t>Entwicklungen</a:t>
            </a:r>
            <a:endParaRPr lang="en-AT" sz="3200" dirty="0">
              <a:solidFill>
                <a:srgbClr val="4472C4"/>
              </a:solidFill>
              <a:latin typeface="+mn-lt"/>
            </a:endParaRPr>
          </a:p>
        </p:txBody>
      </p:sp>
      <p:sp>
        <p:nvSpPr>
          <p:cNvPr id="3" name="Content Placeholder 2">
            <a:extLst>
              <a:ext uri="{FF2B5EF4-FFF2-40B4-BE49-F238E27FC236}">
                <a16:creationId xmlns:a16="http://schemas.microsoft.com/office/drawing/2014/main" id="{F878EC24-B776-FBFF-3F3E-221C79573560}"/>
              </a:ext>
            </a:extLst>
          </p:cNvPr>
          <p:cNvSpPr>
            <a:spLocks noGrp="1"/>
          </p:cNvSpPr>
          <p:nvPr>
            <p:ph idx="1"/>
          </p:nvPr>
        </p:nvSpPr>
        <p:spPr/>
        <p:txBody>
          <a:bodyPr>
            <a:normAutofit fontScale="92500" lnSpcReduction="20000"/>
          </a:bodyPr>
          <a:lstStyle/>
          <a:p>
            <a:pPr marL="342900" lvl="0" indent="-342900" algn="just">
              <a:lnSpc>
                <a:spcPct val="125000"/>
              </a:lnSpc>
              <a:buSzPts val="1000"/>
              <a:buFont typeface="Symbol" panose="05050102010706020507" pitchFamily="18" charset="2"/>
              <a:buChar char=""/>
              <a:tabLst>
                <a:tab pos="457200" algn="l"/>
              </a:tabLst>
            </a:pPr>
            <a:r>
              <a:rPr lang="en-AT" sz="1800" dirty="0" err="1">
                <a:solidFill>
                  <a:srgbClr val="202020"/>
                </a:solidFill>
                <a:effectLst/>
                <a:ea typeface="Times New Roman" panose="02020603050405020304" pitchFamily="18" charset="0"/>
                <a:cs typeface="Aptos" panose="020B0004020202020204" pitchFamily="34" charset="0"/>
              </a:rPr>
              <a:t>Gesundheitskommissar</a:t>
            </a:r>
            <a:r>
              <a:rPr lang="en-AT" sz="1800" dirty="0">
                <a:solidFill>
                  <a:srgbClr val="202020"/>
                </a:solidFill>
                <a:effectLst/>
                <a:ea typeface="Times New Roman" panose="02020603050405020304" pitchFamily="18" charset="0"/>
                <a:cs typeface="Aptos" panose="020B0004020202020204" pitchFamily="34" charset="0"/>
              </a:rPr>
              <a:t> Olivér Várhelyi </a:t>
            </a:r>
            <a:r>
              <a:rPr lang="en-AT" sz="1800" dirty="0" err="1">
                <a:solidFill>
                  <a:srgbClr val="202020"/>
                </a:solidFill>
                <a:effectLst/>
                <a:ea typeface="Times New Roman" panose="02020603050405020304" pitchFamily="18" charset="0"/>
                <a:cs typeface="Aptos" panose="020B0004020202020204" pitchFamily="34" charset="0"/>
              </a:rPr>
              <a:t>hatte</a:t>
            </a:r>
            <a:r>
              <a:rPr lang="en-AT" sz="1800" dirty="0">
                <a:solidFill>
                  <a:srgbClr val="202020"/>
                </a:solidFill>
                <a:effectLst/>
                <a:ea typeface="Times New Roman" panose="02020603050405020304" pitchFamily="18" charset="0"/>
                <a:cs typeface="Aptos" panose="020B0004020202020204" pitchFamily="34" charset="0"/>
              </a:rPr>
              <a:t> </a:t>
            </a:r>
            <a:r>
              <a:rPr lang="en-AT" sz="1800" dirty="0" err="1">
                <a:solidFill>
                  <a:srgbClr val="202020"/>
                </a:solidFill>
                <a:effectLst/>
                <a:ea typeface="Times New Roman" panose="02020603050405020304" pitchFamily="18" charset="0"/>
                <a:cs typeface="Aptos" panose="020B0004020202020204" pitchFamily="34" charset="0"/>
              </a:rPr>
              <a:t>im</a:t>
            </a:r>
            <a:r>
              <a:rPr lang="en-AT" sz="1800" dirty="0">
                <a:solidFill>
                  <a:srgbClr val="202020"/>
                </a:solidFill>
                <a:effectLst/>
                <a:ea typeface="Times New Roman" panose="02020603050405020304" pitchFamily="18" charset="0"/>
                <a:cs typeface="Aptos" panose="020B0004020202020204" pitchFamily="34" charset="0"/>
              </a:rPr>
              <a:t> März 2025 in </a:t>
            </a:r>
            <a:r>
              <a:rPr lang="en-AT" sz="1800" dirty="0" err="1">
                <a:solidFill>
                  <a:srgbClr val="202020"/>
                </a:solidFill>
                <a:effectLst/>
                <a:ea typeface="Times New Roman" panose="02020603050405020304" pitchFamily="18" charset="0"/>
                <a:cs typeface="Aptos" panose="020B0004020202020204" pitchFamily="34" charset="0"/>
              </a:rPr>
              <a:t>einem</a:t>
            </a:r>
            <a:r>
              <a:rPr lang="en-AT" sz="1800" dirty="0">
                <a:solidFill>
                  <a:srgbClr val="202020"/>
                </a:solidFill>
                <a:effectLst/>
                <a:ea typeface="Times New Roman" panose="02020603050405020304" pitchFamily="18" charset="0"/>
                <a:cs typeface="Aptos" panose="020B0004020202020204" pitchFamily="34" charset="0"/>
              </a:rPr>
              <a:t> </a:t>
            </a:r>
            <a:r>
              <a:rPr lang="en-AT" sz="1800" dirty="0" err="1">
                <a:solidFill>
                  <a:srgbClr val="202020"/>
                </a:solidFill>
                <a:effectLst/>
                <a:ea typeface="Times New Roman" panose="02020603050405020304" pitchFamily="18" charset="0"/>
                <a:cs typeface="Aptos" panose="020B0004020202020204" pitchFamily="34" charset="0"/>
              </a:rPr>
              <a:t>Austausch</a:t>
            </a:r>
            <a:r>
              <a:rPr lang="en-AT" sz="1800" dirty="0">
                <a:solidFill>
                  <a:srgbClr val="202020"/>
                </a:solidFill>
                <a:effectLst/>
                <a:ea typeface="Times New Roman" panose="02020603050405020304" pitchFamily="18" charset="0"/>
                <a:cs typeface="Aptos" panose="020B0004020202020204" pitchFamily="34" charset="0"/>
              </a:rPr>
              <a:t> </a:t>
            </a:r>
            <a:r>
              <a:rPr lang="en-AT" sz="1800" dirty="0" err="1">
                <a:solidFill>
                  <a:srgbClr val="202020"/>
                </a:solidFill>
                <a:effectLst/>
                <a:ea typeface="Times New Roman" panose="02020603050405020304" pitchFamily="18" charset="0"/>
                <a:cs typeface="Aptos" panose="020B0004020202020204" pitchFamily="34" charset="0"/>
              </a:rPr>
              <a:t>mit</a:t>
            </a:r>
            <a:r>
              <a:rPr lang="en-AT" sz="1800" dirty="0">
                <a:solidFill>
                  <a:srgbClr val="202020"/>
                </a:solidFill>
                <a:effectLst/>
                <a:ea typeface="Times New Roman" panose="02020603050405020304" pitchFamily="18" charset="0"/>
                <a:cs typeface="Aptos" panose="020B0004020202020204" pitchFamily="34" charset="0"/>
              </a:rPr>
              <a:t> dem </a:t>
            </a:r>
            <a:r>
              <a:rPr lang="en-AT" sz="1800" dirty="0" err="1">
                <a:solidFill>
                  <a:srgbClr val="202020"/>
                </a:solidFill>
                <a:effectLst/>
                <a:ea typeface="Times New Roman" panose="02020603050405020304" pitchFamily="18" charset="0"/>
                <a:cs typeface="Aptos" panose="020B0004020202020204" pitchFamily="34" charset="0"/>
              </a:rPr>
              <a:t>Umweltausschuss</a:t>
            </a:r>
            <a:r>
              <a:rPr lang="en-AT" sz="1800" dirty="0">
                <a:solidFill>
                  <a:srgbClr val="202020"/>
                </a:solidFill>
                <a:effectLst/>
                <a:ea typeface="Times New Roman" panose="02020603050405020304" pitchFamily="18" charset="0"/>
                <a:cs typeface="Aptos" panose="020B0004020202020204" pitchFamily="34" charset="0"/>
              </a:rPr>
              <a:t> des </a:t>
            </a:r>
            <a:r>
              <a:rPr lang="en-AT" sz="1800" dirty="0" err="1">
                <a:solidFill>
                  <a:srgbClr val="202020"/>
                </a:solidFill>
                <a:effectLst/>
                <a:ea typeface="Times New Roman" panose="02020603050405020304" pitchFamily="18" charset="0"/>
                <a:cs typeface="Aptos" panose="020B0004020202020204" pitchFamily="34" charset="0"/>
              </a:rPr>
              <a:t>Europäischen</a:t>
            </a:r>
            <a:r>
              <a:rPr lang="en-AT" sz="1800" dirty="0">
                <a:solidFill>
                  <a:srgbClr val="202020"/>
                </a:solidFill>
                <a:effectLst/>
                <a:ea typeface="Times New Roman" panose="02020603050405020304" pitchFamily="18" charset="0"/>
                <a:cs typeface="Aptos" panose="020B0004020202020204" pitchFamily="34" charset="0"/>
              </a:rPr>
              <a:t> </a:t>
            </a:r>
            <a:r>
              <a:rPr lang="en-AT" sz="1800" dirty="0" err="1">
                <a:solidFill>
                  <a:srgbClr val="202020"/>
                </a:solidFill>
                <a:effectLst/>
                <a:ea typeface="Times New Roman" panose="02020603050405020304" pitchFamily="18" charset="0"/>
                <a:cs typeface="Aptos" panose="020B0004020202020204" pitchFamily="34" charset="0"/>
              </a:rPr>
              <a:t>Parlaments</a:t>
            </a:r>
            <a:r>
              <a:rPr lang="en-AT" sz="1800" dirty="0">
                <a:solidFill>
                  <a:srgbClr val="202020"/>
                </a:solidFill>
                <a:effectLst/>
                <a:ea typeface="Times New Roman" panose="02020603050405020304" pitchFamily="18" charset="0"/>
                <a:cs typeface="Aptos" panose="020B0004020202020204" pitchFamily="34" charset="0"/>
              </a:rPr>
              <a:t> (ENVI) </a:t>
            </a:r>
            <a:r>
              <a:rPr lang="en-AT" sz="1800" dirty="0" err="1">
                <a:solidFill>
                  <a:srgbClr val="202020"/>
                </a:solidFill>
                <a:effectLst/>
                <a:ea typeface="Times New Roman" panose="02020603050405020304" pitchFamily="18" charset="0"/>
                <a:cs typeface="Aptos" panose="020B0004020202020204" pitchFamily="34" charset="0"/>
              </a:rPr>
              <a:t>bereits</a:t>
            </a:r>
            <a:r>
              <a:rPr lang="en-AT" sz="1800" dirty="0">
                <a:solidFill>
                  <a:srgbClr val="202020"/>
                </a:solidFill>
                <a:effectLst/>
                <a:ea typeface="Times New Roman" panose="02020603050405020304" pitchFamily="18" charset="0"/>
                <a:cs typeface="Aptos" panose="020B0004020202020204" pitchFamily="34" charset="0"/>
              </a:rPr>
              <a:t> </a:t>
            </a:r>
            <a:r>
              <a:rPr lang="en-AT" sz="1800" dirty="0" err="1">
                <a:solidFill>
                  <a:srgbClr val="202020"/>
                </a:solidFill>
                <a:effectLst/>
                <a:ea typeface="Times New Roman" panose="02020603050405020304" pitchFamily="18" charset="0"/>
                <a:cs typeface="Aptos" panose="020B0004020202020204" pitchFamily="34" charset="0"/>
              </a:rPr>
              <a:t>eine</a:t>
            </a:r>
            <a:r>
              <a:rPr lang="en-AT" sz="1800" dirty="0">
                <a:solidFill>
                  <a:srgbClr val="202020"/>
                </a:solidFill>
                <a:effectLst/>
                <a:ea typeface="Times New Roman" panose="02020603050405020304" pitchFamily="18" charset="0"/>
                <a:cs typeface="Aptos" panose="020B0004020202020204" pitchFamily="34" charset="0"/>
              </a:rPr>
              <a:t> </a:t>
            </a:r>
            <a:r>
              <a:rPr lang="en-AT" sz="1800" b="1" dirty="0" err="1">
                <a:solidFill>
                  <a:srgbClr val="202020"/>
                </a:solidFill>
                <a:effectLst/>
                <a:ea typeface="Times New Roman" panose="02020603050405020304" pitchFamily="18" charset="0"/>
                <a:cs typeface="Aptos" panose="020B0004020202020204" pitchFamily="34" charset="0"/>
              </a:rPr>
              <a:t>Überprüfung</a:t>
            </a:r>
            <a:r>
              <a:rPr lang="en-AT" sz="1800" b="1" dirty="0">
                <a:solidFill>
                  <a:srgbClr val="202020"/>
                </a:solidFill>
                <a:effectLst/>
                <a:ea typeface="Times New Roman" panose="02020603050405020304" pitchFamily="18" charset="0"/>
                <a:cs typeface="Aptos" panose="020B0004020202020204" pitchFamily="34" charset="0"/>
              </a:rPr>
              <a:t> </a:t>
            </a:r>
            <a:r>
              <a:rPr lang="en-AT" sz="1800" b="1" dirty="0" err="1">
                <a:solidFill>
                  <a:srgbClr val="202020"/>
                </a:solidFill>
                <a:effectLst/>
                <a:ea typeface="Times New Roman" panose="02020603050405020304" pitchFamily="18" charset="0"/>
                <a:cs typeface="Aptos" panose="020B0004020202020204" pitchFamily="34" charset="0"/>
              </a:rPr>
              <a:t>gefordert</a:t>
            </a:r>
            <a:endParaRPr lang="en-AT" sz="1800" b="1" dirty="0">
              <a:solidFill>
                <a:srgbClr val="202020"/>
              </a:solidFill>
              <a:effectLst/>
              <a:ea typeface="Aptos" panose="020B0004020202020204" pitchFamily="34" charset="0"/>
              <a:cs typeface="Aptos" panose="020B0004020202020204" pitchFamily="34" charset="0"/>
            </a:endParaRPr>
          </a:p>
          <a:p>
            <a:pPr marL="342900" lvl="0" indent="-342900" algn="just">
              <a:lnSpc>
                <a:spcPct val="125000"/>
              </a:lnSpc>
              <a:buSzPts val="1000"/>
              <a:buFont typeface="Symbol" panose="05050102010706020507" pitchFamily="18" charset="2"/>
              <a:buChar char=""/>
              <a:tabLst>
                <a:tab pos="457200" algn="l"/>
              </a:tabLst>
            </a:pPr>
            <a:r>
              <a:rPr lang="en-AT" sz="1800" dirty="0" err="1">
                <a:solidFill>
                  <a:srgbClr val="202020"/>
                </a:solidFill>
                <a:effectLst/>
                <a:ea typeface="Times New Roman" panose="02020603050405020304" pitchFamily="18" charset="0"/>
                <a:cs typeface="Aptos" panose="020B0004020202020204" pitchFamily="34" charset="0"/>
              </a:rPr>
              <a:t>Umweltkommissarin</a:t>
            </a:r>
            <a:r>
              <a:rPr lang="en-AT" sz="1800" dirty="0">
                <a:solidFill>
                  <a:srgbClr val="202020"/>
                </a:solidFill>
                <a:effectLst/>
                <a:ea typeface="Times New Roman" panose="02020603050405020304" pitchFamily="18" charset="0"/>
                <a:cs typeface="Aptos" panose="020B0004020202020204" pitchFamily="34" charset="0"/>
              </a:rPr>
              <a:t> Roswall hat </a:t>
            </a:r>
            <a:r>
              <a:rPr lang="en-AT" sz="1800" dirty="0" err="1">
                <a:solidFill>
                  <a:srgbClr val="202020"/>
                </a:solidFill>
                <a:effectLst/>
                <a:ea typeface="Times New Roman" panose="02020603050405020304" pitchFamily="18" charset="0"/>
                <a:cs typeface="Aptos" panose="020B0004020202020204" pitchFamily="34" charset="0"/>
              </a:rPr>
              <a:t>im</a:t>
            </a:r>
            <a:r>
              <a:rPr lang="en-AT" sz="1800" dirty="0">
                <a:solidFill>
                  <a:srgbClr val="202020"/>
                </a:solidFill>
                <a:effectLst/>
                <a:ea typeface="Times New Roman" panose="02020603050405020304" pitchFamily="18" charset="0"/>
                <a:cs typeface="Aptos" panose="020B0004020202020204" pitchFamily="34" charset="0"/>
              </a:rPr>
              <a:t> April 2025 </a:t>
            </a:r>
            <a:r>
              <a:rPr lang="en-AT" sz="1800" dirty="0" err="1">
                <a:solidFill>
                  <a:srgbClr val="202020"/>
                </a:solidFill>
                <a:effectLst/>
                <a:ea typeface="Times New Roman" panose="02020603050405020304" pitchFamily="18" charset="0"/>
                <a:cs typeface="Aptos" panose="020B0004020202020204" pitchFamily="34" charset="0"/>
              </a:rPr>
              <a:t>im</a:t>
            </a:r>
            <a:r>
              <a:rPr lang="en-AT" sz="1800" dirty="0">
                <a:solidFill>
                  <a:srgbClr val="202020"/>
                </a:solidFill>
                <a:effectLst/>
                <a:ea typeface="Times New Roman" panose="02020603050405020304" pitchFamily="18" charset="0"/>
                <a:cs typeface="Aptos" panose="020B0004020202020204" pitchFamily="34" charset="0"/>
              </a:rPr>
              <a:t> </a:t>
            </a:r>
            <a:r>
              <a:rPr lang="en-AT" sz="1800" dirty="0" err="1">
                <a:solidFill>
                  <a:srgbClr val="202020"/>
                </a:solidFill>
                <a:effectLst/>
                <a:ea typeface="Times New Roman" panose="02020603050405020304" pitchFamily="18" charset="0"/>
                <a:cs typeface="Aptos" panose="020B0004020202020204" pitchFamily="34" charset="0"/>
              </a:rPr>
              <a:t>Rahmen</a:t>
            </a:r>
            <a:r>
              <a:rPr lang="en-AT" sz="1800" dirty="0">
                <a:solidFill>
                  <a:srgbClr val="202020"/>
                </a:solidFill>
                <a:effectLst/>
                <a:ea typeface="Times New Roman" panose="02020603050405020304" pitchFamily="18" charset="0"/>
                <a:cs typeface="Aptos" panose="020B0004020202020204" pitchFamily="34" charset="0"/>
              </a:rPr>
              <a:t> </a:t>
            </a:r>
            <a:r>
              <a:rPr lang="en-AT" sz="1800" dirty="0" err="1">
                <a:solidFill>
                  <a:srgbClr val="202020"/>
                </a:solidFill>
                <a:effectLst/>
                <a:ea typeface="Times New Roman" panose="02020603050405020304" pitchFamily="18" charset="0"/>
                <a:cs typeface="Aptos" panose="020B0004020202020204" pitchFamily="34" charset="0"/>
              </a:rPr>
              <a:t>einer</a:t>
            </a:r>
            <a:r>
              <a:rPr lang="en-AT" sz="1800" dirty="0">
                <a:solidFill>
                  <a:srgbClr val="202020"/>
                </a:solidFill>
                <a:effectLst/>
                <a:ea typeface="Times New Roman" panose="02020603050405020304" pitchFamily="18" charset="0"/>
                <a:cs typeface="Aptos" panose="020B0004020202020204" pitchFamily="34" charset="0"/>
              </a:rPr>
              <a:t> </a:t>
            </a:r>
            <a:r>
              <a:rPr lang="en-AT" sz="1800" dirty="0" err="1">
                <a:solidFill>
                  <a:srgbClr val="202020"/>
                </a:solidFill>
                <a:effectLst/>
                <a:ea typeface="Times New Roman" panose="02020603050405020304" pitchFamily="18" charset="0"/>
                <a:cs typeface="Aptos" panose="020B0004020202020204" pitchFamily="34" charset="0"/>
              </a:rPr>
              <a:t>Anhörung</a:t>
            </a:r>
            <a:r>
              <a:rPr lang="en-AT" sz="1800" dirty="0">
                <a:solidFill>
                  <a:srgbClr val="202020"/>
                </a:solidFill>
                <a:effectLst/>
                <a:ea typeface="Times New Roman" panose="02020603050405020304" pitchFamily="18" charset="0"/>
                <a:cs typeface="Aptos" panose="020B0004020202020204" pitchFamily="34" charset="0"/>
              </a:rPr>
              <a:t> </a:t>
            </a:r>
            <a:r>
              <a:rPr lang="en-AT" sz="1800" dirty="0" err="1">
                <a:solidFill>
                  <a:srgbClr val="202020"/>
                </a:solidFill>
                <a:effectLst/>
                <a:ea typeface="Times New Roman" panose="02020603050405020304" pitchFamily="18" charset="0"/>
                <a:cs typeface="Aptos" panose="020B0004020202020204" pitchFamily="34" charset="0"/>
              </a:rPr>
              <a:t>im</a:t>
            </a:r>
            <a:r>
              <a:rPr lang="en-AT" sz="1800" dirty="0">
                <a:solidFill>
                  <a:srgbClr val="202020"/>
                </a:solidFill>
                <a:effectLst/>
                <a:ea typeface="Times New Roman" panose="02020603050405020304" pitchFamily="18" charset="0"/>
                <a:cs typeface="Aptos" panose="020B0004020202020204" pitchFamily="34" charset="0"/>
              </a:rPr>
              <a:t> </a:t>
            </a:r>
            <a:r>
              <a:rPr lang="en-AT" sz="1800" dirty="0" err="1">
                <a:solidFill>
                  <a:srgbClr val="202020"/>
                </a:solidFill>
                <a:effectLst/>
                <a:ea typeface="Times New Roman" panose="02020603050405020304" pitchFamily="18" charset="0"/>
                <a:cs typeface="Aptos" panose="020B0004020202020204" pitchFamily="34" charset="0"/>
              </a:rPr>
              <a:t>Umweltausschuss</a:t>
            </a:r>
            <a:r>
              <a:rPr lang="en-AT" sz="1800" dirty="0">
                <a:solidFill>
                  <a:srgbClr val="202020"/>
                </a:solidFill>
                <a:effectLst/>
                <a:ea typeface="Times New Roman" panose="02020603050405020304" pitchFamily="18" charset="0"/>
                <a:cs typeface="Aptos" panose="020B0004020202020204" pitchFamily="34" charset="0"/>
              </a:rPr>
              <a:t> des </a:t>
            </a:r>
            <a:r>
              <a:rPr lang="en-AT" sz="1800" dirty="0" err="1">
                <a:solidFill>
                  <a:srgbClr val="202020"/>
                </a:solidFill>
                <a:effectLst/>
                <a:ea typeface="Times New Roman" panose="02020603050405020304" pitchFamily="18" charset="0"/>
                <a:cs typeface="Aptos" panose="020B0004020202020204" pitchFamily="34" charset="0"/>
              </a:rPr>
              <a:t>Europäischen</a:t>
            </a:r>
            <a:r>
              <a:rPr lang="en-AT" sz="1800" dirty="0">
                <a:solidFill>
                  <a:srgbClr val="202020"/>
                </a:solidFill>
                <a:effectLst/>
                <a:ea typeface="Times New Roman" panose="02020603050405020304" pitchFamily="18" charset="0"/>
                <a:cs typeface="Aptos" panose="020B0004020202020204" pitchFamily="34" charset="0"/>
              </a:rPr>
              <a:t> </a:t>
            </a:r>
            <a:r>
              <a:rPr lang="en-AT" sz="1800" dirty="0" err="1">
                <a:solidFill>
                  <a:srgbClr val="202020"/>
                </a:solidFill>
                <a:effectLst/>
                <a:ea typeface="Times New Roman" panose="02020603050405020304" pitchFamily="18" charset="0"/>
                <a:cs typeface="Aptos" panose="020B0004020202020204" pitchFamily="34" charset="0"/>
              </a:rPr>
              <a:t>Parlaments</a:t>
            </a:r>
            <a:r>
              <a:rPr lang="en-AT" sz="1800" dirty="0">
                <a:solidFill>
                  <a:srgbClr val="202020"/>
                </a:solidFill>
                <a:effectLst/>
                <a:ea typeface="Times New Roman" panose="02020603050405020304" pitchFamily="18" charset="0"/>
                <a:cs typeface="Aptos" panose="020B0004020202020204" pitchFamily="34" charset="0"/>
              </a:rPr>
              <a:t> (ENVI) auf die </a:t>
            </a:r>
            <a:r>
              <a:rPr lang="en-AT" sz="1800" b="1" dirty="0" err="1">
                <a:solidFill>
                  <a:srgbClr val="202020"/>
                </a:solidFill>
                <a:effectLst/>
                <a:ea typeface="Times New Roman" panose="02020603050405020304" pitchFamily="18" charset="0"/>
                <a:cs typeface="Aptos" panose="020B0004020202020204" pitchFamily="34" charset="0"/>
              </a:rPr>
              <a:t>laufende</a:t>
            </a:r>
            <a:r>
              <a:rPr lang="en-AT" sz="1800" b="1" dirty="0">
                <a:solidFill>
                  <a:srgbClr val="202020"/>
                </a:solidFill>
                <a:effectLst/>
                <a:ea typeface="Times New Roman" panose="02020603050405020304" pitchFamily="18" charset="0"/>
                <a:cs typeface="Aptos" panose="020B0004020202020204" pitchFamily="34" charset="0"/>
              </a:rPr>
              <a:t> </a:t>
            </a:r>
            <a:r>
              <a:rPr lang="en-AT" sz="1800" b="1" dirty="0" err="1">
                <a:solidFill>
                  <a:srgbClr val="202020"/>
                </a:solidFill>
                <a:effectLst/>
                <a:ea typeface="Times New Roman" panose="02020603050405020304" pitchFamily="18" charset="0"/>
                <a:cs typeface="Aptos" panose="020B0004020202020204" pitchFamily="34" charset="0"/>
              </a:rPr>
              <a:t>Überprüfung</a:t>
            </a:r>
            <a:r>
              <a:rPr lang="en-AT" sz="1800" b="1" dirty="0">
                <a:solidFill>
                  <a:srgbClr val="202020"/>
                </a:solidFill>
                <a:effectLst/>
                <a:ea typeface="Times New Roman" panose="02020603050405020304" pitchFamily="18" charset="0"/>
                <a:cs typeface="Aptos" panose="020B0004020202020204" pitchFamily="34" charset="0"/>
              </a:rPr>
              <a:t> des Impact Assessments </a:t>
            </a:r>
            <a:r>
              <a:rPr lang="en-AT" sz="1800" b="1" dirty="0" err="1">
                <a:solidFill>
                  <a:srgbClr val="202020"/>
                </a:solidFill>
                <a:effectLst/>
                <a:ea typeface="Times New Roman" panose="02020603050405020304" pitchFamily="18" charset="0"/>
                <a:cs typeface="Aptos" panose="020B0004020202020204" pitchFamily="34" charset="0"/>
              </a:rPr>
              <a:t>hingewiesen</a:t>
            </a:r>
            <a:r>
              <a:rPr lang="en-AT" sz="1800" dirty="0">
                <a:solidFill>
                  <a:srgbClr val="202020"/>
                </a:solidFill>
                <a:effectLst/>
                <a:ea typeface="Times New Roman" panose="02020603050405020304" pitchFamily="18" charset="0"/>
                <a:cs typeface="Aptos" panose="020B0004020202020204" pitchFamily="34" charset="0"/>
              </a:rPr>
              <a:t>.</a:t>
            </a:r>
            <a:endParaRPr lang="en-AT" sz="1800" dirty="0">
              <a:solidFill>
                <a:srgbClr val="202020"/>
              </a:solidFill>
              <a:effectLst/>
              <a:ea typeface="Aptos" panose="020B0004020202020204" pitchFamily="34" charset="0"/>
              <a:cs typeface="Aptos" panose="020B0004020202020204" pitchFamily="34" charset="0"/>
            </a:endParaRPr>
          </a:p>
          <a:p>
            <a:pPr marL="342900" lvl="0" indent="-342900" algn="just">
              <a:lnSpc>
                <a:spcPct val="125000"/>
              </a:lnSpc>
              <a:buSzPts val="1000"/>
              <a:buFont typeface="Symbol" panose="05050102010706020507" pitchFamily="18" charset="2"/>
              <a:buChar char=""/>
              <a:tabLst>
                <a:tab pos="457200" algn="l"/>
              </a:tabLst>
            </a:pPr>
            <a:r>
              <a:rPr lang="en-AT" sz="1800" b="1" dirty="0">
                <a:solidFill>
                  <a:srgbClr val="202020"/>
                </a:solidFill>
                <a:effectLst/>
                <a:ea typeface="Times New Roman" panose="02020603050405020304" pitchFamily="18" charset="0"/>
                <a:cs typeface="Aptos" panose="020B0004020202020204" pitchFamily="34" charset="0"/>
              </a:rPr>
              <a:t>Polen hat </a:t>
            </a:r>
            <a:r>
              <a:rPr lang="en-AT" sz="1800" b="1" dirty="0" err="1">
                <a:solidFill>
                  <a:srgbClr val="202020"/>
                </a:solidFill>
                <a:effectLst/>
                <a:ea typeface="Times New Roman" panose="02020603050405020304" pitchFamily="18" charset="0"/>
                <a:cs typeface="Aptos" panose="020B0004020202020204" pitchFamily="34" charset="0"/>
              </a:rPr>
              <a:t>beim</a:t>
            </a:r>
            <a:r>
              <a:rPr lang="en-AT" sz="1800" b="1" dirty="0">
                <a:solidFill>
                  <a:srgbClr val="202020"/>
                </a:solidFill>
                <a:effectLst/>
                <a:ea typeface="Times New Roman" panose="02020603050405020304" pitchFamily="18" charset="0"/>
                <a:cs typeface="Aptos" panose="020B0004020202020204" pitchFamily="34" charset="0"/>
              </a:rPr>
              <a:t> </a:t>
            </a:r>
            <a:r>
              <a:rPr lang="en-AT" sz="1800" b="1" dirty="0" err="1">
                <a:solidFill>
                  <a:srgbClr val="202020"/>
                </a:solidFill>
                <a:effectLst/>
                <a:ea typeface="Times New Roman" panose="02020603050405020304" pitchFamily="18" charset="0"/>
                <a:cs typeface="Aptos" panose="020B0004020202020204" pitchFamily="34" charset="0"/>
              </a:rPr>
              <a:t>Europäischen</a:t>
            </a:r>
            <a:r>
              <a:rPr lang="en-AT" sz="1800" b="1" dirty="0">
                <a:solidFill>
                  <a:srgbClr val="202020"/>
                </a:solidFill>
                <a:effectLst/>
                <a:ea typeface="Times New Roman" panose="02020603050405020304" pitchFamily="18" charset="0"/>
                <a:cs typeface="Aptos" panose="020B0004020202020204" pitchFamily="34" charset="0"/>
              </a:rPr>
              <a:t> </a:t>
            </a:r>
            <a:r>
              <a:rPr lang="en-AT" sz="1800" b="1" dirty="0" err="1">
                <a:solidFill>
                  <a:srgbClr val="202020"/>
                </a:solidFill>
                <a:effectLst/>
                <a:ea typeface="Times New Roman" panose="02020603050405020304" pitchFamily="18" charset="0"/>
                <a:cs typeface="Aptos" panose="020B0004020202020204" pitchFamily="34" charset="0"/>
              </a:rPr>
              <a:t>Gerichtshof</a:t>
            </a:r>
            <a:r>
              <a:rPr lang="en-AT" sz="1800" b="1" dirty="0">
                <a:solidFill>
                  <a:srgbClr val="202020"/>
                </a:solidFill>
                <a:effectLst/>
                <a:ea typeface="Times New Roman" panose="02020603050405020304" pitchFamily="18" charset="0"/>
                <a:cs typeface="Aptos" panose="020B0004020202020204" pitchFamily="34" charset="0"/>
              </a:rPr>
              <a:t> Klage </a:t>
            </a:r>
            <a:r>
              <a:rPr lang="en-AT" sz="1800" b="1" dirty="0" err="1">
                <a:solidFill>
                  <a:srgbClr val="202020"/>
                </a:solidFill>
                <a:effectLst/>
                <a:ea typeface="Times New Roman" panose="02020603050405020304" pitchFamily="18" charset="0"/>
                <a:cs typeface="Aptos" panose="020B0004020202020204" pitchFamily="34" charset="0"/>
              </a:rPr>
              <a:t>eingebracht</a:t>
            </a:r>
            <a:r>
              <a:rPr lang="en-AT" sz="1800" b="1" dirty="0">
                <a:solidFill>
                  <a:srgbClr val="202020"/>
                </a:solidFill>
                <a:effectLst/>
                <a:ea typeface="Times New Roman" panose="02020603050405020304" pitchFamily="18" charset="0"/>
                <a:cs typeface="Aptos" panose="020B0004020202020204" pitchFamily="34" charset="0"/>
              </a:rPr>
              <a:t> </a:t>
            </a:r>
            <a:r>
              <a:rPr lang="en-AT" sz="1800" dirty="0">
                <a:solidFill>
                  <a:srgbClr val="202020"/>
                </a:solidFill>
                <a:effectLst/>
                <a:ea typeface="Times New Roman" panose="02020603050405020304" pitchFamily="18" charset="0"/>
                <a:cs typeface="Aptos" panose="020B0004020202020204" pitchFamily="34" charset="0"/>
              </a:rPr>
              <a:t>und </a:t>
            </a:r>
            <a:r>
              <a:rPr lang="en-AT" sz="1800" dirty="0" err="1">
                <a:solidFill>
                  <a:srgbClr val="202020"/>
                </a:solidFill>
                <a:effectLst/>
                <a:ea typeface="Times New Roman" panose="02020603050405020304" pitchFamily="18" charset="0"/>
                <a:cs typeface="Aptos" panose="020B0004020202020204" pitchFamily="34" charset="0"/>
              </a:rPr>
              <a:t>fordert</a:t>
            </a:r>
            <a:r>
              <a:rPr lang="en-AT" sz="1800" dirty="0">
                <a:solidFill>
                  <a:srgbClr val="202020"/>
                </a:solidFill>
                <a:effectLst/>
                <a:ea typeface="Times New Roman" panose="02020603050405020304" pitchFamily="18" charset="0"/>
                <a:cs typeface="Aptos" panose="020B0004020202020204" pitchFamily="34" charset="0"/>
              </a:rPr>
              <a:t> Artikel 9 </a:t>
            </a:r>
            <a:r>
              <a:rPr lang="en-AT" sz="1800" dirty="0" err="1">
                <a:solidFill>
                  <a:srgbClr val="202020"/>
                </a:solidFill>
                <a:effectLst/>
                <a:ea typeface="Times New Roman" panose="02020603050405020304" pitchFamily="18" charset="0"/>
                <a:cs typeface="Aptos" panose="020B0004020202020204" pitchFamily="34" charset="0"/>
              </a:rPr>
              <a:t>zur</a:t>
            </a:r>
            <a:r>
              <a:rPr lang="en-AT" sz="1800" dirty="0">
                <a:solidFill>
                  <a:srgbClr val="202020"/>
                </a:solidFill>
                <a:effectLst/>
                <a:ea typeface="Times New Roman" panose="02020603050405020304" pitchFamily="18" charset="0"/>
                <a:cs typeface="Aptos" panose="020B0004020202020204" pitchFamily="34" charset="0"/>
              </a:rPr>
              <a:t> </a:t>
            </a:r>
            <a:r>
              <a:rPr lang="en-AT" sz="1800" dirty="0" err="1">
                <a:solidFill>
                  <a:srgbClr val="202020"/>
                </a:solidFill>
                <a:effectLst/>
                <a:ea typeface="Times New Roman" panose="02020603050405020304" pitchFamily="18" charset="0"/>
                <a:cs typeface="Aptos" panose="020B0004020202020204" pitchFamily="34" charset="0"/>
              </a:rPr>
              <a:t>Erweiterten</a:t>
            </a:r>
            <a:r>
              <a:rPr lang="en-AT" sz="1800" dirty="0">
                <a:solidFill>
                  <a:srgbClr val="202020"/>
                </a:solidFill>
                <a:effectLst/>
                <a:ea typeface="Times New Roman" panose="02020603050405020304" pitchFamily="18" charset="0"/>
                <a:cs typeface="Aptos" panose="020B0004020202020204" pitchFamily="34" charset="0"/>
              </a:rPr>
              <a:t> </a:t>
            </a:r>
            <a:r>
              <a:rPr lang="en-AT" sz="1800" dirty="0" err="1">
                <a:solidFill>
                  <a:srgbClr val="202020"/>
                </a:solidFill>
                <a:effectLst/>
                <a:ea typeface="Times New Roman" panose="02020603050405020304" pitchFamily="18" charset="0"/>
                <a:cs typeface="Aptos" panose="020B0004020202020204" pitchFamily="34" charset="0"/>
              </a:rPr>
              <a:t>Herstellerverantwortung</a:t>
            </a:r>
            <a:r>
              <a:rPr lang="en-AT" sz="1800" dirty="0">
                <a:solidFill>
                  <a:srgbClr val="202020"/>
                </a:solidFill>
                <a:effectLst/>
                <a:ea typeface="Times New Roman" panose="02020603050405020304" pitchFamily="18" charset="0"/>
                <a:cs typeface="Aptos" panose="020B0004020202020204" pitchFamily="34" charset="0"/>
              </a:rPr>
              <a:t> </a:t>
            </a:r>
            <a:r>
              <a:rPr lang="en-AT" sz="1800" dirty="0" err="1">
                <a:solidFill>
                  <a:srgbClr val="202020"/>
                </a:solidFill>
                <a:effectLst/>
                <a:ea typeface="Times New Roman" panose="02020603050405020304" pitchFamily="18" charset="0"/>
                <a:cs typeface="Aptos" panose="020B0004020202020204" pitchFamily="34" charset="0"/>
              </a:rPr>
              <a:t>sowie</a:t>
            </a:r>
            <a:r>
              <a:rPr lang="en-AT" sz="1800" dirty="0">
                <a:solidFill>
                  <a:srgbClr val="202020"/>
                </a:solidFill>
                <a:effectLst/>
                <a:ea typeface="Times New Roman" panose="02020603050405020304" pitchFamily="18" charset="0"/>
                <a:cs typeface="Aptos" panose="020B0004020202020204" pitchFamily="34" charset="0"/>
              </a:rPr>
              <a:t> den </a:t>
            </a:r>
            <a:r>
              <a:rPr lang="en-AT" sz="1800" dirty="0" err="1">
                <a:solidFill>
                  <a:srgbClr val="202020"/>
                </a:solidFill>
                <a:effectLst/>
                <a:ea typeface="Times New Roman" panose="02020603050405020304" pitchFamily="18" charset="0"/>
                <a:cs typeface="Aptos" panose="020B0004020202020204" pitchFamily="34" charset="0"/>
              </a:rPr>
              <a:t>Anhang</a:t>
            </a:r>
            <a:r>
              <a:rPr lang="en-AT" sz="1800" dirty="0">
                <a:solidFill>
                  <a:srgbClr val="202020"/>
                </a:solidFill>
                <a:effectLst/>
                <a:ea typeface="Times New Roman" panose="02020603050405020304" pitchFamily="18" charset="0"/>
                <a:cs typeface="Aptos" panose="020B0004020202020204" pitchFamily="34" charset="0"/>
              </a:rPr>
              <a:t> III „für </a:t>
            </a:r>
            <a:r>
              <a:rPr lang="en-AT" sz="1800" dirty="0" err="1">
                <a:solidFill>
                  <a:srgbClr val="202020"/>
                </a:solidFill>
                <a:effectLst/>
                <a:ea typeface="Times New Roman" panose="02020603050405020304" pitchFamily="18" charset="0"/>
                <a:cs typeface="Aptos" panose="020B0004020202020204" pitchFamily="34" charset="0"/>
              </a:rPr>
              <a:t>nichtig</a:t>
            </a:r>
            <a:r>
              <a:rPr lang="en-AT" sz="1800" dirty="0">
                <a:solidFill>
                  <a:srgbClr val="202020"/>
                </a:solidFill>
                <a:effectLst/>
                <a:ea typeface="Times New Roman" panose="02020603050405020304" pitchFamily="18" charset="0"/>
                <a:cs typeface="Aptos" panose="020B0004020202020204" pitchFamily="34" charset="0"/>
              </a:rPr>
              <a:t> </a:t>
            </a:r>
            <a:r>
              <a:rPr lang="en-AT" sz="1800" dirty="0" err="1">
                <a:solidFill>
                  <a:srgbClr val="202020"/>
                </a:solidFill>
                <a:effectLst/>
                <a:ea typeface="Times New Roman" panose="02020603050405020304" pitchFamily="18" charset="0"/>
                <a:cs typeface="Aptos" panose="020B0004020202020204" pitchFamily="34" charset="0"/>
              </a:rPr>
              <a:t>zu</a:t>
            </a:r>
            <a:r>
              <a:rPr lang="en-AT" sz="1800" dirty="0">
                <a:solidFill>
                  <a:srgbClr val="202020"/>
                </a:solidFill>
                <a:effectLst/>
                <a:ea typeface="Times New Roman" panose="02020603050405020304" pitchFamily="18" charset="0"/>
                <a:cs typeface="Aptos" panose="020B0004020202020204" pitchFamily="34" charset="0"/>
              </a:rPr>
              <a:t> </a:t>
            </a:r>
            <a:r>
              <a:rPr lang="en-AT" sz="1800" dirty="0" err="1">
                <a:solidFill>
                  <a:srgbClr val="202020"/>
                </a:solidFill>
                <a:effectLst/>
                <a:ea typeface="Times New Roman" panose="02020603050405020304" pitchFamily="18" charset="0"/>
                <a:cs typeface="Aptos" panose="020B0004020202020204" pitchFamily="34" charset="0"/>
              </a:rPr>
              <a:t>erklären</a:t>
            </a:r>
            <a:r>
              <a:rPr lang="en-AT" sz="1800" dirty="0">
                <a:solidFill>
                  <a:srgbClr val="202020"/>
                </a:solidFill>
                <a:effectLst/>
                <a:ea typeface="Times New Roman" panose="02020603050405020304" pitchFamily="18" charset="0"/>
                <a:cs typeface="Aptos" panose="020B0004020202020204" pitchFamily="34" charset="0"/>
              </a:rPr>
              <a:t>“ </a:t>
            </a:r>
            <a:endParaRPr lang="en-AT" sz="1800" dirty="0">
              <a:solidFill>
                <a:srgbClr val="202020"/>
              </a:solidFill>
              <a:effectLst/>
              <a:ea typeface="Aptos" panose="020B0004020202020204" pitchFamily="34" charset="0"/>
              <a:cs typeface="Aptos" panose="020B0004020202020204" pitchFamily="34" charset="0"/>
            </a:endParaRPr>
          </a:p>
          <a:p>
            <a:pPr marL="342900" lvl="0" indent="-342900" algn="just">
              <a:lnSpc>
                <a:spcPct val="125000"/>
              </a:lnSpc>
              <a:buSzPts val="1000"/>
              <a:buFont typeface="Symbol" panose="05050102010706020507" pitchFamily="18" charset="2"/>
              <a:buChar char=""/>
              <a:tabLst>
                <a:tab pos="457200" algn="l"/>
              </a:tabLst>
            </a:pPr>
            <a:r>
              <a:rPr lang="en-AT" sz="1800" dirty="0">
                <a:solidFill>
                  <a:srgbClr val="202020"/>
                </a:solidFill>
                <a:effectLst/>
                <a:ea typeface="Times New Roman" panose="02020603050405020304" pitchFamily="18" charset="0"/>
                <a:cs typeface="Aptos" panose="020B0004020202020204" pitchFamily="34" charset="0"/>
              </a:rPr>
              <a:t>Zudem </a:t>
            </a:r>
            <a:r>
              <a:rPr lang="en-AT" sz="1800" dirty="0" err="1">
                <a:solidFill>
                  <a:srgbClr val="202020"/>
                </a:solidFill>
                <a:effectLst/>
                <a:ea typeface="Times New Roman" panose="02020603050405020304" pitchFamily="18" charset="0"/>
                <a:cs typeface="Aptos" panose="020B0004020202020204" pitchFamily="34" charset="0"/>
              </a:rPr>
              <a:t>wurde</a:t>
            </a:r>
            <a:r>
              <a:rPr lang="en-AT" sz="1800" dirty="0">
                <a:solidFill>
                  <a:srgbClr val="202020"/>
                </a:solidFill>
                <a:effectLst/>
                <a:ea typeface="Times New Roman" panose="02020603050405020304" pitchFamily="18" charset="0"/>
                <a:cs typeface="Aptos" panose="020B0004020202020204" pitchFamily="34" charset="0"/>
              </a:rPr>
              <a:t> Anfang März </a:t>
            </a:r>
            <a:r>
              <a:rPr lang="en-AT" sz="1800" dirty="0" err="1">
                <a:solidFill>
                  <a:srgbClr val="202020"/>
                </a:solidFill>
                <a:effectLst/>
                <a:ea typeface="Times New Roman" panose="02020603050405020304" pitchFamily="18" charset="0"/>
                <a:cs typeface="Aptos" panose="020B0004020202020204" pitchFamily="34" charset="0"/>
              </a:rPr>
              <a:t>im</a:t>
            </a:r>
            <a:r>
              <a:rPr lang="en-AT" sz="1800" dirty="0">
                <a:solidFill>
                  <a:srgbClr val="202020"/>
                </a:solidFill>
                <a:effectLst/>
                <a:ea typeface="Times New Roman" panose="02020603050405020304" pitchFamily="18" charset="0"/>
                <a:cs typeface="Aptos" panose="020B0004020202020204" pitchFamily="34" charset="0"/>
              </a:rPr>
              <a:t> </a:t>
            </a:r>
            <a:r>
              <a:rPr lang="en-AT" sz="1800" dirty="0" err="1">
                <a:solidFill>
                  <a:srgbClr val="202020"/>
                </a:solidFill>
                <a:effectLst/>
                <a:ea typeface="Times New Roman" panose="02020603050405020304" pitchFamily="18" charset="0"/>
                <a:cs typeface="Aptos" panose="020B0004020202020204" pitchFamily="34" charset="0"/>
              </a:rPr>
              <a:t>Wettbewerbsrat</a:t>
            </a:r>
            <a:r>
              <a:rPr lang="en-AT" sz="1800" dirty="0">
                <a:solidFill>
                  <a:srgbClr val="202020"/>
                </a:solidFill>
                <a:effectLst/>
                <a:ea typeface="Times New Roman" panose="02020603050405020304" pitchFamily="18" charset="0"/>
                <a:cs typeface="Aptos" panose="020B0004020202020204" pitchFamily="34" charset="0"/>
              </a:rPr>
              <a:t> </a:t>
            </a:r>
            <a:r>
              <a:rPr lang="en-AT" sz="1800" dirty="0" err="1">
                <a:solidFill>
                  <a:srgbClr val="202020"/>
                </a:solidFill>
                <a:effectLst/>
                <a:ea typeface="Times New Roman" panose="02020603050405020304" pitchFamily="18" charset="0"/>
                <a:cs typeface="Aptos" panose="020B0004020202020204" pitchFamily="34" charset="0"/>
              </a:rPr>
              <a:t>im</a:t>
            </a:r>
            <a:r>
              <a:rPr lang="en-AT" sz="1800" dirty="0">
                <a:solidFill>
                  <a:srgbClr val="202020"/>
                </a:solidFill>
                <a:effectLst/>
                <a:ea typeface="Times New Roman" panose="02020603050405020304" pitchFamily="18" charset="0"/>
                <a:cs typeface="Aptos" panose="020B0004020202020204" pitchFamily="34" charset="0"/>
              </a:rPr>
              <a:t> </a:t>
            </a:r>
            <a:r>
              <a:rPr lang="en-AT" sz="1800" dirty="0" err="1">
                <a:solidFill>
                  <a:srgbClr val="202020"/>
                </a:solidFill>
                <a:effectLst/>
                <a:ea typeface="Times New Roman" panose="02020603050405020304" pitchFamily="18" charset="0"/>
                <a:cs typeface="Aptos" panose="020B0004020202020204" pitchFamily="34" charset="0"/>
              </a:rPr>
              <a:t>Kontext</a:t>
            </a:r>
            <a:r>
              <a:rPr lang="en-AT" sz="1800" dirty="0">
                <a:solidFill>
                  <a:srgbClr val="202020"/>
                </a:solidFill>
                <a:effectLst/>
                <a:ea typeface="Times New Roman" panose="02020603050405020304" pitchFamily="18" charset="0"/>
                <a:cs typeface="Aptos" panose="020B0004020202020204" pitchFamily="34" charset="0"/>
              </a:rPr>
              <a:t> </a:t>
            </a:r>
            <a:r>
              <a:rPr lang="en-AT" sz="1800" dirty="0" err="1">
                <a:solidFill>
                  <a:srgbClr val="202020"/>
                </a:solidFill>
                <a:effectLst/>
                <a:ea typeface="Times New Roman" panose="02020603050405020304" pitchFamily="18" charset="0"/>
                <a:cs typeface="Aptos" panose="020B0004020202020204" pitchFamily="34" charset="0"/>
              </a:rPr>
              <a:t>eines</a:t>
            </a:r>
            <a:r>
              <a:rPr lang="en-AT" sz="1800" dirty="0">
                <a:solidFill>
                  <a:srgbClr val="202020"/>
                </a:solidFill>
                <a:effectLst/>
                <a:ea typeface="Times New Roman" panose="02020603050405020304" pitchFamily="18" charset="0"/>
                <a:cs typeface="Aptos" panose="020B0004020202020204" pitchFamily="34" charset="0"/>
              </a:rPr>
              <a:t> </a:t>
            </a:r>
            <a:r>
              <a:rPr lang="en-AT" sz="1800" dirty="0" err="1">
                <a:solidFill>
                  <a:srgbClr val="202020"/>
                </a:solidFill>
                <a:effectLst/>
                <a:ea typeface="Times New Roman" panose="02020603050405020304" pitchFamily="18" charset="0"/>
                <a:cs typeface="Aptos" panose="020B0004020202020204" pitchFamily="34" charset="0"/>
              </a:rPr>
              <a:t>Austausches</a:t>
            </a:r>
            <a:r>
              <a:rPr lang="en-AT" sz="1800" dirty="0">
                <a:solidFill>
                  <a:srgbClr val="202020"/>
                </a:solidFill>
                <a:effectLst/>
                <a:ea typeface="Times New Roman" panose="02020603050405020304" pitchFamily="18" charset="0"/>
                <a:cs typeface="Aptos" panose="020B0004020202020204" pitchFamily="34" charset="0"/>
              </a:rPr>
              <a:t> </a:t>
            </a:r>
            <a:r>
              <a:rPr lang="en-AT" sz="1800" dirty="0" err="1">
                <a:solidFill>
                  <a:srgbClr val="202020"/>
                </a:solidFill>
                <a:effectLst/>
                <a:ea typeface="Times New Roman" panose="02020603050405020304" pitchFamily="18" charset="0"/>
                <a:cs typeface="Aptos" panose="020B0004020202020204" pitchFamily="34" charset="0"/>
              </a:rPr>
              <a:t>zum</a:t>
            </a:r>
            <a:r>
              <a:rPr lang="en-AT" sz="1800" dirty="0">
                <a:solidFill>
                  <a:srgbClr val="202020"/>
                </a:solidFill>
                <a:effectLst/>
                <a:ea typeface="Times New Roman" panose="02020603050405020304" pitchFamily="18" charset="0"/>
                <a:cs typeface="Aptos" panose="020B0004020202020204" pitchFamily="34" charset="0"/>
              </a:rPr>
              <a:t> </a:t>
            </a:r>
            <a:r>
              <a:rPr lang="en-AT" sz="1800" dirty="0" err="1">
                <a:solidFill>
                  <a:srgbClr val="202020"/>
                </a:solidFill>
                <a:effectLst/>
                <a:ea typeface="Times New Roman" panose="02020603050405020304" pitchFamily="18" charset="0"/>
                <a:cs typeface="Aptos" panose="020B0004020202020204" pitchFamily="34" charset="0"/>
              </a:rPr>
              <a:t>ersten</a:t>
            </a:r>
            <a:r>
              <a:rPr lang="en-AT" sz="1800" dirty="0">
                <a:solidFill>
                  <a:srgbClr val="202020"/>
                </a:solidFill>
                <a:effectLst/>
                <a:ea typeface="Times New Roman" panose="02020603050405020304" pitchFamily="18" charset="0"/>
                <a:cs typeface="Aptos" panose="020B0004020202020204" pitchFamily="34" charset="0"/>
              </a:rPr>
              <a:t> Omnibus Paket von </a:t>
            </a:r>
            <a:r>
              <a:rPr lang="en-AT" sz="1800" dirty="0" err="1">
                <a:solidFill>
                  <a:srgbClr val="202020"/>
                </a:solidFill>
                <a:effectLst/>
                <a:ea typeface="Times New Roman" panose="02020603050405020304" pitchFamily="18" charset="0"/>
                <a:cs typeface="Aptos" panose="020B0004020202020204" pitchFamily="34" charset="0"/>
              </a:rPr>
              <a:t>mehreren</a:t>
            </a:r>
            <a:r>
              <a:rPr lang="en-AT" sz="1800" dirty="0">
                <a:solidFill>
                  <a:srgbClr val="202020"/>
                </a:solidFill>
                <a:effectLst/>
                <a:ea typeface="Times New Roman" panose="02020603050405020304" pitchFamily="18" charset="0"/>
                <a:cs typeface="Aptos" panose="020B0004020202020204" pitchFamily="34" charset="0"/>
              </a:rPr>
              <a:t> EU-</a:t>
            </a:r>
            <a:r>
              <a:rPr lang="en-AT" sz="1800" dirty="0" err="1">
                <a:solidFill>
                  <a:srgbClr val="202020"/>
                </a:solidFill>
                <a:effectLst/>
                <a:ea typeface="Times New Roman" panose="02020603050405020304" pitchFamily="18" charset="0"/>
                <a:cs typeface="Aptos" panose="020B0004020202020204" pitchFamily="34" charset="0"/>
              </a:rPr>
              <a:t>Mitgliedsstaaten</a:t>
            </a:r>
            <a:r>
              <a:rPr lang="en-AT" sz="1800" dirty="0">
                <a:solidFill>
                  <a:srgbClr val="202020"/>
                </a:solidFill>
                <a:effectLst/>
                <a:ea typeface="Times New Roman" panose="02020603050405020304" pitchFamily="18" charset="0"/>
                <a:cs typeface="Aptos" panose="020B0004020202020204" pitchFamily="34" charset="0"/>
              </a:rPr>
              <a:t> (</a:t>
            </a:r>
            <a:r>
              <a:rPr lang="en-AT" sz="1800" dirty="0" err="1">
                <a:solidFill>
                  <a:srgbClr val="202020"/>
                </a:solidFill>
                <a:effectLst/>
                <a:ea typeface="Times New Roman" panose="02020603050405020304" pitchFamily="18" charset="0"/>
                <a:cs typeface="Aptos" panose="020B0004020202020204" pitchFamily="34" charset="0"/>
              </a:rPr>
              <a:t>darunter</a:t>
            </a:r>
            <a:r>
              <a:rPr lang="en-AT" sz="1800" dirty="0">
                <a:solidFill>
                  <a:srgbClr val="202020"/>
                </a:solidFill>
                <a:effectLst/>
                <a:ea typeface="Times New Roman" panose="02020603050405020304" pitchFamily="18" charset="0"/>
                <a:cs typeface="Aptos" panose="020B0004020202020204" pitchFamily="34" charset="0"/>
              </a:rPr>
              <a:t> </a:t>
            </a:r>
            <a:r>
              <a:rPr lang="en-AT" sz="1800" dirty="0" err="1">
                <a:solidFill>
                  <a:srgbClr val="202020"/>
                </a:solidFill>
                <a:effectLst/>
                <a:ea typeface="Times New Roman" panose="02020603050405020304" pitchFamily="18" charset="0"/>
                <a:cs typeface="Aptos" panose="020B0004020202020204" pitchFamily="34" charset="0"/>
              </a:rPr>
              <a:t>auch</a:t>
            </a:r>
            <a:r>
              <a:rPr lang="en-AT" sz="1800" dirty="0">
                <a:solidFill>
                  <a:srgbClr val="202020"/>
                </a:solidFill>
                <a:effectLst/>
                <a:ea typeface="Times New Roman" panose="02020603050405020304" pitchFamily="18" charset="0"/>
                <a:cs typeface="Aptos" panose="020B0004020202020204" pitchFamily="34" charset="0"/>
              </a:rPr>
              <a:t> Österreich) </a:t>
            </a:r>
            <a:r>
              <a:rPr lang="en-AT" sz="1800" dirty="0" err="1">
                <a:solidFill>
                  <a:srgbClr val="202020"/>
                </a:solidFill>
                <a:effectLst/>
                <a:ea typeface="Times New Roman" panose="02020603050405020304" pitchFamily="18" charset="0"/>
                <a:cs typeface="Aptos" panose="020B0004020202020204" pitchFamily="34" charset="0"/>
              </a:rPr>
              <a:t>gefordert</a:t>
            </a:r>
            <a:r>
              <a:rPr lang="en-AT" sz="1800" dirty="0">
                <a:solidFill>
                  <a:srgbClr val="202020"/>
                </a:solidFill>
                <a:effectLst/>
                <a:ea typeface="Times New Roman" panose="02020603050405020304" pitchFamily="18" charset="0"/>
                <a:cs typeface="Aptos" panose="020B0004020202020204" pitchFamily="34" charset="0"/>
              </a:rPr>
              <a:t>, KARL </a:t>
            </a:r>
            <a:r>
              <a:rPr lang="en-AT" sz="1800" dirty="0" err="1">
                <a:solidFill>
                  <a:srgbClr val="202020"/>
                </a:solidFill>
                <a:effectLst/>
                <a:ea typeface="Times New Roman" panose="02020603050405020304" pitchFamily="18" charset="0"/>
                <a:cs typeface="Aptos" panose="020B0004020202020204" pitchFamily="34" charset="0"/>
              </a:rPr>
              <a:t>einer</a:t>
            </a:r>
            <a:r>
              <a:rPr lang="en-AT" sz="1800" dirty="0">
                <a:solidFill>
                  <a:srgbClr val="202020"/>
                </a:solidFill>
                <a:effectLst/>
                <a:ea typeface="Times New Roman" panose="02020603050405020304" pitchFamily="18" charset="0"/>
                <a:cs typeface="Aptos" panose="020B0004020202020204" pitchFamily="34" charset="0"/>
              </a:rPr>
              <a:t> </a:t>
            </a:r>
            <a:r>
              <a:rPr lang="en-AT" sz="1800" dirty="0" err="1">
                <a:solidFill>
                  <a:srgbClr val="202020"/>
                </a:solidFill>
                <a:effectLst/>
                <a:ea typeface="Times New Roman" panose="02020603050405020304" pitchFamily="18" charset="0"/>
                <a:cs typeface="Aptos" panose="020B0004020202020204" pitchFamily="34" charset="0"/>
              </a:rPr>
              <a:t>Vereinfachung</a:t>
            </a:r>
            <a:r>
              <a:rPr lang="en-AT" sz="1800" dirty="0">
                <a:solidFill>
                  <a:srgbClr val="202020"/>
                </a:solidFill>
                <a:effectLst/>
                <a:ea typeface="Times New Roman" panose="02020603050405020304" pitchFamily="18" charset="0"/>
                <a:cs typeface="Aptos" panose="020B0004020202020204" pitchFamily="34" charset="0"/>
              </a:rPr>
              <a:t> </a:t>
            </a:r>
            <a:r>
              <a:rPr lang="en-AT" sz="1800" dirty="0" err="1">
                <a:solidFill>
                  <a:srgbClr val="202020"/>
                </a:solidFill>
                <a:effectLst/>
                <a:ea typeface="Times New Roman" panose="02020603050405020304" pitchFamily="18" charset="0"/>
                <a:cs typeface="Aptos" panose="020B0004020202020204" pitchFamily="34" charset="0"/>
              </a:rPr>
              <a:t>bzw</a:t>
            </a:r>
            <a:r>
              <a:rPr lang="en-AT" sz="1800" dirty="0">
                <a:solidFill>
                  <a:srgbClr val="202020"/>
                </a:solidFill>
                <a:effectLst/>
                <a:ea typeface="Times New Roman" panose="02020603050405020304" pitchFamily="18" charset="0"/>
                <a:cs typeface="Aptos" panose="020B0004020202020204" pitchFamily="34" charset="0"/>
              </a:rPr>
              <a:t>. </a:t>
            </a:r>
            <a:r>
              <a:rPr lang="en-AT" sz="1800" dirty="0" err="1">
                <a:solidFill>
                  <a:srgbClr val="202020"/>
                </a:solidFill>
                <a:effectLst/>
                <a:ea typeface="Times New Roman" panose="02020603050405020304" pitchFamily="18" charset="0"/>
                <a:cs typeface="Aptos" panose="020B0004020202020204" pitchFamily="34" charset="0"/>
              </a:rPr>
              <a:t>Entbürokratisierung</a:t>
            </a:r>
            <a:r>
              <a:rPr lang="en-AT" sz="1800" dirty="0">
                <a:solidFill>
                  <a:srgbClr val="202020"/>
                </a:solidFill>
                <a:effectLst/>
                <a:ea typeface="Times New Roman" panose="02020603050405020304" pitchFamily="18" charset="0"/>
                <a:cs typeface="Aptos" panose="020B0004020202020204" pitchFamily="34" charset="0"/>
              </a:rPr>
              <a:t> </a:t>
            </a:r>
            <a:r>
              <a:rPr lang="en-AT" sz="1800" dirty="0" err="1">
                <a:solidFill>
                  <a:srgbClr val="202020"/>
                </a:solidFill>
                <a:effectLst/>
                <a:ea typeface="Times New Roman" panose="02020603050405020304" pitchFamily="18" charset="0"/>
                <a:cs typeface="Aptos" panose="020B0004020202020204" pitchFamily="34" charset="0"/>
              </a:rPr>
              <a:t>zu</a:t>
            </a:r>
            <a:r>
              <a:rPr lang="en-AT" sz="1800" dirty="0">
                <a:solidFill>
                  <a:srgbClr val="202020"/>
                </a:solidFill>
                <a:effectLst/>
                <a:ea typeface="Times New Roman" panose="02020603050405020304" pitchFamily="18" charset="0"/>
                <a:cs typeface="Aptos" panose="020B0004020202020204" pitchFamily="34" charset="0"/>
              </a:rPr>
              <a:t> </a:t>
            </a:r>
            <a:r>
              <a:rPr lang="en-AT" sz="1800" dirty="0" err="1">
                <a:solidFill>
                  <a:srgbClr val="202020"/>
                </a:solidFill>
                <a:effectLst/>
                <a:ea typeface="Times New Roman" panose="02020603050405020304" pitchFamily="18" charset="0"/>
                <a:cs typeface="Aptos" panose="020B0004020202020204" pitchFamily="34" charset="0"/>
              </a:rPr>
              <a:t>unterziehen</a:t>
            </a:r>
            <a:r>
              <a:rPr lang="en-AT" sz="1800" dirty="0">
                <a:solidFill>
                  <a:srgbClr val="202020"/>
                </a:solidFill>
                <a:effectLst/>
                <a:ea typeface="Times New Roman" panose="02020603050405020304" pitchFamily="18" charset="0"/>
                <a:cs typeface="Aptos" panose="020B0004020202020204" pitchFamily="34" charset="0"/>
              </a:rPr>
              <a:t>.</a:t>
            </a:r>
            <a:endParaRPr lang="en-US" sz="1800" dirty="0">
              <a:solidFill>
                <a:srgbClr val="202020"/>
              </a:solidFill>
              <a:ea typeface="Times New Roman" panose="02020603050405020304" pitchFamily="18" charset="0"/>
              <a:cs typeface="Aptos" panose="020B0004020202020204" pitchFamily="34" charset="0"/>
            </a:endParaRPr>
          </a:p>
          <a:p>
            <a:pPr marL="342900" lvl="0" indent="-342900" algn="just">
              <a:lnSpc>
                <a:spcPct val="125000"/>
              </a:lnSpc>
              <a:buSzPts val="1000"/>
              <a:buFont typeface="Symbol" panose="05050102010706020507" pitchFamily="18" charset="2"/>
              <a:buChar char=""/>
              <a:tabLst>
                <a:tab pos="457200" algn="l"/>
              </a:tabLst>
            </a:pPr>
            <a:r>
              <a:rPr lang="en-US" sz="1800" dirty="0">
                <a:solidFill>
                  <a:srgbClr val="202020"/>
                </a:solidFill>
              </a:rPr>
              <a:t>Am 6. Mai </a:t>
            </a:r>
            <a:r>
              <a:rPr lang="en-US" sz="1800" dirty="0" err="1">
                <a:solidFill>
                  <a:srgbClr val="202020"/>
                </a:solidFill>
              </a:rPr>
              <a:t>wure</a:t>
            </a:r>
            <a:r>
              <a:rPr lang="en-US" sz="1800" dirty="0">
                <a:solidFill>
                  <a:srgbClr val="202020"/>
                </a:solidFill>
              </a:rPr>
              <a:t> </a:t>
            </a:r>
            <a:r>
              <a:rPr lang="en-US" sz="1800" dirty="0" err="1">
                <a:solidFill>
                  <a:srgbClr val="202020"/>
                </a:solidFill>
              </a:rPr>
              <a:t>ein</a:t>
            </a:r>
            <a:r>
              <a:rPr lang="en-US" sz="1800" dirty="0">
                <a:solidFill>
                  <a:srgbClr val="202020"/>
                </a:solidFill>
              </a:rPr>
              <a:t> </a:t>
            </a:r>
            <a:r>
              <a:rPr lang="en-US" sz="1800" b="1" dirty="0">
                <a:solidFill>
                  <a:srgbClr val="202020"/>
                </a:solidFill>
              </a:rPr>
              <a:t>Brief</a:t>
            </a:r>
            <a:r>
              <a:rPr lang="en-US" sz="1800" dirty="0">
                <a:solidFill>
                  <a:srgbClr val="202020"/>
                </a:solidFill>
              </a:rPr>
              <a:t> von T</a:t>
            </a:r>
            <a:r>
              <a:rPr lang="de-DE" sz="1800" dirty="0">
                <a:solidFill>
                  <a:srgbClr val="202020"/>
                </a:solidFill>
              </a:rPr>
              <a:t>rinkwasser- und Abwasserdienstleister, lokale öffentliche Versorgungsunternehmen, lokale und regionale Gebietskörperschaften, Organisationen der Zivilgesellschaft, Sozialpartner und Anbieter von Wassertechnologie </a:t>
            </a:r>
            <a:r>
              <a:rPr lang="en-US" sz="1800" b="1" dirty="0">
                <a:solidFill>
                  <a:srgbClr val="202020"/>
                </a:solidFill>
              </a:rPr>
              <a:t>an Ursula van der Leyen </a:t>
            </a:r>
            <a:r>
              <a:rPr lang="en-US" sz="1800" dirty="0" err="1">
                <a:solidFill>
                  <a:srgbClr val="202020"/>
                </a:solidFill>
              </a:rPr>
              <a:t>geschickt</a:t>
            </a:r>
            <a:r>
              <a:rPr lang="en-US" sz="1800" dirty="0">
                <a:solidFill>
                  <a:srgbClr val="202020"/>
                </a:solidFill>
              </a:rPr>
              <a:t> </a:t>
            </a:r>
            <a:r>
              <a:rPr lang="en-US" sz="1800" dirty="0" err="1">
                <a:solidFill>
                  <a:srgbClr val="202020"/>
                </a:solidFill>
              </a:rPr>
              <a:t>mit</a:t>
            </a:r>
            <a:r>
              <a:rPr lang="en-US" sz="1800" dirty="0">
                <a:solidFill>
                  <a:srgbClr val="202020"/>
                </a:solidFill>
              </a:rPr>
              <a:t> der Bitte  “</a:t>
            </a:r>
            <a:r>
              <a:rPr lang="en-US" sz="1800" b="1" dirty="0">
                <a:solidFill>
                  <a:srgbClr val="202020"/>
                </a:solidFill>
              </a:rPr>
              <a:t>Safeguarding the EPR scheme in the recast UWWTD</a:t>
            </a:r>
            <a:r>
              <a:rPr lang="en-US" sz="1800" dirty="0">
                <a:solidFill>
                  <a:srgbClr val="202020"/>
                </a:solidFill>
              </a:rPr>
              <a:t>” </a:t>
            </a:r>
            <a:endParaRPr lang="en-AT" sz="1800" dirty="0">
              <a:solidFill>
                <a:srgbClr val="202020"/>
              </a:solidFill>
            </a:endParaRPr>
          </a:p>
          <a:p>
            <a:endParaRPr lang="en-AT" dirty="0"/>
          </a:p>
        </p:txBody>
      </p:sp>
      <p:pic>
        <p:nvPicPr>
          <p:cNvPr id="8" name="Picture 7">
            <a:extLst>
              <a:ext uri="{FF2B5EF4-FFF2-40B4-BE49-F238E27FC236}">
                <a16:creationId xmlns:a16="http://schemas.microsoft.com/office/drawing/2014/main" id="{C1ED8881-D612-C7B8-8521-E45EBDDDCEFC}"/>
              </a:ext>
            </a:extLst>
          </p:cNvPr>
          <p:cNvPicPr>
            <a:picLocks noChangeAspect="1"/>
          </p:cNvPicPr>
          <p:nvPr/>
        </p:nvPicPr>
        <p:blipFill>
          <a:blip r:embed="rId2"/>
          <a:stretch>
            <a:fillRect/>
          </a:stretch>
        </p:blipFill>
        <p:spPr>
          <a:xfrm>
            <a:off x="9865860" y="14194"/>
            <a:ext cx="1924319" cy="1333686"/>
          </a:xfrm>
          <a:prstGeom prst="rect">
            <a:avLst/>
          </a:prstGeom>
        </p:spPr>
      </p:pic>
      <p:pic>
        <p:nvPicPr>
          <p:cNvPr id="4" name="Picture 2" descr="Latest News! :: Happy Forex">
            <a:extLst>
              <a:ext uri="{FF2B5EF4-FFF2-40B4-BE49-F238E27FC236}">
                <a16:creationId xmlns:a16="http://schemas.microsoft.com/office/drawing/2014/main" id="{0D6F2930-4C22-20BB-4ADB-B2C4A40824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0980" y="14194"/>
            <a:ext cx="1862138" cy="1239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4319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69635E-4149-E4E6-FFAC-23A03638DF76}"/>
              </a:ext>
            </a:extLst>
          </p:cNvPr>
          <p:cNvPicPr>
            <a:picLocks noChangeAspect="1"/>
          </p:cNvPicPr>
          <p:nvPr/>
        </p:nvPicPr>
        <p:blipFill>
          <a:blip r:embed="rId2"/>
          <a:stretch>
            <a:fillRect/>
          </a:stretch>
        </p:blipFill>
        <p:spPr>
          <a:xfrm>
            <a:off x="1590675" y="2319337"/>
            <a:ext cx="9010650" cy="2219325"/>
          </a:xfrm>
          <a:prstGeom prst="rect">
            <a:avLst/>
          </a:prstGeom>
        </p:spPr>
      </p:pic>
    </p:spTree>
    <p:extLst>
      <p:ext uri="{BB962C8B-B14F-4D97-AF65-F5344CB8AC3E}">
        <p14:creationId xmlns:p14="http://schemas.microsoft.com/office/powerpoint/2010/main" val="35114510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6824D-AA61-3B89-2785-7220009F80A7}"/>
              </a:ext>
            </a:extLst>
          </p:cNvPr>
          <p:cNvSpPr>
            <a:spLocks noGrp="1"/>
          </p:cNvSpPr>
          <p:nvPr>
            <p:ph type="title"/>
          </p:nvPr>
        </p:nvSpPr>
        <p:spPr>
          <a:xfrm>
            <a:off x="838200" y="2936875"/>
            <a:ext cx="10515600" cy="1325563"/>
          </a:xfrm>
        </p:spPr>
        <p:txBody>
          <a:bodyPr/>
          <a:lstStyle/>
          <a:p>
            <a:r>
              <a:rPr lang="en-US" dirty="0"/>
              <a:t>BACK-UP</a:t>
            </a:r>
            <a:endParaRPr lang="en-AT" dirty="0"/>
          </a:p>
        </p:txBody>
      </p:sp>
    </p:spTree>
    <p:extLst>
      <p:ext uri="{BB962C8B-B14F-4D97-AF65-F5344CB8AC3E}">
        <p14:creationId xmlns:p14="http://schemas.microsoft.com/office/powerpoint/2010/main" val="1138864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560E9-5CE3-1C4B-B0E2-AF94DD23007F}"/>
              </a:ext>
            </a:extLst>
          </p:cNvPr>
          <p:cNvSpPr>
            <a:spLocks noGrp="1"/>
          </p:cNvSpPr>
          <p:nvPr>
            <p:ph type="title"/>
          </p:nvPr>
        </p:nvSpPr>
        <p:spPr/>
        <p:txBody>
          <a:bodyPr/>
          <a:lstStyle/>
          <a:p>
            <a:r>
              <a:rPr lang="de-DE" sz="3200" dirty="0">
                <a:solidFill>
                  <a:srgbClr val="4472C4"/>
                </a:solidFill>
                <a:latin typeface="+mn-lt"/>
              </a:rPr>
              <a:t>Digitalisierung &amp; Gesundheitsdaten –Nutzen der Potentiale für eine höherwertige Versorgung</a:t>
            </a:r>
            <a:endParaRPr lang="en-AT" sz="3200" dirty="0">
              <a:solidFill>
                <a:srgbClr val="4472C4"/>
              </a:solidFill>
              <a:latin typeface="+mn-lt"/>
            </a:endParaRPr>
          </a:p>
        </p:txBody>
      </p:sp>
      <p:sp>
        <p:nvSpPr>
          <p:cNvPr id="3" name="Content Placeholder 2">
            <a:extLst>
              <a:ext uri="{FF2B5EF4-FFF2-40B4-BE49-F238E27FC236}">
                <a16:creationId xmlns:a16="http://schemas.microsoft.com/office/drawing/2014/main" id="{08F4779F-A3DF-7BE8-BA2B-687ED66D1639}"/>
              </a:ext>
            </a:extLst>
          </p:cNvPr>
          <p:cNvSpPr>
            <a:spLocks noGrp="1"/>
          </p:cNvSpPr>
          <p:nvPr>
            <p:ph idx="1"/>
          </p:nvPr>
        </p:nvSpPr>
        <p:spPr/>
        <p:txBody>
          <a:bodyPr>
            <a:normAutofit/>
          </a:bodyPr>
          <a:lstStyle/>
          <a:p>
            <a:pPr algn="l"/>
            <a:r>
              <a:rPr lang="de-DE" sz="1800" b="0" i="0" u="none" strike="noStrike" baseline="0" dirty="0">
                <a:solidFill>
                  <a:srgbClr val="000000"/>
                </a:solidFill>
              </a:rPr>
              <a:t>Digitalisierung auch in medizinischer Forschung, Diagnose und Behandlung vorantreiben</a:t>
            </a:r>
          </a:p>
          <a:p>
            <a:pPr algn="l"/>
            <a:r>
              <a:rPr lang="de-DE" sz="1800" b="0" i="0" u="none" strike="noStrike" baseline="0" dirty="0">
                <a:solidFill>
                  <a:srgbClr val="000000"/>
                </a:solidFill>
              </a:rPr>
              <a:t>Standortattraktivierung durch Zugang zu und/oder bessere </a:t>
            </a:r>
            <a:r>
              <a:rPr lang="de-DE" sz="1800" b="1" i="0" u="none" strike="noStrike" baseline="0" dirty="0">
                <a:solidFill>
                  <a:srgbClr val="000000"/>
                </a:solidFill>
              </a:rPr>
              <a:t>Nutzung von Gesundheitsdaten </a:t>
            </a:r>
            <a:r>
              <a:rPr lang="de-DE" sz="1800" b="0" i="0" u="none" strike="noStrike" baseline="0" dirty="0">
                <a:solidFill>
                  <a:srgbClr val="000000"/>
                </a:solidFill>
              </a:rPr>
              <a:t>für alle Forschungseinrichtungen</a:t>
            </a:r>
          </a:p>
          <a:p>
            <a:pPr lvl="1"/>
            <a:r>
              <a:rPr lang="de-DE" sz="1800" b="0" i="0" u="none" strike="noStrike" baseline="0" dirty="0">
                <a:solidFill>
                  <a:srgbClr val="000000"/>
                </a:solidFill>
              </a:rPr>
              <a:t>Aktivierung des Austrian Micro Data Center (AMDC) in Österreich in Zusammenarbeit mit allen Stakeholdern und Forschungseinrichtungen</a:t>
            </a:r>
          </a:p>
          <a:p>
            <a:pPr algn="l"/>
            <a:r>
              <a:rPr lang="de-DE" sz="1800" b="0" i="0" u="none" strike="noStrike" baseline="0" dirty="0">
                <a:solidFill>
                  <a:srgbClr val="000000"/>
                </a:solidFill>
              </a:rPr>
              <a:t>Nationale Umsetzung der </a:t>
            </a:r>
            <a:r>
              <a:rPr lang="de-DE" sz="1800" b="1" i="0" u="none" strike="noStrike" baseline="0" dirty="0">
                <a:solidFill>
                  <a:srgbClr val="000000"/>
                </a:solidFill>
              </a:rPr>
              <a:t>EU-Digitalstrategie </a:t>
            </a:r>
            <a:r>
              <a:rPr lang="de-DE" sz="1800" b="0" i="0" u="none" strike="noStrike" baseline="0" dirty="0">
                <a:solidFill>
                  <a:srgbClr val="000000"/>
                </a:solidFill>
              </a:rPr>
              <a:t>im Kontext des </a:t>
            </a:r>
            <a:r>
              <a:rPr lang="de-DE" sz="1800" b="1" i="0" u="none" strike="noStrike" baseline="0" dirty="0">
                <a:solidFill>
                  <a:srgbClr val="000000"/>
                </a:solidFill>
              </a:rPr>
              <a:t>European Health Data Space </a:t>
            </a:r>
            <a:r>
              <a:rPr lang="de-DE" sz="1800" b="0" i="0" u="none" strike="noStrike" baseline="0" dirty="0">
                <a:solidFill>
                  <a:srgbClr val="000000"/>
                </a:solidFill>
              </a:rPr>
              <a:t>und damit zusammenhängender Initiativen forcieren, um die Gesundheitsversorgung, Infrastruktur des österreichischen Gesundheitswesens sowie die Forschung weiter zu verbessern („secondary use of health data“;)</a:t>
            </a:r>
          </a:p>
          <a:p>
            <a:pPr algn="l"/>
            <a:r>
              <a:rPr lang="de-DE" sz="1800" b="0" i="0" u="none" strike="noStrike" baseline="0" dirty="0">
                <a:solidFill>
                  <a:srgbClr val="000000"/>
                </a:solidFill>
              </a:rPr>
              <a:t>Finalisierung und Umsetzung der </a:t>
            </a:r>
            <a:r>
              <a:rPr lang="de-DE" sz="1800" b="1" i="0" u="none" strike="noStrike" baseline="0" dirty="0">
                <a:solidFill>
                  <a:srgbClr val="000000"/>
                </a:solidFill>
              </a:rPr>
              <a:t>Österreichischen eHealth-Strategie: </a:t>
            </a:r>
            <a:r>
              <a:rPr lang="de-DE" sz="1800" b="0" i="0" u="none" strike="noStrike" baseline="0" dirty="0">
                <a:solidFill>
                  <a:srgbClr val="000000"/>
                </a:solidFill>
              </a:rPr>
              <a:t>Die Potentiale der Digitalisierung sollen bestmöglich genutzt werden, um die Versorgung zu verbessern, Prozesse für Patient:innen zu vereinfachen, Health Care Professionals zu entlasten und Ressourcenverbrauch zu reduzieren</a:t>
            </a:r>
            <a:endParaRPr lang="en-AT" sz="1800" dirty="0"/>
          </a:p>
        </p:txBody>
      </p:sp>
    </p:spTree>
    <p:extLst>
      <p:ext uri="{BB962C8B-B14F-4D97-AF65-F5344CB8AC3E}">
        <p14:creationId xmlns:p14="http://schemas.microsoft.com/office/powerpoint/2010/main" val="8198074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16025-12CD-6829-7B23-38A0B3EE825A}"/>
              </a:ext>
            </a:extLst>
          </p:cNvPr>
          <p:cNvSpPr>
            <a:spLocks noGrp="1"/>
          </p:cNvSpPr>
          <p:nvPr>
            <p:ph type="title"/>
          </p:nvPr>
        </p:nvSpPr>
        <p:spPr/>
        <p:txBody>
          <a:bodyPr>
            <a:normAutofit fontScale="90000"/>
          </a:bodyPr>
          <a:lstStyle/>
          <a:p>
            <a:r>
              <a:rPr lang="de-DE" sz="4400" dirty="0">
                <a:solidFill>
                  <a:srgbClr val="4472C4"/>
                </a:solidFill>
                <a:latin typeface="+mn-lt"/>
              </a:rPr>
              <a:t>Digitalisierung &amp; Gesundheitsdaten –Nutzen der Potentiale für eine höherwertige Versorgung</a:t>
            </a:r>
            <a:endParaRPr lang="en-AT" dirty="0"/>
          </a:p>
        </p:txBody>
      </p:sp>
      <p:sp>
        <p:nvSpPr>
          <p:cNvPr id="3" name="Content Placeholder 2">
            <a:extLst>
              <a:ext uri="{FF2B5EF4-FFF2-40B4-BE49-F238E27FC236}">
                <a16:creationId xmlns:a16="http://schemas.microsoft.com/office/drawing/2014/main" id="{64982FA0-41E5-BC61-9175-7E84338F52E3}"/>
              </a:ext>
            </a:extLst>
          </p:cNvPr>
          <p:cNvSpPr>
            <a:spLocks noGrp="1"/>
          </p:cNvSpPr>
          <p:nvPr>
            <p:ph idx="1"/>
          </p:nvPr>
        </p:nvSpPr>
        <p:spPr/>
        <p:txBody>
          <a:bodyPr>
            <a:normAutofit/>
          </a:bodyPr>
          <a:lstStyle/>
          <a:p>
            <a:pPr algn="l"/>
            <a:r>
              <a:rPr lang="de-DE" sz="1800" b="0" i="0" u="none" strike="noStrike" baseline="0" dirty="0">
                <a:solidFill>
                  <a:srgbClr val="000000"/>
                </a:solidFill>
              </a:rPr>
              <a:t>Nutzen der vielfältigen Potenziale der Digitalisierung im Gesundheitswesen, insbesondere</a:t>
            </a:r>
          </a:p>
          <a:p>
            <a:pPr lvl="1"/>
            <a:r>
              <a:rPr lang="de-DE" sz="1800" b="0" i="0" u="none" strike="noStrike" baseline="0" dirty="0">
                <a:solidFill>
                  <a:srgbClr val="000000"/>
                </a:solidFill>
              </a:rPr>
              <a:t>Erschließen von </a:t>
            </a:r>
            <a:r>
              <a:rPr lang="de-DE" sz="1800" b="1" i="0" u="none" strike="noStrike" baseline="0" dirty="0">
                <a:solidFill>
                  <a:srgbClr val="000000"/>
                </a:solidFill>
              </a:rPr>
              <a:t>Finanzierungs- und Zugangsmodellen für digitale Gesundheitsanwendungen</a:t>
            </a:r>
          </a:p>
          <a:p>
            <a:pPr lvl="1"/>
            <a:r>
              <a:rPr lang="de-DE" sz="1800" b="0" i="0" u="none" strike="noStrike" baseline="0" dirty="0">
                <a:solidFill>
                  <a:srgbClr val="000000"/>
                </a:solidFill>
              </a:rPr>
              <a:t>Verbesserung von Rahmenbedingungen zur Generierung und Nutzung von </a:t>
            </a:r>
            <a:r>
              <a:rPr lang="de-DE" sz="1800" b="1" i="0" u="none" strike="noStrike" baseline="0" dirty="0">
                <a:solidFill>
                  <a:srgbClr val="000000"/>
                </a:solidFill>
              </a:rPr>
              <a:t>Real World Evidence </a:t>
            </a:r>
            <a:r>
              <a:rPr lang="de-DE" sz="1800" b="0" i="0" u="none" strike="noStrike" baseline="0" dirty="0">
                <a:solidFill>
                  <a:srgbClr val="000000"/>
                </a:solidFill>
              </a:rPr>
              <a:t>(zB verpflichtende Eintragung und Maßnahmen zur Nutzung des e-Impfpasses) und zur Schaffung von österreichweiten Registern</a:t>
            </a:r>
          </a:p>
          <a:p>
            <a:pPr lvl="1"/>
            <a:r>
              <a:rPr lang="de-DE" sz="1800" b="0" i="0" u="none" strike="noStrike" baseline="0" dirty="0">
                <a:solidFill>
                  <a:srgbClr val="000000"/>
                </a:solidFill>
              </a:rPr>
              <a:t>Einführung </a:t>
            </a:r>
            <a:r>
              <a:rPr lang="de-DE" sz="1800" b="1" i="0" u="none" strike="noStrike" baseline="0" dirty="0">
                <a:solidFill>
                  <a:srgbClr val="000000"/>
                </a:solidFill>
              </a:rPr>
              <a:t>digitaler Patient:innenkooperationssysteme </a:t>
            </a:r>
            <a:r>
              <a:rPr lang="de-DE" sz="1800" b="0" i="0" u="none" strike="noStrike" baseline="0" dirty="0">
                <a:solidFill>
                  <a:srgbClr val="000000"/>
                </a:solidFill>
              </a:rPr>
              <a:t>zur Steigerung der Adhärenz und Verbesserung der Datenlage</a:t>
            </a:r>
          </a:p>
          <a:p>
            <a:pPr lvl="1"/>
            <a:r>
              <a:rPr lang="de-DE" sz="1800" b="0" i="0" u="none" strike="noStrike" baseline="0" dirty="0">
                <a:solidFill>
                  <a:srgbClr val="000000"/>
                </a:solidFill>
              </a:rPr>
              <a:t>Evaluierung eines nationalen Piloten: </a:t>
            </a:r>
            <a:r>
              <a:rPr lang="de-DE" sz="1800" b="1" i="0" u="none" strike="noStrike" baseline="0" dirty="0">
                <a:solidFill>
                  <a:srgbClr val="000000"/>
                </a:solidFill>
              </a:rPr>
              <a:t>digitale Gebrauchsinformation </a:t>
            </a:r>
            <a:r>
              <a:rPr lang="de-DE" sz="1800" b="0" i="0" u="none" strike="noStrike" baseline="0" dirty="0">
                <a:solidFill>
                  <a:srgbClr val="000000"/>
                </a:solidFill>
              </a:rPr>
              <a:t>für Krankenhaus-Arzneimittel</a:t>
            </a:r>
          </a:p>
          <a:p>
            <a:pPr lvl="1"/>
            <a:r>
              <a:rPr lang="de-DE" sz="1800" b="0" i="0" u="none" strike="noStrike" baseline="0" dirty="0">
                <a:solidFill>
                  <a:srgbClr val="000000"/>
                </a:solidFill>
              </a:rPr>
              <a:t>Einspielung von sicherheitsrelevanten Informationen zu Arzneimitteln in die </a:t>
            </a:r>
            <a:r>
              <a:rPr lang="de-DE" sz="1800" b="1" i="0" u="none" strike="noStrike" baseline="0" dirty="0">
                <a:solidFill>
                  <a:srgbClr val="000000"/>
                </a:solidFill>
              </a:rPr>
              <a:t>Ärzte- bzw. Apotheken-Software </a:t>
            </a:r>
            <a:r>
              <a:rPr lang="de-DE" sz="1800" b="0" i="0" u="none" strike="noStrike" baseline="0" dirty="0">
                <a:solidFill>
                  <a:srgbClr val="000000"/>
                </a:solidFill>
              </a:rPr>
              <a:t>und in </a:t>
            </a:r>
            <a:r>
              <a:rPr lang="de-DE" sz="1800" b="1" i="0" u="none" strike="noStrike" baseline="0" dirty="0">
                <a:solidFill>
                  <a:srgbClr val="000000"/>
                </a:solidFill>
              </a:rPr>
              <a:t>ELGA </a:t>
            </a:r>
            <a:r>
              <a:rPr lang="de-DE" sz="1800" b="0" i="0" u="none" strike="noStrike" baseline="0" dirty="0">
                <a:solidFill>
                  <a:srgbClr val="000000"/>
                </a:solidFill>
              </a:rPr>
              <a:t>- Nutzbarmachen von Verordnungs- und ELGA-Daten zur Verbesserung der Patient:innenversorgung</a:t>
            </a:r>
          </a:p>
          <a:p>
            <a:pPr algn="l"/>
            <a:r>
              <a:rPr lang="de-DE" sz="1800" b="0" i="0" u="none" strike="noStrike" baseline="0" dirty="0">
                <a:solidFill>
                  <a:srgbClr val="000000"/>
                </a:solidFill>
              </a:rPr>
              <a:t>Förderung von </a:t>
            </a:r>
            <a:r>
              <a:rPr lang="de-DE" sz="1800" b="1" i="0" u="none" strike="noStrike" baseline="0" dirty="0">
                <a:solidFill>
                  <a:srgbClr val="000000"/>
                </a:solidFill>
              </a:rPr>
              <a:t>digitaler Gesundheitskompetenz </a:t>
            </a:r>
            <a:r>
              <a:rPr lang="de-DE" sz="1800" b="0" i="0" u="none" strike="noStrike" baseline="0" dirty="0">
                <a:solidFill>
                  <a:srgbClr val="000000"/>
                </a:solidFill>
              </a:rPr>
              <a:t>durch Integration in bestehende Ausbildungen</a:t>
            </a:r>
            <a:endParaRPr lang="en-AT" sz="1800" dirty="0"/>
          </a:p>
        </p:txBody>
      </p:sp>
    </p:spTree>
    <p:extLst>
      <p:ext uri="{BB962C8B-B14F-4D97-AF65-F5344CB8AC3E}">
        <p14:creationId xmlns:p14="http://schemas.microsoft.com/office/powerpoint/2010/main" val="588084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1B54A-3F0F-7684-1AB3-2303F2EB656C}"/>
              </a:ext>
            </a:extLst>
          </p:cNvPr>
          <p:cNvSpPr>
            <a:spLocks noGrp="1"/>
          </p:cNvSpPr>
          <p:nvPr>
            <p:ph type="title"/>
          </p:nvPr>
        </p:nvSpPr>
        <p:spPr>
          <a:xfrm>
            <a:off x="815520" y="31089"/>
            <a:ext cx="10515600" cy="1325563"/>
          </a:xfrm>
        </p:spPr>
        <p:txBody>
          <a:bodyPr/>
          <a:lstStyle/>
          <a:p>
            <a:r>
              <a:rPr lang="en-US" sz="3200" dirty="0" err="1">
                <a:solidFill>
                  <a:srgbClr val="4472C4"/>
                </a:solidFill>
                <a:latin typeface="+mn-lt"/>
              </a:rPr>
              <a:t>Warum</a:t>
            </a:r>
            <a:r>
              <a:rPr lang="en-US" sz="3200" dirty="0">
                <a:solidFill>
                  <a:srgbClr val="4472C4"/>
                </a:solidFill>
                <a:latin typeface="+mn-lt"/>
              </a:rPr>
              <a:t> </a:t>
            </a:r>
            <a:r>
              <a:rPr lang="en-US" sz="3200" dirty="0" err="1">
                <a:solidFill>
                  <a:srgbClr val="4472C4"/>
                </a:solidFill>
                <a:latin typeface="+mn-lt"/>
              </a:rPr>
              <a:t>braucht</a:t>
            </a:r>
            <a:r>
              <a:rPr lang="en-US" sz="3200" dirty="0">
                <a:solidFill>
                  <a:srgbClr val="4472C4"/>
                </a:solidFill>
                <a:latin typeface="+mn-lt"/>
              </a:rPr>
              <a:t> es </a:t>
            </a:r>
            <a:r>
              <a:rPr lang="en-US" sz="3200" dirty="0" err="1">
                <a:solidFill>
                  <a:srgbClr val="4472C4"/>
                </a:solidFill>
                <a:latin typeface="+mn-lt"/>
              </a:rPr>
              <a:t>eine</a:t>
            </a:r>
            <a:r>
              <a:rPr lang="en-US" sz="3200" dirty="0">
                <a:solidFill>
                  <a:srgbClr val="4472C4"/>
                </a:solidFill>
                <a:latin typeface="+mn-lt"/>
              </a:rPr>
              <a:t> Life-Science-</a:t>
            </a:r>
            <a:r>
              <a:rPr lang="en-US" sz="3200" dirty="0" err="1">
                <a:solidFill>
                  <a:srgbClr val="4472C4"/>
                </a:solidFill>
                <a:latin typeface="+mn-lt"/>
              </a:rPr>
              <a:t>Strategie</a:t>
            </a:r>
            <a:endParaRPr lang="en-AT" sz="3200" dirty="0">
              <a:solidFill>
                <a:srgbClr val="4472C4"/>
              </a:solidFill>
              <a:latin typeface="+mn-lt"/>
            </a:endParaRPr>
          </a:p>
        </p:txBody>
      </p:sp>
      <p:sp>
        <p:nvSpPr>
          <p:cNvPr id="3" name="Content Placeholder 2">
            <a:extLst>
              <a:ext uri="{FF2B5EF4-FFF2-40B4-BE49-F238E27FC236}">
                <a16:creationId xmlns:a16="http://schemas.microsoft.com/office/drawing/2014/main" id="{2D894526-4916-8DB4-5027-29191D0AE8DF}"/>
              </a:ext>
            </a:extLst>
          </p:cNvPr>
          <p:cNvSpPr>
            <a:spLocks noGrp="1"/>
          </p:cNvSpPr>
          <p:nvPr>
            <p:ph idx="1"/>
          </p:nvPr>
        </p:nvSpPr>
        <p:spPr>
          <a:xfrm>
            <a:off x="815520" y="1253331"/>
            <a:ext cx="10515600" cy="4351338"/>
          </a:xfrm>
        </p:spPr>
        <p:txBody>
          <a:bodyPr>
            <a:normAutofit/>
          </a:bodyPr>
          <a:lstStyle/>
          <a:p>
            <a:r>
              <a:rPr lang="de-DE" sz="1600" dirty="0"/>
              <a:t>Die pharmazeutische Industrie ist ein </a:t>
            </a:r>
            <a:r>
              <a:rPr lang="de-DE" sz="1600" b="1" dirty="0"/>
              <a:t>Schlüsselsektor</a:t>
            </a:r>
            <a:r>
              <a:rPr lang="de-DE" sz="1600" dirty="0"/>
              <a:t> und eine </a:t>
            </a:r>
            <a:r>
              <a:rPr lang="de-DE" sz="1600" b="1" dirty="0"/>
              <a:t>Zukunftsbranche</a:t>
            </a:r>
            <a:r>
              <a:rPr lang="de-DE" sz="1600" dirty="0"/>
              <a:t> für die heimische Wirtschaft.</a:t>
            </a:r>
          </a:p>
          <a:p>
            <a:r>
              <a:rPr lang="de-DE" sz="1600" dirty="0"/>
              <a:t>Die pharmazeutischen Unternehmen stellen </a:t>
            </a:r>
            <a:r>
              <a:rPr lang="de-DE" sz="1600" b="1" dirty="0"/>
              <a:t>lebenswichtige Therapien</a:t>
            </a:r>
            <a:r>
              <a:rPr lang="de-DE" sz="1600" dirty="0"/>
              <a:t> für die Patient:innen in Österreich zur Verfügung, schaffen hoch qualifizierte Beschäftigung und leisten einen </a:t>
            </a:r>
            <a:r>
              <a:rPr lang="de-DE" sz="1600" b="1" dirty="0"/>
              <a:t>substanziellen Beitrag zur Gesamtwertschöpfung </a:t>
            </a:r>
            <a:r>
              <a:rPr lang="de-DE" sz="1600" dirty="0"/>
              <a:t>am </a:t>
            </a:r>
            <a:r>
              <a:rPr lang="de-DE" sz="1600" b="1" dirty="0"/>
              <a:t>Wirtschaftsstandort</a:t>
            </a:r>
            <a:r>
              <a:rPr lang="de-DE" sz="1600" dirty="0"/>
              <a:t> Österreich. </a:t>
            </a:r>
          </a:p>
          <a:p>
            <a:r>
              <a:rPr lang="de-DE" sz="1600" dirty="0"/>
              <a:t>Zur vollen Realisierung der Potenziale bedarf es einer </a:t>
            </a:r>
            <a:r>
              <a:rPr lang="de-DE" sz="1600" b="1" dirty="0"/>
              <a:t>umfassenden Strategie für eine integrierte Standortpolitik </a:t>
            </a:r>
            <a:r>
              <a:rPr lang="de-DE" sz="1600" dirty="0"/>
              <a:t>unter Einbindung aller maßgeblichen Akteure in Politik, Wirtschaft, Wissenschaft und Sozialpartner.</a:t>
            </a:r>
            <a:endParaRPr lang="en-AT" sz="1600" dirty="0"/>
          </a:p>
        </p:txBody>
      </p:sp>
      <p:pic>
        <p:nvPicPr>
          <p:cNvPr id="10" name="Picture 9">
            <a:extLst>
              <a:ext uri="{FF2B5EF4-FFF2-40B4-BE49-F238E27FC236}">
                <a16:creationId xmlns:a16="http://schemas.microsoft.com/office/drawing/2014/main" id="{7335DFE5-ACA4-6624-2C51-2E941B228861}"/>
              </a:ext>
            </a:extLst>
          </p:cNvPr>
          <p:cNvPicPr>
            <a:picLocks noChangeAspect="1"/>
          </p:cNvPicPr>
          <p:nvPr/>
        </p:nvPicPr>
        <p:blipFill>
          <a:blip r:embed="rId2"/>
          <a:stretch>
            <a:fillRect/>
          </a:stretch>
        </p:blipFill>
        <p:spPr>
          <a:xfrm>
            <a:off x="838200" y="3146590"/>
            <a:ext cx="6148980" cy="3567926"/>
          </a:xfrm>
          <a:prstGeom prst="rect">
            <a:avLst/>
          </a:prstGeom>
        </p:spPr>
      </p:pic>
      <p:sp>
        <p:nvSpPr>
          <p:cNvPr id="4" name="TextBox 3">
            <a:extLst>
              <a:ext uri="{FF2B5EF4-FFF2-40B4-BE49-F238E27FC236}">
                <a16:creationId xmlns:a16="http://schemas.microsoft.com/office/drawing/2014/main" id="{5092BDE5-F212-0B27-B922-707ABCDA4018}"/>
              </a:ext>
            </a:extLst>
          </p:cNvPr>
          <p:cNvSpPr txBox="1"/>
          <p:nvPr/>
        </p:nvSpPr>
        <p:spPr>
          <a:xfrm rot="1007642">
            <a:off x="4892040" y="5912882"/>
            <a:ext cx="1577340" cy="373618"/>
          </a:xfrm>
          <a:prstGeom prst="rect">
            <a:avLst/>
          </a:prstGeom>
          <a:solidFill>
            <a:schemeClr val="accent2"/>
          </a:solidFill>
        </p:spPr>
        <p:txBody>
          <a:bodyPr wrap="square" rtlCol="0">
            <a:spAutoFit/>
          </a:bodyPr>
          <a:lstStyle/>
          <a:p>
            <a:pPr algn="ctr"/>
            <a:r>
              <a:rPr lang="en-US" dirty="0"/>
              <a:t>in </a:t>
            </a:r>
            <a:r>
              <a:rPr lang="en-US" dirty="0" err="1"/>
              <a:t>Diskussion</a:t>
            </a:r>
            <a:endParaRPr lang="en-AT" dirty="0"/>
          </a:p>
        </p:txBody>
      </p:sp>
    </p:spTree>
    <p:extLst>
      <p:ext uri="{BB962C8B-B14F-4D97-AF65-F5344CB8AC3E}">
        <p14:creationId xmlns:p14="http://schemas.microsoft.com/office/powerpoint/2010/main" val="33515706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A3A528-7368-68FE-B686-4C516843DDCE}"/>
              </a:ext>
            </a:extLst>
          </p:cNvPr>
          <p:cNvPicPr>
            <a:picLocks noChangeAspect="1"/>
          </p:cNvPicPr>
          <p:nvPr/>
        </p:nvPicPr>
        <p:blipFill>
          <a:blip r:embed="rId3"/>
          <a:stretch>
            <a:fillRect/>
          </a:stretch>
        </p:blipFill>
        <p:spPr>
          <a:xfrm>
            <a:off x="0" y="219097"/>
            <a:ext cx="12192000" cy="6505088"/>
          </a:xfrm>
          <a:prstGeom prst="rect">
            <a:avLst/>
          </a:prstGeom>
        </p:spPr>
      </p:pic>
    </p:spTree>
    <p:extLst>
      <p:ext uri="{BB962C8B-B14F-4D97-AF65-F5344CB8AC3E}">
        <p14:creationId xmlns:p14="http://schemas.microsoft.com/office/powerpoint/2010/main" val="36777167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DA156E-7B6D-42F2-5274-660B9EE76171}"/>
              </a:ext>
            </a:extLst>
          </p:cNvPr>
          <p:cNvPicPr>
            <a:picLocks noChangeAspect="1"/>
          </p:cNvPicPr>
          <p:nvPr/>
        </p:nvPicPr>
        <p:blipFill>
          <a:blip r:embed="rId2"/>
          <a:stretch>
            <a:fillRect/>
          </a:stretch>
        </p:blipFill>
        <p:spPr>
          <a:xfrm>
            <a:off x="0" y="76396"/>
            <a:ext cx="12192000" cy="6705207"/>
          </a:xfrm>
          <a:prstGeom prst="rect">
            <a:avLst/>
          </a:prstGeom>
        </p:spPr>
      </p:pic>
      <p:pic>
        <p:nvPicPr>
          <p:cNvPr id="4" name="Picture 3">
            <a:extLst>
              <a:ext uri="{FF2B5EF4-FFF2-40B4-BE49-F238E27FC236}">
                <a16:creationId xmlns:a16="http://schemas.microsoft.com/office/drawing/2014/main" id="{C6CEB48A-353A-AAFB-C7C3-FC88666EAB9D}"/>
              </a:ext>
            </a:extLst>
          </p:cNvPr>
          <p:cNvPicPr>
            <a:picLocks noChangeAspect="1"/>
          </p:cNvPicPr>
          <p:nvPr/>
        </p:nvPicPr>
        <p:blipFill>
          <a:blip r:embed="rId3"/>
          <a:stretch>
            <a:fillRect/>
          </a:stretch>
        </p:blipFill>
        <p:spPr>
          <a:xfrm>
            <a:off x="0" y="5396208"/>
            <a:ext cx="2847975" cy="1314450"/>
          </a:xfrm>
          <a:prstGeom prst="rect">
            <a:avLst/>
          </a:prstGeom>
        </p:spPr>
      </p:pic>
    </p:spTree>
    <p:extLst>
      <p:ext uri="{BB962C8B-B14F-4D97-AF65-F5344CB8AC3E}">
        <p14:creationId xmlns:p14="http://schemas.microsoft.com/office/powerpoint/2010/main" val="26130069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screenshot of a computer&#10;&#10;Description automatically generated">
            <a:extLst>
              <a:ext uri="{FF2B5EF4-FFF2-40B4-BE49-F238E27FC236}">
                <a16:creationId xmlns:a16="http://schemas.microsoft.com/office/drawing/2014/main" id="{CF8302FD-71A2-6419-D764-E4BD5E438CAE}"/>
              </a:ext>
            </a:extLst>
          </p:cNvPr>
          <p:cNvPicPr>
            <a:picLocks noChangeAspect="1"/>
          </p:cNvPicPr>
          <p:nvPr/>
        </p:nvPicPr>
        <p:blipFill>
          <a:blip r:embed="rId2"/>
          <a:srcRect r="7093" b="-1"/>
          <a:stretch/>
        </p:blipFill>
        <p:spPr>
          <a:xfrm>
            <a:off x="20" y="1282"/>
            <a:ext cx="12191980" cy="6856718"/>
          </a:xfrm>
          <a:prstGeom prst="rect">
            <a:avLst/>
          </a:prstGeom>
        </p:spPr>
      </p:pic>
    </p:spTree>
    <p:extLst>
      <p:ext uri="{BB962C8B-B14F-4D97-AF65-F5344CB8AC3E}">
        <p14:creationId xmlns:p14="http://schemas.microsoft.com/office/powerpoint/2010/main" val="156612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5002AB1C-E864-E3FD-C496-180D0FCD8FCC}"/>
              </a:ext>
            </a:extLst>
          </p:cNvPr>
          <p:cNvPicPr>
            <a:picLocks noGrp="1" noChangeAspect="1"/>
          </p:cNvPicPr>
          <p:nvPr>
            <p:ph idx="1"/>
          </p:nvPr>
        </p:nvPicPr>
        <p:blipFill>
          <a:blip r:embed="rId2"/>
          <a:stretch>
            <a:fillRect/>
          </a:stretch>
        </p:blipFill>
        <p:spPr>
          <a:xfrm>
            <a:off x="6263640" y="170995"/>
            <a:ext cx="4927775" cy="6321880"/>
          </a:xfrm>
        </p:spPr>
      </p:pic>
      <p:pic>
        <p:nvPicPr>
          <p:cNvPr id="8" name="Picture 7">
            <a:extLst>
              <a:ext uri="{FF2B5EF4-FFF2-40B4-BE49-F238E27FC236}">
                <a16:creationId xmlns:a16="http://schemas.microsoft.com/office/drawing/2014/main" id="{3D9CBCAA-7838-9CA8-D1BE-662FF19A8096}"/>
              </a:ext>
            </a:extLst>
          </p:cNvPr>
          <p:cNvPicPr>
            <a:picLocks noChangeAspect="1"/>
          </p:cNvPicPr>
          <p:nvPr/>
        </p:nvPicPr>
        <p:blipFill>
          <a:blip r:embed="rId3"/>
          <a:stretch>
            <a:fillRect/>
          </a:stretch>
        </p:blipFill>
        <p:spPr>
          <a:xfrm>
            <a:off x="662501" y="170995"/>
            <a:ext cx="4744112" cy="6516009"/>
          </a:xfrm>
          <a:prstGeom prst="rect">
            <a:avLst/>
          </a:prstGeom>
        </p:spPr>
      </p:pic>
    </p:spTree>
    <p:extLst>
      <p:ext uri="{BB962C8B-B14F-4D97-AF65-F5344CB8AC3E}">
        <p14:creationId xmlns:p14="http://schemas.microsoft.com/office/powerpoint/2010/main" val="515474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86848-2478-85E7-8E8B-93BD4DA396FF}"/>
              </a:ext>
            </a:extLst>
          </p:cNvPr>
          <p:cNvSpPr>
            <a:spLocks noGrp="1"/>
          </p:cNvSpPr>
          <p:nvPr>
            <p:ph type="title"/>
          </p:nvPr>
        </p:nvSpPr>
        <p:spPr/>
        <p:txBody>
          <a:bodyPr>
            <a:normAutofit/>
          </a:bodyPr>
          <a:lstStyle/>
          <a:p>
            <a:r>
              <a:rPr lang="de-DE" sz="3200" dirty="0">
                <a:solidFill>
                  <a:srgbClr val="4472C4"/>
                </a:solidFill>
                <a:latin typeface="+mn-lt"/>
              </a:rPr>
              <a:t>Beste Medizin für alle – unabhängig von Einkommen, Bildung, Alter, Geschlecht und Wohnort</a:t>
            </a:r>
            <a:endParaRPr lang="en-AT" sz="3200" dirty="0">
              <a:solidFill>
                <a:srgbClr val="4472C4"/>
              </a:solidFill>
              <a:latin typeface="+mn-lt"/>
            </a:endParaRPr>
          </a:p>
        </p:txBody>
      </p:sp>
      <p:sp>
        <p:nvSpPr>
          <p:cNvPr id="3" name="Content Placeholder 2">
            <a:extLst>
              <a:ext uri="{FF2B5EF4-FFF2-40B4-BE49-F238E27FC236}">
                <a16:creationId xmlns:a16="http://schemas.microsoft.com/office/drawing/2014/main" id="{6D093753-5E72-0D64-59BA-BBC782301468}"/>
              </a:ext>
            </a:extLst>
          </p:cNvPr>
          <p:cNvSpPr>
            <a:spLocks noGrp="1"/>
          </p:cNvSpPr>
          <p:nvPr>
            <p:ph idx="1"/>
          </p:nvPr>
        </p:nvSpPr>
        <p:spPr>
          <a:xfrm>
            <a:off x="838200" y="1825624"/>
            <a:ext cx="10515600" cy="4460875"/>
          </a:xfrm>
        </p:spPr>
        <p:txBody>
          <a:bodyPr>
            <a:normAutofit fontScale="92500" lnSpcReduction="10000"/>
          </a:bodyPr>
          <a:lstStyle/>
          <a:p>
            <a:r>
              <a:rPr lang="de-DE" sz="1600" b="1" dirty="0"/>
              <a:t>Absicherung von Therapieinnovation </a:t>
            </a:r>
            <a:r>
              <a:rPr lang="de-DE" sz="1600" dirty="0"/>
              <a:t>im intramuralen Bereich durch unverzüglichen (mit der EU-Zulassung) und </a:t>
            </a:r>
            <a:r>
              <a:rPr lang="de-DE" sz="1600" b="1" dirty="0"/>
              <a:t>uneingeschränkten</a:t>
            </a:r>
            <a:r>
              <a:rPr lang="de-DE" sz="1600" dirty="0"/>
              <a:t> (im Rahmen der EU-Zulassung bestehenden</a:t>
            </a:r>
            <a:r>
              <a:rPr lang="de-DE" sz="1600" b="1" dirty="0"/>
              <a:t>) Patient:innenzugang zu innovativen Therapien, </a:t>
            </a:r>
            <a:r>
              <a:rPr lang="de-DE" sz="1600" dirty="0"/>
              <a:t>somit umfassende Beachtung der EU- Zulassungen, europäischer Guidelines und der Dynamik in der Datenlage innovativer Therapien; Parteienstellung des betroffenen pharmazeutischen Unternehmens in medizinischen Evaluierungsprozessen</a:t>
            </a:r>
          </a:p>
          <a:p>
            <a:r>
              <a:rPr lang="de-DE" sz="1600" dirty="0"/>
              <a:t>Garantie eines </a:t>
            </a:r>
            <a:r>
              <a:rPr lang="de-DE" sz="1600" b="1" dirty="0"/>
              <a:t>uneingeschränkten, raschen Patient:innenzugangs zu Arzneimitteln </a:t>
            </a:r>
            <a:r>
              <a:rPr lang="de-DE" sz="1600" dirty="0"/>
              <a:t>mit festgestelltem Nutzen; sachgerechte Behandlung pharmazeutischer Innovation durch Ausschluss von Nachfolge- bzw. patentfreien Produkten als Preisreferenz sowie von zwingenden Preissenkungen bei Indikationsausweitungen</a:t>
            </a:r>
          </a:p>
          <a:p>
            <a:r>
              <a:rPr lang="de-DE" sz="1600" b="1" dirty="0"/>
              <a:t>Förderung von Vorsorgemaßnahmen und Früherkennung </a:t>
            </a:r>
            <a:r>
              <a:rPr lang="de-DE" sz="1600" dirty="0"/>
              <a:t>etwa durch Erhöhung der Gesundheitskompetenz oder Ausbau von Screeningprogrammen; konsequente Umsetzung von  Präventionsmaßnahmen – einschließlich Sekundär- und Tertiärprävention - zur Reduzierung künftigen Pflegebedarfs</a:t>
            </a:r>
          </a:p>
          <a:p>
            <a:r>
              <a:rPr lang="de-DE" sz="1600" b="1" dirty="0"/>
              <a:t>Forcierung von Gender-Medizin </a:t>
            </a:r>
            <a:r>
              <a:rPr lang="de-DE" sz="1600" dirty="0"/>
              <a:t>und Adhärenz-Programmen</a:t>
            </a:r>
          </a:p>
          <a:p>
            <a:r>
              <a:rPr lang="de-DE" sz="1600" b="1" dirty="0"/>
              <a:t>Entbürokratisierung und Verwaltungseffizienz </a:t>
            </a:r>
            <a:r>
              <a:rPr lang="de-DE" sz="1600" dirty="0"/>
              <a:t>durch Fokussierung der chef- und kontrollärztlichen Bewilligung von Arzneimitteln auf die medizinische Prüfung hinsichtlich Einhaltung der bestimmten Verwendung bei Ersteinstellung; einmalige Evaluierung nach erstmaliger Feststellung des EU-Durchschnittspreises</a:t>
            </a:r>
          </a:p>
          <a:p>
            <a:r>
              <a:rPr lang="de-DE" sz="1600" dirty="0"/>
              <a:t>Umfassende </a:t>
            </a:r>
            <a:r>
              <a:rPr lang="de-DE" sz="1600" b="1" dirty="0"/>
              <a:t>Nutzung der Ergebnisse von gemeinsamen klinischen Bewertungen </a:t>
            </a:r>
            <a:r>
              <a:rPr lang="de-DE" sz="1600" dirty="0"/>
              <a:t>auf europäischer Ebene für einen frühen und uneingeschränkten Patient:innenzugang in Österreich</a:t>
            </a:r>
          </a:p>
          <a:p>
            <a:r>
              <a:rPr lang="de-DE" sz="1600" b="1" dirty="0"/>
              <a:t>Gesicherte nachhaltige Finanzierung von Therapien </a:t>
            </a:r>
            <a:r>
              <a:rPr lang="de-DE" sz="1600" dirty="0"/>
              <a:t>für und bessere Versorgung von Menschen mit seltenen Erkrankungen insbesondere durch den Ausbau nationaler Expertise-Zentren und Register sowie optimierte Prozesse für einen schnellen Zugang zu innovativen Arzneimitteln</a:t>
            </a:r>
          </a:p>
        </p:txBody>
      </p:sp>
    </p:spTree>
    <p:extLst>
      <p:ext uri="{BB962C8B-B14F-4D97-AF65-F5344CB8AC3E}">
        <p14:creationId xmlns:p14="http://schemas.microsoft.com/office/powerpoint/2010/main" val="2496383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34DED-8275-5C7B-4902-06EAB5EEB8A5}"/>
              </a:ext>
            </a:extLst>
          </p:cNvPr>
          <p:cNvSpPr>
            <a:spLocks noGrp="1"/>
          </p:cNvSpPr>
          <p:nvPr>
            <p:ph type="title"/>
          </p:nvPr>
        </p:nvSpPr>
        <p:spPr/>
        <p:txBody>
          <a:bodyPr>
            <a:normAutofit/>
          </a:bodyPr>
          <a:lstStyle/>
          <a:p>
            <a:r>
              <a:rPr lang="de-DE" sz="3200" dirty="0">
                <a:solidFill>
                  <a:srgbClr val="4472C4"/>
                </a:solidFill>
                <a:latin typeface="+mn-lt"/>
              </a:rPr>
              <a:t>Arzneimittelversorgung für Österreich sichern –Breites Angebot schafft Versorgungsstabilität</a:t>
            </a:r>
            <a:endParaRPr lang="en-AT" sz="3200" dirty="0">
              <a:solidFill>
                <a:srgbClr val="4472C4"/>
              </a:solidFill>
              <a:latin typeface="+mn-lt"/>
            </a:endParaRPr>
          </a:p>
        </p:txBody>
      </p:sp>
      <p:sp>
        <p:nvSpPr>
          <p:cNvPr id="3" name="Content Placeholder 2">
            <a:extLst>
              <a:ext uri="{FF2B5EF4-FFF2-40B4-BE49-F238E27FC236}">
                <a16:creationId xmlns:a16="http://schemas.microsoft.com/office/drawing/2014/main" id="{CE544D27-9C0D-52B2-48FF-4FDA1DCADB27}"/>
              </a:ext>
            </a:extLst>
          </p:cNvPr>
          <p:cNvSpPr>
            <a:spLocks noGrp="1"/>
          </p:cNvSpPr>
          <p:nvPr>
            <p:ph idx="1"/>
          </p:nvPr>
        </p:nvSpPr>
        <p:spPr/>
        <p:txBody>
          <a:bodyPr>
            <a:normAutofit/>
          </a:bodyPr>
          <a:lstStyle/>
          <a:p>
            <a:pPr algn="l"/>
            <a:r>
              <a:rPr lang="de-DE" sz="1500" b="0" i="0" u="none" strike="noStrike" baseline="0" dirty="0">
                <a:solidFill>
                  <a:srgbClr val="000000"/>
                </a:solidFill>
              </a:rPr>
              <a:t>Gesetzliche Verankerung der </a:t>
            </a:r>
            <a:r>
              <a:rPr lang="de-DE" sz="1500" b="1" i="0" u="none" strike="noStrike" baseline="0" dirty="0">
                <a:solidFill>
                  <a:srgbClr val="000000"/>
                </a:solidFill>
              </a:rPr>
              <a:t>Wertsicherung von Arzneimittelpreisen </a:t>
            </a:r>
            <a:r>
              <a:rPr lang="de-DE" sz="1500" b="0" i="0" u="none" strike="noStrike" baseline="0" dirty="0">
                <a:solidFill>
                  <a:srgbClr val="000000"/>
                </a:solidFill>
              </a:rPr>
              <a:t>(unterhalb der Rezeptgebühr in einem vereinfachten Verfahren) zur Abfederung steigender Produktionskosten</a:t>
            </a:r>
          </a:p>
          <a:p>
            <a:pPr algn="l"/>
            <a:r>
              <a:rPr lang="de-DE" sz="1500" b="0" i="0" u="none" strike="noStrike" baseline="0" dirty="0">
                <a:solidFill>
                  <a:srgbClr val="000000"/>
                </a:solidFill>
              </a:rPr>
              <a:t>Absicherung und Stärkung des bestehenden </a:t>
            </a:r>
            <a:r>
              <a:rPr lang="de-DE" sz="1500" b="1" i="0" u="none" strike="noStrike" baseline="0" dirty="0">
                <a:solidFill>
                  <a:srgbClr val="000000"/>
                </a:solidFill>
              </a:rPr>
              <a:t>Arzneimittel-Angebots </a:t>
            </a:r>
            <a:r>
              <a:rPr lang="de-DE" sz="1500" b="0" i="0" u="none" strike="noStrike" baseline="0" dirty="0">
                <a:solidFill>
                  <a:srgbClr val="000000"/>
                </a:solidFill>
              </a:rPr>
              <a:t>(Unternehmen müssen sich derzeit zuweilen aus der Versorgung zurückziehen, weil die Produktion und Aufrechterhaltung des Angebots aufgrund des Preisniveaus ökonomisch nicht mehr machbar sind)</a:t>
            </a:r>
          </a:p>
          <a:p>
            <a:pPr algn="l"/>
            <a:r>
              <a:rPr lang="de-DE" sz="1500" b="1" i="0" u="none" strike="noStrike" baseline="0" dirty="0">
                <a:solidFill>
                  <a:srgbClr val="000000"/>
                </a:solidFill>
              </a:rPr>
              <a:t>Planbarkeit </a:t>
            </a:r>
            <a:r>
              <a:rPr lang="de-DE" sz="1500" b="0" i="0" u="none" strike="noStrike" baseline="0" dirty="0">
                <a:solidFill>
                  <a:srgbClr val="000000"/>
                </a:solidFill>
              </a:rPr>
              <a:t>durch stabile, dauerhaft wirksame gesetzliche Rahmenbedingungen (Preisregeln für Generika und Biosimilars, Preisband), Rechtssicherheit durch Ausschluss von Streichungsverfahren im Off-Patent-Segment, sowie früher und stabiler Zugang für Patient:innen auch zu Therapien außerhalb des Erstattungskodex</a:t>
            </a:r>
          </a:p>
          <a:p>
            <a:pPr algn="l"/>
            <a:r>
              <a:rPr lang="de-DE" sz="1500" b="0" i="0" u="none" strike="noStrike" baseline="0" dirty="0">
                <a:solidFill>
                  <a:srgbClr val="000000"/>
                </a:solidFill>
              </a:rPr>
              <a:t>Arzneimittelversorgung in Krisenzeiten soll </a:t>
            </a:r>
            <a:r>
              <a:rPr lang="de-DE" sz="1500" b="1" i="0" u="none" strike="noStrike" baseline="0" dirty="0">
                <a:solidFill>
                  <a:srgbClr val="000000"/>
                </a:solidFill>
              </a:rPr>
              <a:t>gesamteuropäische Lösungsansätze </a:t>
            </a:r>
            <a:r>
              <a:rPr lang="de-DE" sz="1500" b="0" i="0" u="none" strike="noStrike" baseline="0" dirty="0">
                <a:solidFill>
                  <a:srgbClr val="000000"/>
                </a:solidFill>
              </a:rPr>
              <a:t>forcieren und nicht zum Nachteil heimischer Unternehmen bzw. deren Niederlassungen gereichen (europäische Lösungen statt Alleingänge auf nationaler Ebene, insbesondere nationale „</a:t>
            </a:r>
            <a:r>
              <a:rPr lang="de-DE" sz="1500" b="1" i="0" u="none" strike="noStrike" baseline="0" dirty="0">
                <a:solidFill>
                  <a:srgbClr val="000000"/>
                </a:solidFill>
              </a:rPr>
              <a:t>Bevorratungsmodelle</a:t>
            </a:r>
            <a:r>
              <a:rPr lang="de-DE" sz="1500" b="0" i="0" u="none" strike="noStrike" baseline="0" dirty="0">
                <a:solidFill>
                  <a:srgbClr val="000000"/>
                </a:solidFill>
              </a:rPr>
              <a:t>“)</a:t>
            </a:r>
          </a:p>
          <a:p>
            <a:pPr algn="l"/>
            <a:r>
              <a:rPr lang="de-DE" sz="1500" b="0" i="0" u="none" strike="noStrike" baseline="0" dirty="0">
                <a:solidFill>
                  <a:srgbClr val="000000"/>
                </a:solidFill>
              </a:rPr>
              <a:t>Mehr Transparenz in der </a:t>
            </a:r>
            <a:r>
              <a:rPr lang="de-DE" sz="1500" b="1" i="0" u="none" strike="noStrike" baseline="0" dirty="0">
                <a:solidFill>
                  <a:srgbClr val="000000"/>
                </a:solidFill>
              </a:rPr>
              <a:t>Versorgungskette, </a:t>
            </a:r>
            <a:r>
              <a:rPr lang="de-DE" sz="1500" b="0" i="0" u="none" strike="noStrike" baseline="0" dirty="0">
                <a:solidFill>
                  <a:srgbClr val="000000"/>
                </a:solidFill>
              </a:rPr>
              <a:t>Meldepflicht für </a:t>
            </a:r>
            <a:r>
              <a:rPr lang="de-DE" sz="1500" b="1" i="0" u="none" strike="noStrike" baseline="0" dirty="0">
                <a:solidFill>
                  <a:srgbClr val="000000"/>
                </a:solidFill>
              </a:rPr>
              <a:t>Parallelexporte, </a:t>
            </a:r>
            <a:r>
              <a:rPr lang="de-DE" sz="1500" b="0" i="0" u="none" strike="noStrike" baseline="0" dirty="0">
                <a:solidFill>
                  <a:srgbClr val="000000"/>
                </a:solidFill>
              </a:rPr>
              <a:t>Prüfung der Möglichkeit erweiterter temporärer Exportverbote, Schärfung der Funktion aller Beteiligten in der Distributionskette mit Entflechtung von Apotheke und Großhandel, Verpflichtung für Apotheken zur Versorgung von Patient:innen im Inland</a:t>
            </a:r>
          </a:p>
          <a:p>
            <a:pPr algn="l"/>
            <a:r>
              <a:rPr lang="de-DE" sz="1500" b="1" i="0" u="none" strike="noStrike" baseline="0" dirty="0">
                <a:solidFill>
                  <a:srgbClr val="000000"/>
                </a:solidFill>
              </a:rPr>
              <a:t>Lieferkettensicherheit </a:t>
            </a:r>
            <a:r>
              <a:rPr lang="de-DE" sz="1500" b="0" i="0" u="none" strike="noStrike" baseline="0" dirty="0">
                <a:solidFill>
                  <a:srgbClr val="000000"/>
                </a:solidFill>
              </a:rPr>
              <a:t>bei Arzneimitteln soll nachhaltig erhöht werden, insbesondere durch Maßnahmen zur Diversifizierung der Lieferketten und zur Stärkung des EU-Produktionsstandortes</a:t>
            </a:r>
          </a:p>
        </p:txBody>
      </p:sp>
    </p:spTree>
    <p:extLst>
      <p:ext uri="{BB962C8B-B14F-4D97-AF65-F5344CB8AC3E}">
        <p14:creationId xmlns:p14="http://schemas.microsoft.com/office/powerpoint/2010/main" val="1785785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A4BBB-8FE2-8483-016A-7480923819AC}"/>
              </a:ext>
            </a:extLst>
          </p:cNvPr>
          <p:cNvSpPr>
            <a:spLocks noGrp="1"/>
          </p:cNvSpPr>
          <p:nvPr>
            <p:ph type="title"/>
          </p:nvPr>
        </p:nvSpPr>
        <p:spPr/>
        <p:txBody>
          <a:bodyPr/>
          <a:lstStyle/>
          <a:p>
            <a:r>
              <a:rPr lang="de-DE" sz="3200" dirty="0">
                <a:solidFill>
                  <a:srgbClr val="4472C4"/>
                </a:solidFill>
                <a:latin typeface="+mn-lt"/>
              </a:rPr>
              <a:t>Starker Forschungsstandort Österreich –Als Grundlage für Innovation und Motor für medizinischen Fortschritt </a:t>
            </a:r>
            <a:endParaRPr lang="en-AT" sz="3200" dirty="0">
              <a:solidFill>
                <a:srgbClr val="4472C4"/>
              </a:solidFill>
              <a:latin typeface="+mn-lt"/>
            </a:endParaRPr>
          </a:p>
        </p:txBody>
      </p:sp>
      <p:sp>
        <p:nvSpPr>
          <p:cNvPr id="3" name="Content Placeholder 2">
            <a:extLst>
              <a:ext uri="{FF2B5EF4-FFF2-40B4-BE49-F238E27FC236}">
                <a16:creationId xmlns:a16="http://schemas.microsoft.com/office/drawing/2014/main" id="{959479F6-473E-ADDE-F1BF-0FF875E91388}"/>
              </a:ext>
            </a:extLst>
          </p:cNvPr>
          <p:cNvSpPr>
            <a:spLocks noGrp="1"/>
          </p:cNvSpPr>
          <p:nvPr>
            <p:ph idx="1"/>
          </p:nvPr>
        </p:nvSpPr>
        <p:spPr/>
        <p:txBody>
          <a:bodyPr>
            <a:normAutofit/>
          </a:bodyPr>
          <a:lstStyle/>
          <a:p>
            <a:pPr algn="l"/>
            <a:r>
              <a:rPr lang="de-DE" sz="1800" b="0" i="0" u="none" strike="noStrike" baseline="0" dirty="0">
                <a:solidFill>
                  <a:srgbClr val="000000"/>
                </a:solidFill>
              </a:rPr>
              <a:t>Stärkung des Forschungsstandortes Österreich, v.a. für </a:t>
            </a:r>
            <a:r>
              <a:rPr lang="de-DE" sz="1800" b="1" i="0" u="none" strike="noStrike" baseline="0" dirty="0">
                <a:solidFill>
                  <a:srgbClr val="000000"/>
                </a:solidFill>
              </a:rPr>
              <a:t>Klinische Forschung:</a:t>
            </a:r>
          </a:p>
          <a:p>
            <a:pPr lvl="1"/>
            <a:r>
              <a:rPr lang="de-DE" sz="1800" dirty="0">
                <a:solidFill>
                  <a:srgbClr val="000000"/>
                </a:solidFill>
              </a:rPr>
              <a:t>Gewährleistung einer effizienten und qualitativ hochwertigen Durchführung von klinischen Prüfungen gemäß der neuen </a:t>
            </a:r>
            <a:r>
              <a:rPr lang="de-DE" sz="1800" b="1" dirty="0">
                <a:solidFill>
                  <a:srgbClr val="000000"/>
                </a:solidFill>
              </a:rPr>
              <a:t>Clinical Trials Regulation (CTR)</a:t>
            </a:r>
          </a:p>
          <a:p>
            <a:pPr lvl="1"/>
            <a:r>
              <a:rPr lang="de-DE" sz="1800" dirty="0">
                <a:solidFill>
                  <a:srgbClr val="000000"/>
                </a:solidFill>
              </a:rPr>
              <a:t>Ausbau und </a:t>
            </a:r>
            <a:r>
              <a:rPr lang="de-DE" sz="1800" b="1" dirty="0">
                <a:solidFill>
                  <a:srgbClr val="000000"/>
                </a:solidFill>
              </a:rPr>
              <a:t>Stärkung des vorhandenen KKS-Netzwerks </a:t>
            </a:r>
            <a:r>
              <a:rPr lang="de-DE" sz="1800" dirty="0">
                <a:solidFill>
                  <a:srgbClr val="000000"/>
                </a:solidFill>
              </a:rPr>
              <a:t>(Koordinierungszentren für Klinische Studien), insbesondere im Zusammenhang mit der Umsetzung der CTR;</a:t>
            </a:r>
          </a:p>
          <a:p>
            <a:pPr lvl="1"/>
            <a:r>
              <a:rPr lang="de-DE" sz="1800" dirty="0">
                <a:solidFill>
                  <a:srgbClr val="000000"/>
                </a:solidFill>
              </a:rPr>
              <a:t>Intensivierung der bundesländerübergreifenden </a:t>
            </a:r>
            <a:r>
              <a:rPr lang="de-DE" sz="1800" b="1" dirty="0">
                <a:solidFill>
                  <a:srgbClr val="000000"/>
                </a:solidFill>
              </a:rPr>
              <a:t>Vernetzung von Krankenhäusern und Trägern </a:t>
            </a:r>
            <a:r>
              <a:rPr lang="de-DE" sz="1800" dirty="0">
                <a:solidFill>
                  <a:srgbClr val="000000"/>
                </a:solidFill>
              </a:rPr>
              <a:t>sowie Vereinfachung der administrativen Prozesse bei der operativen Umsetzung von klinischen Forschungsprojekten</a:t>
            </a:r>
          </a:p>
          <a:p>
            <a:pPr lvl="1"/>
            <a:r>
              <a:rPr lang="de-DE" sz="1800" b="1" dirty="0">
                <a:solidFill>
                  <a:srgbClr val="000000"/>
                </a:solidFill>
              </a:rPr>
              <a:t>Vereinfachung und Beschleunigung der administrativen Prozesse </a:t>
            </a:r>
            <a:r>
              <a:rPr lang="de-DE" sz="1800" dirty="0">
                <a:solidFill>
                  <a:srgbClr val="000000"/>
                </a:solidFill>
              </a:rPr>
              <a:t>bei der operativen Umsetzung von klinischen Forschungsprojekten (insbesondere einheitlichere und transparente Kostenkataloge).</a:t>
            </a:r>
          </a:p>
          <a:p>
            <a:pPr lvl="1"/>
            <a:r>
              <a:rPr lang="de-DE" sz="1800" b="1" dirty="0">
                <a:solidFill>
                  <a:srgbClr val="000000"/>
                </a:solidFill>
              </a:rPr>
              <a:t>Förderung von Wissenschaftskooperationen </a:t>
            </a:r>
            <a:r>
              <a:rPr lang="de-DE" sz="1800" dirty="0">
                <a:solidFill>
                  <a:srgbClr val="000000"/>
                </a:solidFill>
              </a:rPr>
              <a:t>zwischen universitären bzw. nicht universitären Forschungseinrichtungen und forschenden pharmazeutischen Unternehmen, insbesondere in Form von TRC (Translational Research Centers)</a:t>
            </a:r>
            <a:endParaRPr lang="en-AT" sz="1800" dirty="0">
              <a:solidFill>
                <a:srgbClr val="000000"/>
              </a:solidFill>
            </a:endParaRPr>
          </a:p>
        </p:txBody>
      </p:sp>
    </p:spTree>
    <p:extLst>
      <p:ext uri="{BB962C8B-B14F-4D97-AF65-F5344CB8AC3E}">
        <p14:creationId xmlns:p14="http://schemas.microsoft.com/office/powerpoint/2010/main" val="1442449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239EE-6167-8C95-1B82-0A2DC29F894C}"/>
              </a:ext>
            </a:extLst>
          </p:cNvPr>
          <p:cNvSpPr>
            <a:spLocks noGrp="1"/>
          </p:cNvSpPr>
          <p:nvPr>
            <p:ph type="title"/>
          </p:nvPr>
        </p:nvSpPr>
        <p:spPr/>
        <p:txBody>
          <a:bodyPr>
            <a:normAutofit/>
          </a:bodyPr>
          <a:lstStyle/>
          <a:p>
            <a:r>
              <a:rPr lang="de-DE" sz="3200" dirty="0">
                <a:solidFill>
                  <a:srgbClr val="4472C4"/>
                </a:solidFill>
                <a:latin typeface="+mn-lt"/>
              </a:rPr>
              <a:t>Starker Forschungsstandort Österreich –Als Grundlage für Innovation und Motor für medizinischen Fortschritt </a:t>
            </a:r>
            <a:endParaRPr lang="en-AT" sz="3200" dirty="0">
              <a:solidFill>
                <a:srgbClr val="4472C4"/>
              </a:solidFill>
              <a:latin typeface="+mn-lt"/>
            </a:endParaRPr>
          </a:p>
        </p:txBody>
      </p:sp>
      <p:sp>
        <p:nvSpPr>
          <p:cNvPr id="3" name="Content Placeholder 2">
            <a:extLst>
              <a:ext uri="{FF2B5EF4-FFF2-40B4-BE49-F238E27FC236}">
                <a16:creationId xmlns:a16="http://schemas.microsoft.com/office/drawing/2014/main" id="{BF29C97D-6422-A58E-8BB0-3A0F8CBF9C9B}"/>
              </a:ext>
            </a:extLst>
          </p:cNvPr>
          <p:cNvSpPr>
            <a:spLocks noGrp="1"/>
          </p:cNvSpPr>
          <p:nvPr>
            <p:ph idx="1"/>
          </p:nvPr>
        </p:nvSpPr>
        <p:spPr/>
        <p:txBody>
          <a:bodyPr>
            <a:normAutofit/>
          </a:bodyPr>
          <a:lstStyle/>
          <a:p>
            <a:pPr algn="l"/>
            <a:r>
              <a:rPr lang="de-DE" sz="1800" b="0" i="0" u="none" strike="noStrike" baseline="0" dirty="0">
                <a:solidFill>
                  <a:srgbClr val="000000"/>
                </a:solidFill>
              </a:rPr>
              <a:t>Attraktivierung und Ausweitung sämtlicher </a:t>
            </a:r>
            <a:r>
              <a:rPr lang="de-DE" sz="1800" b="1" i="0" u="none" strike="noStrike" baseline="0" dirty="0">
                <a:solidFill>
                  <a:srgbClr val="000000"/>
                </a:solidFill>
              </a:rPr>
              <a:t>forschungsunterstützender Maßnahmen </a:t>
            </a:r>
            <a:r>
              <a:rPr lang="de-DE" sz="1800" b="0" i="0" u="none" strike="noStrike" baseline="0" dirty="0">
                <a:solidFill>
                  <a:srgbClr val="000000"/>
                </a:solidFill>
              </a:rPr>
              <a:t>durch Verbesserung</a:t>
            </a:r>
          </a:p>
          <a:p>
            <a:pPr lvl="1"/>
            <a:r>
              <a:rPr lang="de-DE" sz="1800" dirty="0">
                <a:solidFill>
                  <a:srgbClr val="000000"/>
                </a:solidFill>
              </a:rPr>
              <a:t>der Rahmenbedingungen für </a:t>
            </a:r>
            <a:r>
              <a:rPr lang="de-DE" sz="1800" b="1" dirty="0">
                <a:solidFill>
                  <a:srgbClr val="000000"/>
                </a:solidFill>
              </a:rPr>
              <a:t>Public-Private-Partnerships (PPPs)</a:t>
            </a:r>
            <a:r>
              <a:rPr lang="de-DE" sz="1800" dirty="0">
                <a:solidFill>
                  <a:srgbClr val="000000"/>
                </a:solidFill>
              </a:rPr>
              <a:t>,</a:t>
            </a:r>
          </a:p>
          <a:p>
            <a:pPr lvl="1"/>
            <a:r>
              <a:rPr lang="de-DE" sz="1800" b="0" i="0" u="none" strike="noStrike" baseline="0" dirty="0">
                <a:solidFill>
                  <a:srgbClr val="000000"/>
                </a:solidFill>
              </a:rPr>
              <a:t>der </a:t>
            </a:r>
            <a:r>
              <a:rPr lang="de-DE" sz="1800" b="1" i="0" u="none" strike="noStrike" baseline="0" dirty="0">
                <a:solidFill>
                  <a:srgbClr val="000000"/>
                </a:solidFill>
              </a:rPr>
              <a:t>Forschungsprämie </a:t>
            </a:r>
            <a:r>
              <a:rPr lang="de-DE" sz="1800" b="0" i="0" u="none" strike="noStrike" baseline="0" dirty="0">
                <a:solidFill>
                  <a:srgbClr val="000000"/>
                </a:solidFill>
              </a:rPr>
              <a:t>für alle forschenden Unternehmen mit klaren, verbindlichen und langfristig wirksamen Rahmenbedingungen und dem Ziel, diese zu erhöhen sowie</a:t>
            </a:r>
          </a:p>
          <a:p>
            <a:pPr lvl="1"/>
            <a:r>
              <a:rPr lang="de-DE" sz="1800" b="1" i="0" u="none" strike="noStrike" baseline="0" dirty="0">
                <a:solidFill>
                  <a:srgbClr val="000000"/>
                </a:solidFill>
              </a:rPr>
              <a:t>Ausweitung der Förderwürdigkeit </a:t>
            </a:r>
            <a:r>
              <a:rPr lang="de-DE" sz="1800" b="0" i="0" u="none" strike="noStrike" baseline="0" dirty="0">
                <a:solidFill>
                  <a:srgbClr val="000000"/>
                </a:solidFill>
              </a:rPr>
              <a:t>auf internationale klinische Studien mit Österreich-Beteiligung</a:t>
            </a:r>
          </a:p>
          <a:p>
            <a:pPr algn="l"/>
            <a:r>
              <a:rPr lang="de-DE" sz="1800" b="0" i="0" u="none" strike="noStrike" baseline="0" dirty="0">
                <a:solidFill>
                  <a:srgbClr val="000000"/>
                </a:solidFill>
              </a:rPr>
              <a:t>Forcierung und Ausbau von </a:t>
            </a:r>
            <a:r>
              <a:rPr lang="de-DE" sz="1800" b="1" i="0" u="none" strike="noStrike" baseline="0" dirty="0">
                <a:solidFill>
                  <a:srgbClr val="000000"/>
                </a:solidFill>
              </a:rPr>
              <a:t>Fachkräften </a:t>
            </a:r>
            <a:r>
              <a:rPr lang="de-DE" sz="1800" b="0" i="0" u="none" strike="noStrike" baseline="0" dirty="0">
                <a:solidFill>
                  <a:srgbClr val="000000"/>
                </a:solidFill>
              </a:rPr>
              <a:t>für die Forschung</a:t>
            </a:r>
          </a:p>
          <a:p>
            <a:pPr lvl="1"/>
            <a:r>
              <a:rPr lang="de-DE" sz="1800" dirty="0">
                <a:solidFill>
                  <a:srgbClr val="000000"/>
                </a:solidFill>
              </a:rPr>
              <a:t>Stärkung Österreichs als attraktiver Standort für internationale Studierende und Wissenschaftlerinnen und Wissenschaftler;</a:t>
            </a:r>
          </a:p>
          <a:p>
            <a:pPr lvl="1"/>
            <a:r>
              <a:rPr lang="de-DE" sz="1800" b="0" i="0" u="none" strike="noStrike" baseline="0" dirty="0">
                <a:solidFill>
                  <a:srgbClr val="000000"/>
                </a:solidFill>
              </a:rPr>
              <a:t>Aufnahme des Themas „Forschung“in die Lehrpläne</a:t>
            </a:r>
          </a:p>
          <a:p>
            <a:pPr algn="l"/>
            <a:r>
              <a:rPr lang="de-DE" sz="1800" b="0" i="0" u="none" strike="noStrike" baseline="0" dirty="0">
                <a:solidFill>
                  <a:srgbClr val="000000"/>
                </a:solidFill>
              </a:rPr>
              <a:t>Stärkung der </a:t>
            </a:r>
            <a:r>
              <a:rPr lang="de-DE" sz="1800" b="1" i="0" u="none" strike="noStrike" baseline="0" dirty="0">
                <a:solidFill>
                  <a:srgbClr val="000000"/>
                </a:solidFill>
              </a:rPr>
              <a:t>Grundlagenforschung </a:t>
            </a:r>
            <a:r>
              <a:rPr lang="de-DE" sz="1800" b="0" i="0" u="none" strike="noStrike" baseline="0" dirty="0">
                <a:solidFill>
                  <a:srgbClr val="000000"/>
                </a:solidFill>
              </a:rPr>
              <a:t>als Sprungbrett für pharmazeutische Forschung &amp; Entwicklung (F&amp;E)</a:t>
            </a:r>
          </a:p>
          <a:p>
            <a:pPr algn="l"/>
            <a:r>
              <a:rPr lang="de-DE" sz="1800" b="0" i="0" u="none" strike="noStrike" baseline="0" dirty="0">
                <a:solidFill>
                  <a:srgbClr val="000000"/>
                </a:solidFill>
              </a:rPr>
              <a:t>Aufrechterhaltung eines starken </a:t>
            </a:r>
            <a:r>
              <a:rPr lang="de-DE" sz="1800" b="1" i="0" u="none" strike="noStrike" baseline="0" dirty="0">
                <a:solidFill>
                  <a:srgbClr val="000000"/>
                </a:solidFill>
              </a:rPr>
              <a:t>Schutzes von geistigem Eigentum </a:t>
            </a:r>
            <a:r>
              <a:rPr lang="de-DE" sz="1800" b="0" i="0" u="none" strike="noStrike" baseline="0" dirty="0">
                <a:solidFill>
                  <a:srgbClr val="000000"/>
                </a:solidFill>
              </a:rPr>
              <a:t>(insbesondere im Hinblick auf Patentschutz, Vermarktungsschutz und regulatorischen Datenschutz (RDP)) –als wirkungsvollster Anreiz für Investitionen in pharmazeutische Forschung &amp; Entwicklung. Hierauf muss insbesondere in der Ausgestaltung der EU-Arzneimittelgesetzgebung geachtet werden</a:t>
            </a:r>
            <a:endParaRPr lang="en-AT" dirty="0"/>
          </a:p>
        </p:txBody>
      </p:sp>
    </p:spTree>
    <p:extLst>
      <p:ext uri="{BB962C8B-B14F-4D97-AF65-F5344CB8AC3E}">
        <p14:creationId xmlns:p14="http://schemas.microsoft.com/office/powerpoint/2010/main" val="1544691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FB2BA-FADA-BBE9-33C6-6498F9DDCF1C}"/>
              </a:ext>
            </a:extLst>
          </p:cNvPr>
          <p:cNvSpPr>
            <a:spLocks noGrp="1"/>
          </p:cNvSpPr>
          <p:nvPr>
            <p:ph type="title"/>
          </p:nvPr>
        </p:nvSpPr>
        <p:spPr/>
        <p:txBody>
          <a:bodyPr/>
          <a:lstStyle/>
          <a:p>
            <a:r>
              <a:rPr lang="de-DE" sz="3200" dirty="0">
                <a:solidFill>
                  <a:srgbClr val="4472C4"/>
                </a:solidFill>
                <a:latin typeface="+mn-lt"/>
              </a:rPr>
              <a:t>Heimische Produktion im Schlüsselsektor Arzneimittel –Absichern und Ausbauen</a:t>
            </a:r>
            <a:endParaRPr lang="en-AT" sz="3200" dirty="0">
              <a:solidFill>
                <a:srgbClr val="4472C4"/>
              </a:solidFill>
              <a:latin typeface="+mn-lt"/>
            </a:endParaRPr>
          </a:p>
        </p:txBody>
      </p:sp>
      <p:sp>
        <p:nvSpPr>
          <p:cNvPr id="3" name="Content Placeholder 2">
            <a:extLst>
              <a:ext uri="{FF2B5EF4-FFF2-40B4-BE49-F238E27FC236}">
                <a16:creationId xmlns:a16="http://schemas.microsoft.com/office/drawing/2014/main" id="{871E6A5E-84A6-5514-0E86-BDF976FE3FA1}"/>
              </a:ext>
            </a:extLst>
          </p:cNvPr>
          <p:cNvSpPr>
            <a:spLocks noGrp="1"/>
          </p:cNvSpPr>
          <p:nvPr>
            <p:ph idx="1"/>
          </p:nvPr>
        </p:nvSpPr>
        <p:spPr/>
        <p:txBody>
          <a:bodyPr>
            <a:normAutofit/>
          </a:bodyPr>
          <a:lstStyle/>
          <a:p>
            <a:pPr algn="l"/>
            <a:r>
              <a:rPr lang="de-DE" sz="1800" b="1" i="0" u="none" strike="noStrike" baseline="0" dirty="0">
                <a:solidFill>
                  <a:srgbClr val="000000"/>
                </a:solidFill>
              </a:rPr>
              <a:t>Verbesserung der Rahmenbedingungen </a:t>
            </a:r>
            <a:r>
              <a:rPr lang="de-DE" sz="1800" b="0" i="0" u="none" strike="noStrike" baseline="0" dirty="0">
                <a:solidFill>
                  <a:srgbClr val="000000"/>
                </a:solidFill>
              </a:rPr>
              <a:t>für Produktion in Österreich, vor dem Hintergrund der hohen Beschäftigungs- und darüberhinausgehenden Wertschöpfungskomponente in der Pharmawirtschaft</a:t>
            </a:r>
          </a:p>
          <a:p>
            <a:pPr algn="l"/>
            <a:r>
              <a:rPr lang="de-DE" sz="1800" b="0" i="0" u="none" strike="noStrike" baseline="0" dirty="0">
                <a:solidFill>
                  <a:srgbClr val="000000"/>
                </a:solidFill>
              </a:rPr>
              <a:t>Stärkung des Produktionsstandorts durch </a:t>
            </a:r>
            <a:r>
              <a:rPr lang="de-DE" sz="1800" b="1" i="0" u="none" strike="noStrike" baseline="0" dirty="0">
                <a:solidFill>
                  <a:srgbClr val="000000"/>
                </a:solidFill>
              </a:rPr>
              <a:t>Förderung produzierender pharmazeutischer Unternehmen </a:t>
            </a:r>
            <a:r>
              <a:rPr lang="de-DE" sz="1800" b="0" i="0" u="none" strike="noStrike" baseline="0" dirty="0">
                <a:solidFill>
                  <a:srgbClr val="000000"/>
                </a:solidFill>
              </a:rPr>
              <a:t>in Österreich, insbesondere mittels Steuerentlastung, Senkung der Lohnnebenkosten, Abbau von Bürokratie, Investitionszuschüssen für Produktionsstätten und einer Aufhebung der Deckelung des Investitionsfreibetrags u.a. betreffend Maßnahmen zur Dekarbonisierung mit dem Ziel, die bestehende Produktion zu stärken und internationale Unternehmensansiedlungen und Investitionsentscheidungen für den Standort Österreich zu ermöglichen</a:t>
            </a:r>
          </a:p>
          <a:p>
            <a:pPr algn="l"/>
            <a:r>
              <a:rPr lang="de-DE" sz="1800" b="0" i="0" u="none" strike="noStrike" baseline="0" dirty="0">
                <a:solidFill>
                  <a:srgbClr val="000000"/>
                </a:solidFill>
              </a:rPr>
              <a:t>Unterstützung für Maßnahmen, die dem </a:t>
            </a:r>
            <a:r>
              <a:rPr lang="de-DE" sz="1800" b="1" i="0" u="none" strike="noStrike" baseline="0" dirty="0">
                <a:solidFill>
                  <a:srgbClr val="000000"/>
                </a:solidFill>
              </a:rPr>
              <a:t>Fachkräftemangel </a:t>
            </a:r>
            <a:r>
              <a:rPr lang="de-DE" sz="1800" b="0" i="0" u="none" strike="noStrike" baseline="0" dirty="0">
                <a:solidFill>
                  <a:srgbClr val="000000"/>
                </a:solidFill>
              </a:rPr>
              <a:t>entgegenwirken, wie insbesondere Ausbildungsoffensiven, Attraktivierung des österreichischen Arbeitsmarktes und rascher Zugang zu selbigem („Rot-weiß-rot-Karte“)</a:t>
            </a:r>
          </a:p>
          <a:p>
            <a:pPr algn="l"/>
            <a:r>
              <a:rPr lang="de-DE" sz="1800" b="1" i="0" u="none" strike="noStrike" baseline="0" dirty="0">
                <a:solidFill>
                  <a:srgbClr val="000000"/>
                </a:solidFill>
              </a:rPr>
              <a:t>Reduktion der Abhängigkeit </a:t>
            </a:r>
            <a:r>
              <a:rPr lang="de-DE" sz="1800" b="0" i="0" u="none" strike="noStrike" baseline="0" dirty="0">
                <a:solidFill>
                  <a:srgbClr val="000000"/>
                </a:solidFill>
              </a:rPr>
              <a:t>von außereuropäischer Wirkstoffproduktion durch Förderung von wirtschaftspolitischen Maßnahmen zur Herstellung von Wirkstoffen und Arzneimitteln in der EU bzw. dem EWR</a:t>
            </a:r>
            <a:endParaRPr lang="en-AT" dirty="0"/>
          </a:p>
        </p:txBody>
      </p:sp>
    </p:spTree>
    <p:extLst>
      <p:ext uri="{BB962C8B-B14F-4D97-AF65-F5344CB8AC3E}">
        <p14:creationId xmlns:p14="http://schemas.microsoft.com/office/powerpoint/2010/main" val="41624871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0gGWwJFRvvLBlqBp.k0CXg"/>
</p:tagLst>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F124A05D077D1458ADBF10FA618C431" ma:contentTypeVersion="18" ma:contentTypeDescription="Create a new document." ma:contentTypeScope="" ma:versionID="6c18a7f92ed2d048b84afba3512a360b">
  <xsd:schema xmlns:xsd="http://www.w3.org/2001/XMLSchema" xmlns:xs="http://www.w3.org/2001/XMLSchema" xmlns:p="http://schemas.microsoft.com/office/2006/metadata/properties" xmlns:ns2="50165be2-37cf-42d0-b9c7-619dab84318b" xmlns:ns3="cc06d591-1049-4fa4-899b-ca0500391383" targetNamespace="http://schemas.microsoft.com/office/2006/metadata/properties" ma:root="true" ma:fieldsID="8f06106719d986c3ec21111c3566138c" ns2:_="" ns3:_="">
    <xsd:import namespace="50165be2-37cf-42d0-b9c7-619dab84318b"/>
    <xsd:import namespace="cc06d591-1049-4fa4-899b-ca050039138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LengthInSeconds" minOccurs="0"/>
                <xsd:element ref="ns2:MediaServiceOCR" minOccurs="0"/>
                <xsd:element ref="ns2:MediaServiceAutoKeyPoints" minOccurs="0"/>
                <xsd:element ref="ns2:MediaServiceKeyPoint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165be2-37cf-42d0-b9c7-619dab8431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53c2da0-965e-4c49-9e20-3f7554834061"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c06d591-1049-4fa4-899b-ca050039138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87ab101-2fb5-4227-978d-f6657bdd8127}" ma:internalName="TaxCatchAll" ma:showField="CatchAllData" ma:web="cc06d591-1049-4fa4-899b-ca05003913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0165be2-37cf-42d0-b9c7-619dab84318b">
      <Terms xmlns="http://schemas.microsoft.com/office/infopath/2007/PartnerControls"/>
    </lcf76f155ced4ddcb4097134ff3c332f>
    <TaxCatchAll xmlns="cc06d591-1049-4fa4-899b-ca0500391383" xsi:nil="true"/>
  </documentManagement>
</p:properties>
</file>

<file path=customXml/itemProps1.xml><?xml version="1.0" encoding="utf-8"?>
<ds:datastoreItem xmlns:ds="http://schemas.openxmlformats.org/officeDocument/2006/customXml" ds:itemID="{0B2EBBE7-FCAD-45C9-93F2-9442ACE166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165be2-37cf-42d0-b9c7-619dab84318b"/>
    <ds:schemaRef ds:uri="cc06d591-1049-4fa4-899b-ca05003913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364A80B-39D9-4CB0-9F93-088FE353D5C0}">
  <ds:schemaRefs>
    <ds:schemaRef ds:uri="http://schemas.microsoft.com/sharepoint/v3/contenttype/forms"/>
  </ds:schemaRefs>
</ds:datastoreItem>
</file>

<file path=customXml/itemProps3.xml><?xml version="1.0" encoding="utf-8"?>
<ds:datastoreItem xmlns:ds="http://schemas.openxmlformats.org/officeDocument/2006/customXml" ds:itemID="{33642A05-1B37-46DA-B052-9CCDAA41BA10}">
  <ds:schemaRefs>
    <ds:schemaRef ds:uri="cc9c9c93-1aab-45f5-ba5b-023940658558"/>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5300afa1-a356-4566-b83a-09b4e0c0aa95"/>
    <ds:schemaRef ds:uri="http://purl.org/dc/elements/1.1/"/>
    <ds:schemaRef ds:uri="http://schemas.microsoft.com/office/2006/metadata/properties"/>
    <ds:schemaRef ds:uri="http://www.w3.org/XML/1998/namespace"/>
    <ds:schemaRef ds:uri="http://purl.org/dc/dcmitype/"/>
    <ds:schemaRef ds:uri="50165be2-37cf-42d0-b9c7-619dab84318b"/>
    <ds:schemaRef ds:uri="cc06d591-1049-4fa4-899b-ca0500391383"/>
  </ds:schemaRefs>
</ds:datastoreItem>
</file>

<file path=docProps/app.xml><?xml version="1.0" encoding="utf-8"?>
<Properties xmlns="http://schemas.openxmlformats.org/officeDocument/2006/extended-properties" xmlns:vt="http://schemas.openxmlformats.org/officeDocument/2006/docPropsVTypes">
  <Template/>
  <TotalTime>1283</TotalTime>
  <Words>1652</Words>
  <Application>Microsoft Office PowerPoint</Application>
  <PresentationFormat>Widescreen</PresentationFormat>
  <Paragraphs>94</Paragraphs>
  <Slides>32</Slides>
  <Notes>2</Notes>
  <HiddenSlides>1</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0" baseType="lpstr">
      <vt:lpstr>Aptos</vt:lpstr>
      <vt:lpstr>Arial</vt:lpstr>
      <vt:lpstr>Calibri</vt:lpstr>
      <vt:lpstr>Calibri Light</vt:lpstr>
      <vt:lpstr>Symbol</vt:lpstr>
      <vt:lpstr>Times New Roman</vt:lpstr>
      <vt:lpstr>Office</vt:lpstr>
      <vt:lpstr>think-cell Slide</vt:lpstr>
      <vt:lpstr>Life-Science-Strategie für den Pharmastandort  </vt:lpstr>
      <vt:lpstr>Auszug aus dem Regierungsprogramm 2025-2029</vt:lpstr>
      <vt:lpstr>Warum braucht es eine Life-Science-Strategie</vt:lpstr>
      <vt:lpstr>PowerPoint Presentation</vt:lpstr>
      <vt:lpstr>Beste Medizin für alle – unabhängig von Einkommen, Bildung, Alter, Geschlecht und Wohnort</vt:lpstr>
      <vt:lpstr>Arzneimittelversorgung für Österreich sichern –Breites Angebot schafft Versorgungsstabilität</vt:lpstr>
      <vt:lpstr>Starker Forschungsstandort Österreich –Als Grundlage für Innovation und Motor für medizinischen Fortschritt </vt:lpstr>
      <vt:lpstr>Starker Forschungsstandort Österreich –Als Grundlage für Innovation und Motor für medizinischen Fortschritt </vt:lpstr>
      <vt:lpstr>Heimische Produktion im Schlüsselsektor Arzneimittel –Absichern und Ausbauen</vt:lpstr>
      <vt:lpstr>Gesellschaftlicher Wert pharmazeutischer Innovationen</vt:lpstr>
      <vt:lpstr>“Schmankerl aus Brüssel”</vt:lpstr>
      <vt:lpstr> Einstufung von Ethanol als CMR-Stoff  </vt:lpstr>
      <vt:lpstr>  Bedeutung von Ethanol in der Gesundheitsindustrie </vt:lpstr>
      <vt:lpstr>Arbeitsrechtliche Auswirkungen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Costs: Preliminary outcomes</vt:lpstr>
      <vt:lpstr>Änderungsantrag eingebracht</vt:lpstr>
      <vt:lpstr>Weitere kürzliche Entwicklungen</vt:lpstr>
      <vt:lpstr>PowerPoint Presentation</vt:lpstr>
      <vt:lpstr>BACK-UP</vt:lpstr>
      <vt:lpstr>Digitalisierung &amp; Gesundheitsdaten –Nutzen der Potentiale für eine höherwertige Versorgung</vt:lpstr>
      <vt:lpstr>Digitalisierung &amp; Gesundheitsdaten –Nutzen der Potentiale für eine höherwertige Versorgung</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Schorn, Kerstin</dc:creator>
  <cp:lastModifiedBy>Luedemann, Karin</cp:lastModifiedBy>
  <cp:revision>9</cp:revision>
  <dcterms:created xsi:type="dcterms:W3CDTF">2023-04-03T08:25:11Z</dcterms:created>
  <dcterms:modified xsi:type="dcterms:W3CDTF">2025-05-20T09:49:26Z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0x0101008F124A05D077D1458ADBF10FA618C431</vt:lpwstr>
  </property>
</Properties>
</file>